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3"/>
  </p:notesMasterIdLst>
  <p:handoutMasterIdLst>
    <p:handoutMasterId r:id="rId94"/>
  </p:handoutMasterIdLst>
  <p:sldIdLst>
    <p:sldId id="257" r:id="rId2"/>
    <p:sldId id="1113" r:id="rId3"/>
    <p:sldId id="636" r:id="rId4"/>
    <p:sldId id="1011" r:id="rId5"/>
    <p:sldId id="1138" r:id="rId6"/>
    <p:sldId id="1014" r:id="rId7"/>
    <p:sldId id="1015" r:id="rId8"/>
    <p:sldId id="1016" r:id="rId9"/>
    <p:sldId id="1012" r:id="rId10"/>
    <p:sldId id="1013" r:id="rId11"/>
    <p:sldId id="1115" r:id="rId12"/>
    <p:sldId id="637" r:id="rId13"/>
    <p:sldId id="1017" r:id="rId14"/>
    <p:sldId id="1007" r:id="rId15"/>
    <p:sldId id="1118" r:id="rId16"/>
    <p:sldId id="1114" r:id="rId17"/>
    <p:sldId id="1005" r:id="rId18"/>
    <p:sldId id="1117" r:id="rId19"/>
    <p:sldId id="1006" r:id="rId20"/>
    <p:sldId id="1142" r:id="rId21"/>
    <p:sldId id="1119" r:id="rId22"/>
    <p:sldId id="1048" r:id="rId23"/>
    <p:sldId id="1049" r:id="rId24"/>
    <p:sldId id="1050" r:id="rId25"/>
    <p:sldId id="1051" r:id="rId26"/>
    <p:sldId id="1120" r:id="rId27"/>
    <p:sldId id="936" r:id="rId28"/>
    <p:sldId id="937" r:id="rId29"/>
    <p:sldId id="938" r:id="rId30"/>
    <p:sldId id="1121" r:id="rId31"/>
    <p:sldId id="1090" r:id="rId32"/>
    <p:sldId id="1046" r:id="rId33"/>
    <p:sldId id="941" r:id="rId34"/>
    <p:sldId id="963" r:id="rId35"/>
    <p:sldId id="1047" r:id="rId36"/>
    <p:sldId id="1056" r:id="rId37"/>
    <p:sldId id="1057" r:id="rId38"/>
    <p:sldId id="1122" r:id="rId39"/>
    <p:sldId id="1059" r:id="rId40"/>
    <p:sldId id="1140" r:id="rId41"/>
    <p:sldId id="1139" r:id="rId42"/>
    <p:sldId id="1060" r:id="rId43"/>
    <p:sldId id="1135" r:id="rId44"/>
    <p:sldId id="1062" r:id="rId45"/>
    <p:sldId id="1063" r:id="rId46"/>
    <p:sldId id="1064" r:id="rId47"/>
    <p:sldId id="1065" r:id="rId48"/>
    <p:sldId id="1123" r:id="rId49"/>
    <p:sldId id="947" r:id="rId50"/>
    <p:sldId id="964" r:id="rId51"/>
    <p:sldId id="1084" r:id="rId52"/>
    <p:sldId id="1085" r:id="rId53"/>
    <p:sldId id="1086" r:id="rId54"/>
    <p:sldId id="1087" r:id="rId55"/>
    <p:sldId id="1088" r:id="rId56"/>
    <p:sldId id="966" r:id="rId57"/>
    <p:sldId id="1141" r:id="rId58"/>
    <p:sldId id="948" r:id="rId59"/>
    <p:sldId id="1127" r:id="rId60"/>
    <p:sldId id="1126" r:id="rId61"/>
    <p:sldId id="965" r:id="rId62"/>
    <p:sldId id="1124" r:id="rId63"/>
    <p:sldId id="1089" r:id="rId64"/>
    <p:sldId id="1091" r:id="rId65"/>
    <p:sldId id="1092" r:id="rId66"/>
    <p:sldId id="1093" r:id="rId67"/>
    <p:sldId id="1094" r:id="rId68"/>
    <p:sldId id="1095" r:id="rId69"/>
    <p:sldId id="1096" r:id="rId70"/>
    <p:sldId id="1097" r:id="rId71"/>
    <p:sldId id="1098" r:id="rId72"/>
    <p:sldId id="1100" r:id="rId73"/>
    <p:sldId id="1101" r:id="rId74"/>
    <p:sldId id="1102" r:id="rId75"/>
    <p:sldId id="1103" r:id="rId76"/>
    <p:sldId id="1104" r:id="rId77"/>
    <p:sldId id="1105" r:id="rId78"/>
    <p:sldId id="1106" r:id="rId79"/>
    <p:sldId id="1107" r:id="rId80"/>
    <p:sldId id="1108" r:id="rId81"/>
    <p:sldId id="1109" r:id="rId82"/>
    <p:sldId id="1082" r:id="rId83"/>
    <p:sldId id="1083" r:id="rId84"/>
    <p:sldId id="1128" r:id="rId85"/>
    <p:sldId id="1129" r:id="rId86"/>
    <p:sldId id="1130" r:id="rId87"/>
    <p:sldId id="1131" r:id="rId88"/>
    <p:sldId id="1132" r:id="rId89"/>
    <p:sldId id="1133" r:id="rId90"/>
    <p:sldId id="1134" r:id="rId91"/>
    <p:sldId id="1125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7C80"/>
    <a:srgbClr val="FFCC66"/>
    <a:srgbClr val="CCCC00"/>
    <a:srgbClr val="363363"/>
    <a:srgbClr val="635DAB"/>
    <a:srgbClr val="EDECF4"/>
    <a:srgbClr val="D7D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30" autoAdjust="0"/>
    <p:restoredTop sz="91873" autoAdjust="0"/>
  </p:normalViewPr>
  <p:slideViewPr>
    <p:cSldViewPr snapToGrid="0">
      <p:cViewPr>
        <p:scale>
          <a:sx n="19" d="100"/>
          <a:sy n="19" d="100"/>
        </p:scale>
        <p:origin x="-1280" y="-2040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handoutMaster" Target="handoutMasters/handout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man\My%20Documents\talk\sort-zoo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man\My%20Documents\talk\sort-zoo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s\auto1\tmp\forsaman\matmul\basic.da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afs\auto1\tmp\forsaman\matmul\basic.da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Documents%20and%20Settings\saman\My%20Documents\talk\eig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man\My%20Documents\talk\eig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man\My%20Documents\talk\multigrid.csv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man\My%20Documents\talk\multigrid.csv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oleObject" Target="binregions1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29488634140616"/>
          <c:y val="0.0420353982300885"/>
          <c:w val="0.871796236159477"/>
          <c:h val="0.8672566371681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'sort-zoom'!$B$1</c:f>
              <c:strCache>
                <c:ptCount val="1"/>
                <c:pt idx="0">
                  <c:v>Insertion Sort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'sort-zoom'!$A$2:$A$201</c:f>
              <c:numCache>
                <c:formatCode>General</c:formatCode>
                <c:ptCount val="20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  <c:pt idx="10">
                  <c:v>110.0</c:v>
                </c:pt>
                <c:pt idx="11">
                  <c:v>120.0</c:v>
                </c:pt>
                <c:pt idx="12">
                  <c:v>130.0</c:v>
                </c:pt>
                <c:pt idx="13">
                  <c:v>140.0</c:v>
                </c:pt>
                <c:pt idx="14">
                  <c:v>150.0</c:v>
                </c:pt>
                <c:pt idx="15">
                  <c:v>160.0</c:v>
                </c:pt>
                <c:pt idx="16">
                  <c:v>170.0</c:v>
                </c:pt>
                <c:pt idx="17">
                  <c:v>180.0</c:v>
                </c:pt>
                <c:pt idx="18">
                  <c:v>190.0</c:v>
                </c:pt>
                <c:pt idx="19">
                  <c:v>200.0</c:v>
                </c:pt>
                <c:pt idx="20">
                  <c:v>210.0</c:v>
                </c:pt>
                <c:pt idx="21">
                  <c:v>220.0</c:v>
                </c:pt>
                <c:pt idx="22">
                  <c:v>230.0</c:v>
                </c:pt>
                <c:pt idx="23">
                  <c:v>240.0</c:v>
                </c:pt>
                <c:pt idx="24">
                  <c:v>250.0</c:v>
                </c:pt>
                <c:pt idx="25">
                  <c:v>260.0</c:v>
                </c:pt>
                <c:pt idx="26">
                  <c:v>270.0</c:v>
                </c:pt>
                <c:pt idx="27">
                  <c:v>280.0</c:v>
                </c:pt>
                <c:pt idx="28">
                  <c:v>290.0</c:v>
                </c:pt>
                <c:pt idx="29">
                  <c:v>300.0</c:v>
                </c:pt>
                <c:pt idx="30">
                  <c:v>310.0</c:v>
                </c:pt>
                <c:pt idx="31">
                  <c:v>320.0</c:v>
                </c:pt>
                <c:pt idx="32">
                  <c:v>330.0</c:v>
                </c:pt>
                <c:pt idx="33">
                  <c:v>340.0</c:v>
                </c:pt>
                <c:pt idx="34">
                  <c:v>350.0</c:v>
                </c:pt>
                <c:pt idx="35">
                  <c:v>360.0</c:v>
                </c:pt>
                <c:pt idx="36">
                  <c:v>370.0</c:v>
                </c:pt>
                <c:pt idx="37">
                  <c:v>380.0</c:v>
                </c:pt>
                <c:pt idx="38">
                  <c:v>390.0</c:v>
                </c:pt>
                <c:pt idx="39">
                  <c:v>400.0</c:v>
                </c:pt>
                <c:pt idx="40">
                  <c:v>410.0</c:v>
                </c:pt>
                <c:pt idx="41">
                  <c:v>420.0</c:v>
                </c:pt>
                <c:pt idx="42">
                  <c:v>430.0</c:v>
                </c:pt>
                <c:pt idx="43">
                  <c:v>440.0</c:v>
                </c:pt>
                <c:pt idx="44">
                  <c:v>450.0</c:v>
                </c:pt>
                <c:pt idx="45">
                  <c:v>460.0</c:v>
                </c:pt>
                <c:pt idx="46">
                  <c:v>470.0</c:v>
                </c:pt>
                <c:pt idx="47">
                  <c:v>480.0</c:v>
                </c:pt>
                <c:pt idx="48">
                  <c:v>490.0</c:v>
                </c:pt>
                <c:pt idx="49">
                  <c:v>500.0</c:v>
                </c:pt>
                <c:pt idx="50">
                  <c:v>510.0</c:v>
                </c:pt>
                <c:pt idx="51">
                  <c:v>520.0</c:v>
                </c:pt>
                <c:pt idx="52">
                  <c:v>530.0</c:v>
                </c:pt>
                <c:pt idx="53">
                  <c:v>540.0</c:v>
                </c:pt>
                <c:pt idx="54">
                  <c:v>550.0</c:v>
                </c:pt>
                <c:pt idx="55">
                  <c:v>560.0</c:v>
                </c:pt>
                <c:pt idx="56">
                  <c:v>570.0</c:v>
                </c:pt>
                <c:pt idx="57">
                  <c:v>580.0</c:v>
                </c:pt>
                <c:pt idx="58">
                  <c:v>590.0</c:v>
                </c:pt>
                <c:pt idx="59">
                  <c:v>600.0</c:v>
                </c:pt>
                <c:pt idx="60">
                  <c:v>610.0</c:v>
                </c:pt>
                <c:pt idx="61">
                  <c:v>620.0</c:v>
                </c:pt>
                <c:pt idx="62">
                  <c:v>630.0</c:v>
                </c:pt>
                <c:pt idx="63">
                  <c:v>640.0</c:v>
                </c:pt>
                <c:pt idx="64">
                  <c:v>650.0</c:v>
                </c:pt>
                <c:pt idx="65">
                  <c:v>660.0</c:v>
                </c:pt>
                <c:pt idx="66">
                  <c:v>670.0</c:v>
                </c:pt>
                <c:pt idx="67">
                  <c:v>680.0</c:v>
                </c:pt>
                <c:pt idx="68">
                  <c:v>690.0</c:v>
                </c:pt>
                <c:pt idx="69">
                  <c:v>700.0</c:v>
                </c:pt>
                <c:pt idx="70">
                  <c:v>710.0</c:v>
                </c:pt>
                <c:pt idx="71">
                  <c:v>720.0</c:v>
                </c:pt>
                <c:pt idx="72">
                  <c:v>730.0</c:v>
                </c:pt>
                <c:pt idx="73">
                  <c:v>740.0</c:v>
                </c:pt>
                <c:pt idx="74">
                  <c:v>750.0</c:v>
                </c:pt>
                <c:pt idx="75">
                  <c:v>760.0</c:v>
                </c:pt>
                <c:pt idx="76">
                  <c:v>770.0</c:v>
                </c:pt>
                <c:pt idx="77">
                  <c:v>780.0</c:v>
                </c:pt>
                <c:pt idx="78">
                  <c:v>790.0</c:v>
                </c:pt>
                <c:pt idx="79">
                  <c:v>800.0</c:v>
                </c:pt>
                <c:pt idx="80">
                  <c:v>810.0</c:v>
                </c:pt>
                <c:pt idx="81">
                  <c:v>820.0</c:v>
                </c:pt>
                <c:pt idx="82">
                  <c:v>830.0</c:v>
                </c:pt>
                <c:pt idx="83">
                  <c:v>840.0</c:v>
                </c:pt>
                <c:pt idx="84">
                  <c:v>850.0</c:v>
                </c:pt>
                <c:pt idx="85">
                  <c:v>860.0</c:v>
                </c:pt>
                <c:pt idx="86">
                  <c:v>870.0</c:v>
                </c:pt>
                <c:pt idx="87">
                  <c:v>880.0</c:v>
                </c:pt>
                <c:pt idx="88">
                  <c:v>890.0</c:v>
                </c:pt>
                <c:pt idx="89">
                  <c:v>900.0</c:v>
                </c:pt>
                <c:pt idx="90">
                  <c:v>910.0</c:v>
                </c:pt>
                <c:pt idx="91">
                  <c:v>920.0</c:v>
                </c:pt>
                <c:pt idx="92">
                  <c:v>930.0</c:v>
                </c:pt>
                <c:pt idx="93">
                  <c:v>940.0</c:v>
                </c:pt>
                <c:pt idx="94">
                  <c:v>950.0</c:v>
                </c:pt>
                <c:pt idx="95">
                  <c:v>960.0</c:v>
                </c:pt>
                <c:pt idx="96">
                  <c:v>970.0</c:v>
                </c:pt>
                <c:pt idx="97">
                  <c:v>980.0</c:v>
                </c:pt>
                <c:pt idx="98">
                  <c:v>990.0</c:v>
                </c:pt>
                <c:pt idx="99">
                  <c:v>1000.0</c:v>
                </c:pt>
                <c:pt idx="100">
                  <c:v>1010.0</c:v>
                </c:pt>
                <c:pt idx="101">
                  <c:v>1020.0</c:v>
                </c:pt>
                <c:pt idx="102">
                  <c:v>1030.0</c:v>
                </c:pt>
                <c:pt idx="103">
                  <c:v>1040.0</c:v>
                </c:pt>
                <c:pt idx="104">
                  <c:v>1050.0</c:v>
                </c:pt>
                <c:pt idx="105">
                  <c:v>1060.0</c:v>
                </c:pt>
                <c:pt idx="106">
                  <c:v>1070.0</c:v>
                </c:pt>
                <c:pt idx="107">
                  <c:v>1080.0</c:v>
                </c:pt>
                <c:pt idx="108">
                  <c:v>1090.0</c:v>
                </c:pt>
                <c:pt idx="109">
                  <c:v>1100.0</c:v>
                </c:pt>
                <c:pt idx="110">
                  <c:v>1110.0</c:v>
                </c:pt>
                <c:pt idx="111">
                  <c:v>1120.0</c:v>
                </c:pt>
                <c:pt idx="112">
                  <c:v>1130.0</c:v>
                </c:pt>
                <c:pt idx="113">
                  <c:v>1140.0</c:v>
                </c:pt>
                <c:pt idx="114">
                  <c:v>1150.0</c:v>
                </c:pt>
                <c:pt idx="115">
                  <c:v>1160.0</c:v>
                </c:pt>
                <c:pt idx="116">
                  <c:v>1170.0</c:v>
                </c:pt>
                <c:pt idx="117">
                  <c:v>1180.0</c:v>
                </c:pt>
                <c:pt idx="118">
                  <c:v>1190.0</c:v>
                </c:pt>
                <c:pt idx="119">
                  <c:v>1200.0</c:v>
                </c:pt>
                <c:pt idx="120">
                  <c:v>1210.0</c:v>
                </c:pt>
                <c:pt idx="121">
                  <c:v>1220.0</c:v>
                </c:pt>
                <c:pt idx="122">
                  <c:v>1230.0</c:v>
                </c:pt>
                <c:pt idx="123">
                  <c:v>1240.0</c:v>
                </c:pt>
                <c:pt idx="124">
                  <c:v>1250.0</c:v>
                </c:pt>
                <c:pt idx="125">
                  <c:v>1260.0</c:v>
                </c:pt>
                <c:pt idx="126">
                  <c:v>1270.0</c:v>
                </c:pt>
                <c:pt idx="127">
                  <c:v>1280.0</c:v>
                </c:pt>
                <c:pt idx="128">
                  <c:v>1290.0</c:v>
                </c:pt>
                <c:pt idx="129">
                  <c:v>1300.0</c:v>
                </c:pt>
                <c:pt idx="130">
                  <c:v>1310.0</c:v>
                </c:pt>
                <c:pt idx="131">
                  <c:v>1320.0</c:v>
                </c:pt>
                <c:pt idx="132">
                  <c:v>1330.0</c:v>
                </c:pt>
                <c:pt idx="133">
                  <c:v>1340.0</c:v>
                </c:pt>
                <c:pt idx="134">
                  <c:v>1350.0</c:v>
                </c:pt>
                <c:pt idx="135">
                  <c:v>1360.0</c:v>
                </c:pt>
                <c:pt idx="136">
                  <c:v>1370.0</c:v>
                </c:pt>
                <c:pt idx="137">
                  <c:v>1380.0</c:v>
                </c:pt>
                <c:pt idx="138">
                  <c:v>1390.0</c:v>
                </c:pt>
                <c:pt idx="139">
                  <c:v>1400.0</c:v>
                </c:pt>
                <c:pt idx="140">
                  <c:v>1410.0</c:v>
                </c:pt>
                <c:pt idx="141">
                  <c:v>1420.0</c:v>
                </c:pt>
                <c:pt idx="142">
                  <c:v>1430.0</c:v>
                </c:pt>
                <c:pt idx="143">
                  <c:v>1440.0</c:v>
                </c:pt>
                <c:pt idx="144">
                  <c:v>1450.0</c:v>
                </c:pt>
                <c:pt idx="145">
                  <c:v>1460.0</c:v>
                </c:pt>
                <c:pt idx="146">
                  <c:v>1470.0</c:v>
                </c:pt>
                <c:pt idx="147">
                  <c:v>1480.0</c:v>
                </c:pt>
                <c:pt idx="148">
                  <c:v>1490.0</c:v>
                </c:pt>
                <c:pt idx="149">
                  <c:v>1500.0</c:v>
                </c:pt>
                <c:pt idx="150">
                  <c:v>1510.0</c:v>
                </c:pt>
                <c:pt idx="151">
                  <c:v>1520.0</c:v>
                </c:pt>
                <c:pt idx="152">
                  <c:v>1530.0</c:v>
                </c:pt>
                <c:pt idx="153">
                  <c:v>1540.0</c:v>
                </c:pt>
                <c:pt idx="154">
                  <c:v>1550.0</c:v>
                </c:pt>
                <c:pt idx="155">
                  <c:v>1560.0</c:v>
                </c:pt>
                <c:pt idx="156">
                  <c:v>1570.0</c:v>
                </c:pt>
                <c:pt idx="157">
                  <c:v>1580.0</c:v>
                </c:pt>
                <c:pt idx="158">
                  <c:v>1590.0</c:v>
                </c:pt>
                <c:pt idx="159">
                  <c:v>1600.0</c:v>
                </c:pt>
                <c:pt idx="160">
                  <c:v>1610.0</c:v>
                </c:pt>
                <c:pt idx="161">
                  <c:v>1620.0</c:v>
                </c:pt>
                <c:pt idx="162">
                  <c:v>1630.0</c:v>
                </c:pt>
                <c:pt idx="163">
                  <c:v>1640.0</c:v>
                </c:pt>
                <c:pt idx="164">
                  <c:v>1650.0</c:v>
                </c:pt>
                <c:pt idx="165">
                  <c:v>1660.0</c:v>
                </c:pt>
                <c:pt idx="166">
                  <c:v>1670.0</c:v>
                </c:pt>
                <c:pt idx="167">
                  <c:v>1680.0</c:v>
                </c:pt>
                <c:pt idx="168">
                  <c:v>1690.0</c:v>
                </c:pt>
                <c:pt idx="169">
                  <c:v>1700.0</c:v>
                </c:pt>
                <c:pt idx="170">
                  <c:v>1710.0</c:v>
                </c:pt>
                <c:pt idx="171">
                  <c:v>1720.0</c:v>
                </c:pt>
                <c:pt idx="172">
                  <c:v>1730.0</c:v>
                </c:pt>
                <c:pt idx="173">
                  <c:v>1740.0</c:v>
                </c:pt>
                <c:pt idx="174">
                  <c:v>1750.0</c:v>
                </c:pt>
                <c:pt idx="175">
                  <c:v>1760.0</c:v>
                </c:pt>
                <c:pt idx="176">
                  <c:v>1770.0</c:v>
                </c:pt>
                <c:pt idx="177">
                  <c:v>1780.0</c:v>
                </c:pt>
                <c:pt idx="178">
                  <c:v>1790.0</c:v>
                </c:pt>
                <c:pt idx="179">
                  <c:v>1800.0</c:v>
                </c:pt>
                <c:pt idx="180">
                  <c:v>1810.0</c:v>
                </c:pt>
                <c:pt idx="181">
                  <c:v>1820.0</c:v>
                </c:pt>
                <c:pt idx="182">
                  <c:v>1830.0</c:v>
                </c:pt>
                <c:pt idx="183">
                  <c:v>1840.0</c:v>
                </c:pt>
                <c:pt idx="184">
                  <c:v>1850.0</c:v>
                </c:pt>
                <c:pt idx="185">
                  <c:v>1860.0</c:v>
                </c:pt>
                <c:pt idx="186">
                  <c:v>1870.0</c:v>
                </c:pt>
                <c:pt idx="187">
                  <c:v>1880.0</c:v>
                </c:pt>
                <c:pt idx="188">
                  <c:v>1890.0</c:v>
                </c:pt>
                <c:pt idx="189">
                  <c:v>1900.0</c:v>
                </c:pt>
                <c:pt idx="190">
                  <c:v>1910.0</c:v>
                </c:pt>
                <c:pt idx="191">
                  <c:v>1920.0</c:v>
                </c:pt>
                <c:pt idx="192">
                  <c:v>1930.0</c:v>
                </c:pt>
                <c:pt idx="193">
                  <c:v>1940.0</c:v>
                </c:pt>
                <c:pt idx="194">
                  <c:v>1950.0</c:v>
                </c:pt>
                <c:pt idx="195">
                  <c:v>1960.0</c:v>
                </c:pt>
                <c:pt idx="196">
                  <c:v>1970.0</c:v>
                </c:pt>
                <c:pt idx="197">
                  <c:v>1980.0</c:v>
                </c:pt>
                <c:pt idx="198">
                  <c:v>1990.0</c:v>
                </c:pt>
                <c:pt idx="199">
                  <c:v>2000.0</c:v>
                </c:pt>
              </c:numCache>
            </c:numRef>
          </c:xVal>
          <c:yVal>
            <c:numRef>
              <c:f>'sort-zoom'!$B$2:$B$201</c:f>
              <c:numCache>
                <c:formatCode>General</c:formatCode>
                <c:ptCount val="200"/>
                <c:pt idx="0">
                  <c:v>0.000115</c:v>
                </c:pt>
                <c:pt idx="1">
                  <c:v>1.1E-5</c:v>
                </c:pt>
                <c:pt idx="2">
                  <c:v>1.2E-5</c:v>
                </c:pt>
                <c:pt idx="3">
                  <c:v>1.4E-5</c:v>
                </c:pt>
                <c:pt idx="4">
                  <c:v>1.5E-5</c:v>
                </c:pt>
                <c:pt idx="5">
                  <c:v>1.7E-5</c:v>
                </c:pt>
                <c:pt idx="6">
                  <c:v>2.0E-5</c:v>
                </c:pt>
                <c:pt idx="7">
                  <c:v>2.20000000000001E-5</c:v>
                </c:pt>
                <c:pt idx="8">
                  <c:v>2.50000000000001E-5</c:v>
                </c:pt>
                <c:pt idx="9">
                  <c:v>2.90000000000001E-5</c:v>
                </c:pt>
                <c:pt idx="10">
                  <c:v>3.10000000000001E-5</c:v>
                </c:pt>
                <c:pt idx="11">
                  <c:v>3.60000000000001E-5</c:v>
                </c:pt>
                <c:pt idx="12">
                  <c:v>3.80000000000001E-5</c:v>
                </c:pt>
                <c:pt idx="13">
                  <c:v>4.70000000000001E-5</c:v>
                </c:pt>
                <c:pt idx="14">
                  <c:v>5.00000000000001E-5</c:v>
                </c:pt>
                <c:pt idx="15">
                  <c:v>5.80000000000001E-5</c:v>
                </c:pt>
                <c:pt idx="16">
                  <c:v>5.80000000000001E-5</c:v>
                </c:pt>
                <c:pt idx="17">
                  <c:v>7.10000000000001E-5</c:v>
                </c:pt>
                <c:pt idx="18">
                  <c:v>7.50000000000002E-5</c:v>
                </c:pt>
                <c:pt idx="19">
                  <c:v>8.00000000000002E-5</c:v>
                </c:pt>
                <c:pt idx="20">
                  <c:v>8.70000000000001E-5</c:v>
                </c:pt>
                <c:pt idx="21">
                  <c:v>9.30000000000003E-5</c:v>
                </c:pt>
                <c:pt idx="22">
                  <c:v>0.000104</c:v>
                </c:pt>
                <c:pt idx="23">
                  <c:v>0.000115</c:v>
                </c:pt>
                <c:pt idx="24">
                  <c:v>0.00011</c:v>
                </c:pt>
                <c:pt idx="25">
                  <c:v>0.000117</c:v>
                </c:pt>
                <c:pt idx="26">
                  <c:v>0.000132</c:v>
                </c:pt>
                <c:pt idx="27">
                  <c:v>0.000141</c:v>
                </c:pt>
                <c:pt idx="28">
                  <c:v>0.000156</c:v>
                </c:pt>
                <c:pt idx="29">
                  <c:v>0.000163</c:v>
                </c:pt>
                <c:pt idx="30">
                  <c:v>0.000169</c:v>
                </c:pt>
                <c:pt idx="31">
                  <c:v>0.000176</c:v>
                </c:pt>
                <c:pt idx="32">
                  <c:v>0.000193</c:v>
                </c:pt>
                <c:pt idx="33">
                  <c:v>0.000209</c:v>
                </c:pt>
                <c:pt idx="34">
                  <c:v>0.000209</c:v>
                </c:pt>
                <c:pt idx="35">
                  <c:v>0.000213</c:v>
                </c:pt>
                <c:pt idx="36">
                  <c:v>0.000236</c:v>
                </c:pt>
                <c:pt idx="37">
                  <c:v>0.000256</c:v>
                </c:pt>
                <c:pt idx="38">
                  <c:v>0.00026</c:v>
                </c:pt>
                <c:pt idx="39">
                  <c:v>0.000271</c:v>
                </c:pt>
                <c:pt idx="40">
                  <c:v>0.000291</c:v>
                </c:pt>
                <c:pt idx="41">
                  <c:v>0.000305</c:v>
                </c:pt>
                <c:pt idx="42">
                  <c:v>0.000327</c:v>
                </c:pt>
                <c:pt idx="43">
                  <c:v>0.000346</c:v>
                </c:pt>
                <c:pt idx="44">
                  <c:v>0.000354</c:v>
                </c:pt>
                <c:pt idx="45">
                  <c:v>0.000357</c:v>
                </c:pt>
                <c:pt idx="46">
                  <c:v>0.000371</c:v>
                </c:pt>
                <c:pt idx="47">
                  <c:v>0.000395</c:v>
                </c:pt>
                <c:pt idx="48">
                  <c:v>0.000414</c:v>
                </c:pt>
                <c:pt idx="49">
                  <c:v>0.000430000000000001</c:v>
                </c:pt>
                <c:pt idx="50">
                  <c:v>0.000448000000000001</c:v>
                </c:pt>
                <c:pt idx="51">
                  <c:v>0.000477000000000001</c:v>
                </c:pt>
                <c:pt idx="52">
                  <c:v>0.000477000000000001</c:v>
                </c:pt>
                <c:pt idx="53">
                  <c:v>0.000498000000000001</c:v>
                </c:pt>
                <c:pt idx="54">
                  <c:v>0.000501</c:v>
                </c:pt>
                <c:pt idx="55">
                  <c:v>0.000523000000000001</c:v>
                </c:pt>
                <c:pt idx="56">
                  <c:v>0.000546000000000001</c:v>
                </c:pt>
                <c:pt idx="57">
                  <c:v>0.000558000000000001</c:v>
                </c:pt>
                <c:pt idx="58">
                  <c:v>0.000589000000000001</c:v>
                </c:pt>
                <c:pt idx="59">
                  <c:v>0.000603000000000001</c:v>
                </c:pt>
                <c:pt idx="60">
                  <c:v>0.000624000000000001</c:v>
                </c:pt>
                <c:pt idx="61">
                  <c:v>0.000656000000000001</c:v>
                </c:pt>
                <c:pt idx="62">
                  <c:v>0.000661</c:v>
                </c:pt>
                <c:pt idx="63">
                  <c:v>0.000682</c:v>
                </c:pt>
                <c:pt idx="64">
                  <c:v>0.000729000000000001</c:v>
                </c:pt>
                <c:pt idx="65">
                  <c:v>0.000732</c:v>
                </c:pt>
                <c:pt idx="66">
                  <c:v>0.000768000000000001</c:v>
                </c:pt>
                <c:pt idx="67">
                  <c:v>0.000760000000000001</c:v>
                </c:pt>
                <c:pt idx="68">
                  <c:v>0.000799000000000001</c:v>
                </c:pt>
                <c:pt idx="69">
                  <c:v>0.000831000000000002</c:v>
                </c:pt>
                <c:pt idx="70">
                  <c:v>0.000826000000000001</c:v>
                </c:pt>
                <c:pt idx="71">
                  <c:v>0.000866000000000001</c:v>
                </c:pt>
                <c:pt idx="72">
                  <c:v>0.000891000000000002</c:v>
                </c:pt>
                <c:pt idx="73">
                  <c:v>0.000922</c:v>
                </c:pt>
                <c:pt idx="74">
                  <c:v>0.00092</c:v>
                </c:pt>
                <c:pt idx="75">
                  <c:v>0.000970000000000001</c:v>
                </c:pt>
                <c:pt idx="76">
                  <c:v>0.001002</c:v>
                </c:pt>
                <c:pt idx="77">
                  <c:v>0.001002</c:v>
                </c:pt>
                <c:pt idx="78">
                  <c:v>0.001023</c:v>
                </c:pt>
                <c:pt idx="79">
                  <c:v>0.00106</c:v>
                </c:pt>
                <c:pt idx="80">
                  <c:v>0.001101</c:v>
                </c:pt>
                <c:pt idx="81">
                  <c:v>0.001112</c:v>
                </c:pt>
                <c:pt idx="82">
                  <c:v>0.001154</c:v>
                </c:pt>
                <c:pt idx="83">
                  <c:v>0.001161</c:v>
                </c:pt>
                <c:pt idx="84">
                  <c:v>0.001183</c:v>
                </c:pt>
                <c:pt idx="85">
                  <c:v>0.001223</c:v>
                </c:pt>
                <c:pt idx="86">
                  <c:v>0.001255</c:v>
                </c:pt>
                <c:pt idx="87">
                  <c:v>0.001275</c:v>
                </c:pt>
                <c:pt idx="88">
                  <c:v>0.001292</c:v>
                </c:pt>
                <c:pt idx="89">
                  <c:v>0.001329</c:v>
                </c:pt>
                <c:pt idx="90">
                  <c:v>0.001354</c:v>
                </c:pt>
                <c:pt idx="91">
                  <c:v>0.001363</c:v>
                </c:pt>
                <c:pt idx="92">
                  <c:v>0.001454</c:v>
                </c:pt>
                <c:pt idx="93">
                  <c:v>0.00146</c:v>
                </c:pt>
                <c:pt idx="94">
                  <c:v>0.001493</c:v>
                </c:pt>
                <c:pt idx="95">
                  <c:v>0.001554</c:v>
                </c:pt>
                <c:pt idx="96">
                  <c:v>0.00157</c:v>
                </c:pt>
                <c:pt idx="97">
                  <c:v>0.00157</c:v>
                </c:pt>
                <c:pt idx="98">
                  <c:v>0.001603</c:v>
                </c:pt>
                <c:pt idx="99">
                  <c:v>0.001616</c:v>
                </c:pt>
                <c:pt idx="100">
                  <c:v>0.0017</c:v>
                </c:pt>
                <c:pt idx="101">
                  <c:v>0.001748</c:v>
                </c:pt>
                <c:pt idx="102">
                  <c:v>0.001748</c:v>
                </c:pt>
                <c:pt idx="103">
                  <c:v>0.001802</c:v>
                </c:pt>
                <c:pt idx="104">
                  <c:v>0.001821</c:v>
                </c:pt>
                <c:pt idx="105">
                  <c:v>0.001867</c:v>
                </c:pt>
                <c:pt idx="106">
                  <c:v>0.00192</c:v>
                </c:pt>
                <c:pt idx="107">
                  <c:v>0.001956</c:v>
                </c:pt>
                <c:pt idx="108">
                  <c:v>0.001998</c:v>
                </c:pt>
                <c:pt idx="109">
                  <c:v>0.00202</c:v>
                </c:pt>
                <c:pt idx="110">
                  <c:v>0.002009</c:v>
                </c:pt>
                <c:pt idx="111">
                  <c:v>0.002087</c:v>
                </c:pt>
                <c:pt idx="112">
                  <c:v>0.002096</c:v>
                </c:pt>
                <c:pt idx="113">
                  <c:v>0.002179</c:v>
                </c:pt>
                <c:pt idx="114">
                  <c:v>0.002151</c:v>
                </c:pt>
                <c:pt idx="115">
                  <c:v>0.002214</c:v>
                </c:pt>
                <c:pt idx="116">
                  <c:v>0.002257</c:v>
                </c:pt>
                <c:pt idx="117">
                  <c:v>0.002305</c:v>
                </c:pt>
                <c:pt idx="118">
                  <c:v>0.002298</c:v>
                </c:pt>
                <c:pt idx="119">
                  <c:v>0.002313</c:v>
                </c:pt>
                <c:pt idx="120">
                  <c:v>0.002361</c:v>
                </c:pt>
                <c:pt idx="121">
                  <c:v>0.002499</c:v>
                </c:pt>
                <c:pt idx="122">
                  <c:v>0.0025</c:v>
                </c:pt>
                <c:pt idx="123">
                  <c:v>0.002522</c:v>
                </c:pt>
                <c:pt idx="124">
                  <c:v>0.002534</c:v>
                </c:pt>
                <c:pt idx="125">
                  <c:v>0.002656</c:v>
                </c:pt>
                <c:pt idx="126">
                  <c:v>0.002637</c:v>
                </c:pt>
                <c:pt idx="127">
                  <c:v>0.002706</c:v>
                </c:pt>
                <c:pt idx="128">
                  <c:v>0.002699</c:v>
                </c:pt>
                <c:pt idx="129">
                  <c:v>0.002788</c:v>
                </c:pt>
                <c:pt idx="130">
                  <c:v>0.002799</c:v>
                </c:pt>
                <c:pt idx="131">
                  <c:v>0.002818</c:v>
                </c:pt>
                <c:pt idx="132">
                  <c:v>0.002913</c:v>
                </c:pt>
                <c:pt idx="133">
                  <c:v>0.002956</c:v>
                </c:pt>
                <c:pt idx="134">
                  <c:v>0.002971</c:v>
                </c:pt>
                <c:pt idx="135">
                  <c:v>0.003032</c:v>
                </c:pt>
                <c:pt idx="136">
                  <c:v>0.003094</c:v>
                </c:pt>
                <c:pt idx="137">
                  <c:v>0.003144</c:v>
                </c:pt>
                <c:pt idx="138">
                  <c:v>0.003161</c:v>
                </c:pt>
                <c:pt idx="139">
                  <c:v>0.003311</c:v>
                </c:pt>
                <c:pt idx="140">
                  <c:v>0.003335</c:v>
                </c:pt>
                <c:pt idx="141">
                  <c:v>0.00331</c:v>
                </c:pt>
                <c:pt idx="142">
                  <c:v>0.003384</c:v>
                </c:pt>
                <c:pt idx="143">
                  <c:v>0.003387</c:v>
                </c:pt>
                <c:pt idx="144">
                  <c:v>0.003428</c:v>
                </c:pt>
                <c:pt idx="145">
                  <c:v>0.003482</c:v>
                </c:pt>
                <c:pt idx="146">
                  <c:v>0.003609</c:v>
                </c:pt>
                <c:pt idx="147">
                  <c:v>0.003555</c:v>
                </c:pt>
                <c:pt idx="148">
                  <c:v>0.00355</c:v>
                </c:pt>
                <c:pt idx="149">
                  <c:v>0.003722</c:v>
                </c:pt>
                <c:pt idx="150">
                  <c:v>0.00370800000000001</c:v>
                </c:pt>
                <c:pt idx="151">
                  <c:v>0.003754</c:v>
                </c:pt>
                <c:pt idx="152">
                  <c:v>0.003847</c:v>
                </c:pt>
                <c:pt idx="153">
                  <c:v>0.003876</c:v>
                </c:pt>
                <c:pt idx="154">
                  <c:v>0.003944</c:v>
                </c:pt>
                <c:pt idx="155">
                  <c:v>0.003989</c:v>
                </c:pt>
                <c:pt idx="156">
                  <c:v>0.003979</c:v>
                </c:pt>
                <c:pt idx="157">
                  <c:v>0.004156</c:v>
                </c:pt>
                <c:pt idx="158">
                  <c:v>0.00416799999999999</c:v>
                </c:pt>
                <c:pt idx="159">
                  <c:v>0.004167</c:v>
                </c:pt>
                <c:pt idx="160">
                  <c:v>0.004196</c:v>
                </c:pt>
                <c:pt idx="161">
                  <c:v>0.004247</c:v>
                </c:pt>
                <c:pt idx="162">
                  <c:v>0.004347</c:v>
                </c:pt>
                <c:pt idx="163">
                  <c:v>0.004402</c:v>
                </c:pt>
                <c:pt idx="164">
                  <c:v>0.00448800000000001</c:v>
                </c:pt>
                <c:pt idx="165">
                  <c:v>0.004553</c:v>
                </c:pt>
                <c:pt idx="166">
                  <c:v>0.00457100000000001</c:v>
                </c:pt>
                <c:pt idx="167">
                  <c:v>0.004639</c:v>
                </c:pt>
                <c:pt idx="168">
                  <c:v>0.00471</c:v>
                </c:pt>
                <c:pt idx="169">
                  <c:v>0.00470300000000001</c:v>
                </c:pt>
                <c:pt idx="170">
                  <c:v>0.00491900000000001</c:v>
                </c:pt>
                <c:pt idx="171">
                  <c:v>0.00478000000000001</c:v>
                </c:pt>
                <c:pt idx="172">
                  <c:v>0.004858</c:v>
                </c:pt>
                <c:pt idx="173">
                  <c:v>0.00493200000000001</c:v>
                </c:pt>
                <c:pt idx="174">
                  <c:v>0.005025</c:v>
                </c:pt>
                <c:pt idx="175">
                  <c:v>0.00503900000000001</c:v>
                </c:pt>
                <c:pt idx="176">
                  <c:v>0.005152</c:v>
                </c:pt>
                <c:pt idx="177">
                  <c:v>0.005195</c:v>
                </c:pt>
                <c:pt idx="178">
                  <c:v>0.00524000000000001</c:v>
                </c:pt>
                <c:pt idx="179">
                  <c:v>0.00526</c:v>
                </c:pt>
                <c:pt idx="180">
                  <c:v>0.00530800000000001</c:v>
                </c:pt>
                <c:pt idx="181">
                  <c:v>0.00551600000000001</c:v>
                </c:pt>
                <c:pt idx="182">
                  <c:v>0.005562</c:v>
                </c:pt>
                <c:pt idx="183">
                  <c:v>0.00547300000000001</c:v>
                </c:pt>
                <c:pt idx="184">
                  <c:v>0.00558600000000001</c:v>
                </c:pt>
                <c:pt idx="185">
                  <c:v>0.00557200000000001</c:v>
                </c:pt>
                <c:pt idx="186">
                  <c:v>0.005715</c:v>
                </c:pt>
                <c:pt idx="187">
                  <c:v>0.00572600000000001</c:v>
                </c:pt>
                <c:pt idx="188">
                  <c:v>0.005814</c:v>
                </c:pt>
                <c:pt idx="189">
                  <c:v>0.00593700000000001</c:v>
                </c:pt>
                <c:pt idx="190">
                  <c:v>0.006017</c:v>
                </c:pt>
                <c:pt idx="191">
                  <c:v>0.005967</c:v>
                </c:pt>
                <c:pt idx="192">
                  <c:v>0.00600800000000001</c:v>
                </c:pt>
                <c:pt idx="193">
                  <c:v>0.006161</c:v>
                </c:pt>
                <c:pt idx="194">
                  <c:v>0.00625900000000001</c:v>
                </c:pt>
                <c:pt idx="195">
                  <c:v>0.00621000000000001</c:v>
                </c:pt>
                <c:pt idx="196">
                  <c:v>0.006382</c:v>
                </c:pt>
                <c:pt idx="197">
                  <c:v>0.00629500000000001</c:v>
                </c:pt>
                <c:pt idx="198">
                  <c:v>0.00644900000000001</c:v>
                </c:pt>
                <c:pt idx="199">
                  <c:v>0.00650100000000001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'sort-zoom'!$C$1</c:f>
              <c:strCache>
                <c:ptCount val="1"/>
                <c:pt idx="0">
                  <c:v>Quick Sort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'sort-zoom'!$A$2:$A$201</c:f>
              <c:numCache>
                <c:formatCode>General</c:formatCode>
                <c:ptCount val="20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  <c:pt idx="10">
                  <c:v>110.0</c:v>
                </c:pt>
                <c:pt idx="11">
                  <c:v>120.0</c:v>
                </c:pt>
                <c:pt idx="12">
                  <c:v>130.0</c:v>
                </c:pt>
                <c:pt idx="13">
                  <c:v>140.0</c:v>
                </c:pt>
                <c:pt idx="14">
                  <c:v>150.0</c:v>
                </c:pt>
                <c:pt idx="15">
                  <c:v>160.0</c:v>
                </c:pt>
                <c:pt idx="16">
                  <c:v>170.0</c:v>
                </c:pt>
                <c:pt idx="17">
                  <c:v>180.0</c:v>
                </c:pt>
                <c:pt idx="18">
                  <c:v>190.0</c:v>
                </c:pt>
                <c:pt idx="19">
                  <c:v>200.0</c:v>
                </c:pt>
                <c:pt idx="20">
                  <c:v>210.0</c:v>
                </c:pt>
                <c:pt idx="21">
                  <c:v>220.0</c:v>
                </c:pt>
                <c:pt idx="22">
                  <c:v>230.0</c:v>
                </c:pt>
                <c:pt idx="23">
                  <c:v>240.0</c:v>
                </c:pt>
                <c:pt idx="24">
                  <c:v>250.0</c:v>
                </c:pt>
                <c:pt idx="25">
                  <c:v>260.0</c:v>
                </c:pt>
                <c:pt idx="26">
                  <c:v>270.0</c:v>
                </c:pt>
                <c:pt idx="27">
                  <c:v>280.0</c:v>
                </c:pt>
                <c:pt idx="28">
                  <c:v>290.0</c:v>
                </c:pt>
                <c:pt idx="29">
                  <c:v>300.0</c:v>
                </c:pt>
                <c:pt idx="30">
                  <c:v>310.0</c:v>
                </c:pt>
                <c:pt idx="31">
                  <c:v>320.0</c:v>
                </c:pt>
                <c:pt idx="32">
                  <c:v>330.0</c:v>
                </c:pt>
                <c:pt idx="33">
                  <c:v>340.0</c:v>
                </c:pt>
                <c:pt idx="34">
                  <c:v>350.0</c:v>
                </c:pt>
                <c:pt idx="35">
                  <c:v>360.0</c:v>
                </c:pt>
                <c:pt idx="36">
                  <c:v>370.0</c:v>
                </c:pt>
                <c:pt idx="37">
                  <c:v>380.0</c:v>
                </c:pt>
                <c:pt idx="38">
                  <c:v>390.0</c:v>
                </c:pt>
                <c:pt idx="39">
                  <c:v>400.0</c:v>
                </c:pt>
                <c:pt idx="40">
                  <c:v>410.0</c:v>
                </c:pt>
                <c:pt idx="41">
                  <c:v>420.0</c:v>
                </c:pt>
                <c:pt idx="42">
                  <c:v>430.0</c:v>
                </c:pt>
                <c:pt idx="43">
                  <c:v>440.0</c:v>
                </c:pt>
                <c:pt idx="44">
                  <c:v>450.0</c:v>
                </c:pt>
                <c:pt idx="45">
                  <c:v>460.0</c:v>
                </c:pt>
                <c:pt idx="46">
                  <c:v>470.0</c:v>
                </c:pt>
                <c:pt idx="47">
                  <c:v>480.0</c:v>
                </c:pt>
                <c:pt idx="48">
                  <c:v>490.0</c:v>
                </c:pt>
                <c:pt idx="49">
                  <c:v>500.0</c:v>
                </c:pt>
                <c:pt idx="50">
                  <c:v>510.0</c:v>
                </c:pt>
                <c:pt idx="51">
                  <c:v>520.0</c:v>
                </c:pt>
                <c:pt idx="52">
                  <c:v>530.0</c:v>
                </c:pt>
                <c:pt idx="53">
                  <c:v>540.0</c:v>
                </c:pt>
                <c:pt idx="54">
                  <c:v>550.0</c:v>
                </c:pt>
                <c:pt idx="55">
                  <c:v>560.0</c:v>
                </c:pt>
                <c:pt idx="56">
                  <c:v>570.0</c:v>
                </c:pt>
                <c:pt idx="57">
                  <c:v>580.0</c:v>
                </c:pt>
                <c:pt idx="58">
                  <c:v>590.0</c:v>
                </c:pt>
                <c:pt idx="59">
                  <c:v>600.0</c:v>
                </c:pt>
                <c:pt idx="60">
                  <c:v>610.0</c:v>
                </c:pt>
                <c:pt idx="61">
                  <c:v>620.0</c:v>
                </c:pt>
                <c:pt idx="62">
                  <c:v>630.0</c:v>
                </c:pt>
                <c:pt idx="63">
                  <c:v>640.0</c:v>
                </c:pt>
                <c:pt idx="64">
                  <c:v>650.0</c:v>
                </c:pt>
                <c:pt idx="65">
                  <c:v>660.0</c:v>
                </c:pt>
                <c:pt idx="66">
                  <c:v>670.0</c:v>
                </c:pt>
                <c:pt idx="67">
                  <c:v>680.0</c:v>
                </c:pt>
                <c:pt idx="68">
                  <c:v>690.0</c:v>
                </c:pt>
                <c:pt idx="69">
                  <c:v>700.0</c:v>
                </c:pt>
                <c:pt idx="70">
                  <c:v>710.0</c:v>
                </c:pt>
                <c:pt idx="71">
                  <c:v>720.0</c:v>
                </c:pt>
                <c:pt idx="72">
                  <c:v>730.0</c:v>
                </c:pt>
                <c:pt idx="73">
                  <c:v>740.0</c:v>
                </c:pt>
                <c:pt idx="74">
                  <c:v>750.0</c:v>
                </c:pt>
                <c:pt idx="75">
                  <c:v>760.0</c:v>
                </c:pt>
                <c:pt idx="76">
                  <c:v>770.0</c:v>
                </c:pt>
                <c:pt idx="77">
                  <c:v>780.0</c:v>
                </c:pt>
                <c:pt idx="78">
                  <c:v>790.0</c:v>
                </c:pt>
                <c:pt idx="79">
                  <c:v>800.0</c:v>
                </c:pt>
                <c:pt idx="80">
                  <c:v>810.0</c:v>
                </c:pt>
                <c:pt idx="81">
                  <c:v>820.0</c:v>
                </c:pt>
                <c:pt idx="82">
                  <c:v>830.0</c:v>
                </c:pt>
                <c:pt idx="83">
                  <c:v>840.0</c:v>
                </c:pt>
                <c:pt idx="84">
                  <c:v>850.0</c:v>
                </c:pt>
                <c:pt idx="85">
                  <c:v>860.0</c:v>
                </c:pt>
                <c:pt idx="86">
                  <c:v>870.0</c:v>
                </c:pt>
                <c:pt idx="87">
                  <c:v>880.0</c:v>
                </c:pt>
                <c:pt idx="88">
                  <c:v>890.0</c:v>
                </c:pt>
                <c:pt idx="89">
                  <c:v>900.0</c:v>
                </c:pt>
                <c:pt idx="90">
                  <c:v>910.0</c:v>
                </c:pt>
                <c:pt idx="91">
                  <c:v>920.0</c:v>
                </c:pt>
                <c:pt idx="92">
                  <c:v>930.0</c:v>
                </c:pt>
                <c:pt idx="93">
                  <c:v>940.0</c:v>
                </c:pt>
                <c:pt idx="94">
                  <c:v>950.0</c:v>
                </c:pt>
                <c:pt idx="95">
                  <c:v>960.0</c:v>
                </c:pt>
                <c:pt idx="96">
                  <c:v>970.0</c:v>
                </c:pt>
                <c:pt idx="97">
                  <c:v>980.0</c:v>
                </c:pt>
                <c:pt idx="98">
                  <c:v>990.0</c:v>
                </c:pt>
                <c:pt idx="99">
                  <c:v>1000.0</c:v>
                </c:pt>
                <c:pt idx="100">
                  <c:v>1010.0</c:v>
                </c:pt>
                <c:pt idx="101">
                  <c:v>1020.0</c:v>
                </c:pt>
                <c:pt idx="102">
                  <c:v>1030.0</c:v>
                </c:pt>
                <c:pt idx="103">
                  <c:v>1040.0</c:v>
                </c:pt>
                <c:pt idx="104">
                  <c:v>1050.0</c:v>
                </c:pt>
                <c:pt idx="105">
                  <c:v>1060.0</c:v>
                </c:pt>
                <c:pt idx="106">
                  <c:v>1070.0</c:v>
                </c:pt>
                <c:pt idx="107">
                  <c:v>1080.0</c:v>
                </c:pt>
                <c:pt idx="108">
                  <c:v>1090.0</c:v>
                </c:pt>
                <c:pt idx="109">
                  <c:v>1100.0</c:v>
                </c:pt>
                <c:pt idx="110">
                  <c:v>1110.0</c:v>
                </c:pt>
                <c:pt idx="111">
                  <c:v>1120.0</c:v>
                </c:pt>
                <c:pt idx="112">
                  <c:v>1130.0</c:v>
                </c:pt>
                <c:pt idx="113">
                  <c:v>1140.0</c:v>
                </c:pt>
                <c:pt idx="114">
                  <c:v>1150.0</c:v>
                </c:pt>
                <c:pt idx="115">
                  <c:v>1160.0</c:v>
                </c:pt>
                <c:pt idx="116">
                  <c:v>1170.0</c:v>
                </c:pt>
                <c:pt idx="117">
                  <c:v>1180.0</c:v>
                </c:pt>
                <c:pt idx="118">
                  <c:v>1190.0</c:v>
                </c:pt>
                <c:pt idx="119">
                  <c:v>1200.0</c:v>
                </c:pt>
                <c:pt idx="120">
                  <c:v>1210.0</c:v>
                </c:pt>
                <c:pt idx="121">
                  <c:v>1220.0</c:v>
                </c:pt>
                <c:pt idx="122">
                  <c:v>1230.0</c:v>
                </c:pt>
                <c:pt idx="123">
                  <c:v>1240.0</c:v>
                </c:pt>
                <c:pt idx="124">
                  <c:v>1250.0</c:v>
                </c:pt>
                <c:pt idx="125">
                  <c:v>1260.0</c:v>
                </c:pt>
                <c:pt idx="126">
                  <c:v>1270.0</c:v>
                </c:pt>
                <c:pt idx="127">
                  <c:v>1280.0</c:v>
                </c:pt>
                <c:pt idx="128">
                  <c:v>1290.0</c:v>
                </c:pt>
                <c:pt idx="129">
                  <c:v>1300.0</c:v>
                </c:pt>
                <c:pt idx="130">
                  <c:v>1310.0</c:v>
                </c:pt>
                <c:pt idx="131">
                  <c:v>1320.0</c:v>
                </c:pt>
                <c:pt idx="132">
                  <c:v>1330.0</c:v>
                </c:pt>
                <c:pt idx="133">
                  <c:v>1340.0</c:v>
                </c:pt>
                <c:pt idx="134">
                  <c:v>1350.0</c:v>
                </c:pt>
                <c:pt idx="135">
                  <c:v>1360.0</c:v>
                </c:pt>
                <c:pt idx="136">
                  <c:v>1370.0</c:v>
                </c:pt>
                <c:pt idx="137">
                  <c:v>1380.0</c:v>
                </c:pt>
                <c:pt idx="138">
                  <c:v>1390.0</c:v>
                </c:pt>
                <c:pt idx="139">
                  <c:v>1400.0</c:v>
                </c:pt>
                <c:pt idx="140">
                  <c:v>1410.0</c:v>
                </c:pt>
                <c:pt idx="141">
                  <c:v>1420.0</c:v>
                </c:pt>
                <c:pt idx="142">
                  <c:v>1430.0</c:v>
                </c:pt>
                <c:pt idx="143">
                  <c:v>1440.0</c:v>
                </c:pt>
                <c:pt idx="144">
                  <c:v>1450.0</c:v>
                </c:pt>
                <c:pt idx="145">
                  <c:v>1460.0</c:v>
                </c:pt>
                <c:pt idx="146">
                  <c:v>1470.0</c:v>
                </c:pt>
                <c:pt idx="147">
                  <c:v>1480.0</c:v>
                </c:pt>
                <c:pt idx="148">
                  <c:v>1490.0</c:v>
                </c:pt>
                <c:pt idx="149">
                  <c:v>1500.0</c:v>
                </c:pt>
                <c:pt idx="150">
                  <c:v>1510.0</c:v>
                </c:pt>
                <c:pt idx="151">
                  <c:v>1520.0</c:v>
                </c:pt>
                <c:pt idx="152">
                  <c:v>1530.0</c:v>
                </c:pt>
                <c:pt idx="153">
                  <c:v>1540.0</c:v>
                </c:pt>
                <c:pt idx="154">
                  <c:v>1550.0</c:v>
                </c:pt>
                <c:pt idx="155">
                  <c:v>1560.0</c:v>
                </c:pt>
                <c:pt idx="156">
                  <c:v>1570.0</c:v>
                </c:pt>
                <c:pt idx="157">
                  <c:v>1580.0</c:v>
                </c:pt>
                <c:pt idx="158">
                  <c:v>1590.0</c:v>
                </c:pt>
                <c:pt idx="159">
                  <c:v>1600.0</c:v>
                </c:pt>
                <c:pt idx="160">
                  <c:v>1610.0</c:v>
                </c:pt>
                <c:pt idx="161">
                  <c:v>1620.0</c:v>
                </c:pt>
                <c:pt idx="162">
                  <c:v>1630.0</c:v>
                </c:pt>
                <c:pt idx="163">
                  <c:v>1640.0</c:v>
                </c:pt>
                <c:pt idx="164">
                  <c:v>1650.0</c:v>
                </c:pt>
                <c:pt idx="165">
                  <c:v>1660.0</c:v>
                </c:pt>
                <c:pt idx="166">
                  <c:v>1670.0</c:v>
                </c:pt>
                <c:pt idx="167">
                  <c:v>1680.0</c:v>
                </c:pt>
                <c:pt idx="168">
                  <c:v>1690.0</c:v>
                </c:pt>
                <c:pt idx="169">
                  <c:v>1700.0</c:v>
                </c:pt>
                <c:pt idx="170">
                  <c:v>1710.0</c:v>
                </c:pt>
                <c:pt idx="171">
                  <c:v>1720.0</c:v>
                </c:pt>
                <c:pt idx="172">
                  <c:v>1730.0</c:v>
                </c:pt>
                <c:pt idx="173">
                  <c:v>1740.0</c:v>
                </c:pt>
                <c:pt idx="174">
                  <c:v>1750.0</c:v>
                </c:pt>
                <c:pt idx="175">
                  <c:v>1760.0</c:v>
                </c:pt>
                <c:pt idx="176">
                  <c:v>1770.0</c:v>
                </c:pt>
                <c:pt idx="177">
                  <c:v>1780.0</c:v>
                </c:pt>
                <c:pt idx="178">
                  <c:v>1790.0</c:v>
                </c:pt>
                <c:pt idx="179">
                  <c:v>1800.0</c:v>
                </c:pt>
                <c:pt idx="180">
                  <c:v>1810.0</c:v>
                </c:pt>
                <c:pt idx="181">
                  <c:v>1820.0</c:v>
                </c:pt>
                <c:pt idx="182">
                  <c:v>1830.0</c:v>
                </c:pt>
                <c:pt idx="183">
                  <c:v>1840.0</c:v>
                </c:pt>
                <c:pt idx="184">
                  <c:v>1850.0</c:v>
                </c:pt>
                <c:pt idx="185">
                  <c:v>1860.0</c:v>
                </c:pt>
                <c:pt idx="186">
                  <c:v>1870.0</c:v>
                </c:pt>
                <c:pt idx="187">
                  <c:v>1880.0</c:v>
                </c:pt>
                <c:pt idx="188">
                  <c:v>1890.0</c:v>
                </c:pt>
                <c:pt idx="189">
                  <c:v>1900.0</c:v>
                </c:pt>
                <c:pt idx="190">
                  <c:v>1910.0</c:v>
                </c:pt>
                <c:pt idx="191">
                  <c:v>1920.0</c:v>
                </c:pt>
                <c:pt idx="192">
                  <c:v>1930.0</c:v>
                </c:pt>
                <c:pt idx="193">
                  <c:v>1940.0</c:v>
                </c:pt>
                <c:pt idx="194">
                  <c:v>1950.0</c:v>
                </c:pt>
                <c:pt idx="195">
                  <c:v>1960.0</c:v>
                </c:pt>
                <c:pt idx="196">
                  <c:v>1970.0</c:v>
                </c:pt>
                <c:pt idx="197">
                  <c:v>1980.0</c:v>
                </c:pt>
                <c:pt idx="198">
                  <c:v>1990.0</c:v>
                </c:pt>
                <c:pt idx="199">
                  <c:v>2000.0</c:v>
                </c:pt>
              </c:numCache>
            </c:numRef>
          </c:xVal>
          <c:yVal>
            <c:numRef>
              <c:f>'sort-zoom'!$C$2:$C$201</c:f>
              <c:numCache>
                <c:formatCode>General</c:formatCode>
                <c:ptCount val="200"/>
                <c:pt idx="0">
                  <c:v>0.000145</c:v>
                </c:pt>
                <c:pt idx="1">
                  <c:v>7.20000000000002E-5</c:v>
                </c:pt>
                <c:pt idx="2">
                  <c:v>0.00011</c:v>
                </c:pt>
                <c:pt idx="3">
                  <c:v>0.000141</c:v>
                </c:pt>
                <c:pt idx="4">
                  <c:v>0.000178</c:v>
                </c:pt>
                <c:pt idx="5">
                  <c:v>0.000218000000000001</c:v>
                </c:pt>
                <c:pt idx="6">
                  <c:v>0.00026</c:v>
                </c:pt>
                <c:pt idx="7">
                  <c:v>0.000292</c:v>
                </c:pt>
                <c:pt idx="8">
                  <c:v>0.000327</c:v>
                </c:pt>
                <c:pt idx="9">
                  <c:v>0.000368000000000001</c:v>
                </c:pt>
                <c:pt idx="10">
                  <c:v>0.000405</c:v>
                </c:pt>
                <c:pt idx="11">
                  <c:v>0.000437000000000001</c:v>
                </c:pt>
                <c:pt idx="12">
                  <c:v>0.000471000000000001</c:v>
                </c:pt>
                <c:pt idx="13">
                  <c:v>0.000506000000000001</c:v>
                </c:pt>
                <c:pt idx="14">
                  <c:v>0.000546000000000001</c:v>
                </c:pt>
                <c:pt idx="15">
                  <c:v>0.000570000000000001</c:v>
                </c:pt>
                <c:pt idx="16">
                  <c:v>0.000618000000000001</c:v>
                </c:pt>
                <c:pt idx="17">
                  <c:v>0.000669</c:v>
                </c:pt>
                <c:pt idx="18">
                  <c:v>0.000687000000000001</c:v>
                </c:pt>
                <c:pt idx="19">
                  <c:v>0.000721000000000001</c:v>
                </c:pt>
                <c:pt idx="20">
                  <c:v>0.000747000000000001</c:v>
                </c:pt>
                <c:pt idx="21">
                  <c:v>0.000804</c:v>
                </c:pt>
                <c:pt idx="22">
                  <c:v>0.000842000000000001</c:v>
                </c:pt>
                <c:pt idx="23">
                  <c:v>0.000872</c:v>
                </c:pt>
                <c:pt idx="24">
                  <c:v>0.000901000000000001</c:v>
                </c:pt>
                <c:pt idx="25">
                  <c:v>0.000942000000000001</c:v>
                </c:pt>
                <c:pt idx="26">
                  <c:v>0.000987000000000002</c:v>
                </c:pt>
                <c:pt idx="27">
                  <c:v>0.001019</c:v>
                </c:pt>
                <c:pt idx="28">
                  <c:v>0.00106</c:v>
                </c:pt>
                <c:pt idx="29">
                  <c:v>0.00114</c:v>
                </c:pt>
                <c:pt idx="30">
                  <c:v>0.001138</c:v>
                </c:pt>
                <c:pt idx="31">
                  <c:v>0.001191</c:v>
                </c:pt>
                <c:pt idx="32">
                  <c:v>0.001235</c:v>
                </c:pt>
                <c:pt idx="33">
                  <c:v>0.001259</c:v>
                </c:pt>
                <c:pt idx="34">
                  <c:v>0.001299</c:v>
                </c:pt>
                <c:pt idx="35">
                  <c:v>0.00134</c:v>
                </c:pt>
                <c:pt idx="36">
                  <c:v>0.001371</c:v>
                </c:pt>
                <c:pt idx="37">
                  <c:v>0.001412</c:v>
                </c:pt>
                <c:pt idx="38">
                  <c:v>0.001463</c:v>
                </c:pt>
                <c:pt idx="39">
                  <c:v>0.001475</c:v>
                </c:pt>
                <c:pt idx="40">
                  <c:v>0.001531</c:v>
                </c:pt>
                <c:pt idx="41">
                  <c:v>0.001552</c:v>
                </c:pt>
                <c:pt idx="42">
                  <c:v>0.001613</c:v>
                </c:pt>
                <c:pt idx="43">
                  <c:v>0.001635</c:v>
                </c:pt>
                <c:pt idx="44">
                  <c:v>0.001685</c:v>
                </c:pt>
                <c:pt idx="45">
                  <c:v>0.001725</c:v>
                </c:pt>
                <c:pt idx="46">
                  <c:v>0.001792</c:v>
                </c:pt>
                <c:pt idx="47">
                  <c:v>0.001799</c:v>
                </c:pt>
                <c:pt idx="48">
                  <c:v>0.001834</c:v>
                </c:pt>
                <c:pt idx="49">
                  <c:v>0.001844</c:v>
                </c:pt>
                <c:pt idx="50">
                  <c:v>0.001889</c:v>
                </c:pt>
                <c:pt idx="51">
                  <c:v>0.001949</c:v>
                </c:pt>
                <c:pt idx="52">
                  <c:v>0.001946</c:v>
                </c:pt>
                <c:pt idx="53">
                  <c:v>0.002027</c:v>
                </c:pt>
                <c:pt idx="54">
                  <c:v>0.002027</c:v>
                </c:pt>
                <c:pt idx="55">
                  <c:v>0.002067</c:v>
                </c:pt>
                <c:pt idx="56">
                  <c:v>0.002109</c:v>
                </c:pt>
                <c:pt idx="57">
                  <c:v>0.002154</c:v>
                </c:pt>
                <c:pt idx="58">
                  <c:v>0.002212</c:v>
                </c:pt>
                <c:pt idx="59">
                  <c:v>0.002186</c:v>
                </c:pt>
                <c:pt idx="60">
                  <c:v>0.002259</c:v>
                </c:pt>
                <c:pt idx="61">
                  <c:v>0.002317</c:v>
                </c:pt>
                <c:pt idx="62">
                  <c:v>0.00239</c:v>
                </c:pt>
                <c:pt idx="63">
                  <c:v>0.002395</c:v>
                </c:pt>
                <c:pt idx="64">
                  <c:v>0.002448</c:v>
                </c:pt>
                <c:pt idx="65">
                  <c:v>0.00249</c:v>
                </c:pt>
                <c:pt idx="66">
                  <c:v>0.002517</c:v>
                </c:pt>
                <c:pt idx="67">
                  <c:v>0.002549</c:v>
                </c:pt>
                <c:pt idx="68">
                  <c:v>0.002604</c:v>
                </c:pt>
                <c:pt idx="69">
                  <c:v>0.002633</c:v>
                </c:pt>
                <c:pt idx="70">
                  <c:v>0.0027</c:v>
                </c:pt>
                <c:pt idx="71">
                  <c:v>0.002717</c:v>
                </c:pt>
                <c:pt idx="72">
                  <c:v>0.002743</c:v>
                </c:pt>
                <c:pt idx="73">
                  <c:v>0.002797</c:v>
                </c:pt>
                <c:pt idx="74">
                  <c:v>0.002813</c:v>
                </c:pt>
                <c:pt idx="75">
                  <c:v>0.002856</c:v>
                </c:pt>
                <c:pt idx="76">
                  <c:v>0.002918</c:v>
                </c:pt>
                <c:pt idx="77">
                  <c:v>0.002916</c:v>
                </c:pt>
                <c:pt idx="78">
                  <c:v>0.002971</c:v>
                </c:pt>
                <c:pt idx="79">
                  <c:v>0.002988</c:v>
                </c:pt>
                <c:pt idx="80">
                  <c:v>0.003027</c:v>
                </c:pt>
                <c:pt idx="81">
                  <c:v>0.003062</c:v>
                </c:pt>
                <c:pt idx="82">
                  <c:v>0.003104</c:v>
                </c:pt>
                <c:pt idx="83">
                  <c:v>0.003097</c:v>
                </c:pt>
                <c:pt idx="84">
                  <c:v>0.003216</c:v>
                </c:pt>
                <c:pt idx="85">
                  <c:v>0.003241</c:v>
                </c:pt>
                <c:pt idx="86">
                  <c:v>0.003271</c:v>
                </c:pt>
                <c:pt idx="87">
                  <c:v>0.003338</c:v>
                </c:pt>
                <c:pt idx="88">
                  <c:v>0.003344</c:v>
                </c:pt>
                <c:pt idx="89">
                  <c:v>0.003347</c:v>
                </c:pt>
                <c:pt idx="90">
                  <c:v>0.003394</c:v>
                </c:pt>
                <c:pt idx="91">
                  <c:v>0.003424</c:v>
                </c:pt>
                <c:pt idx="92">
                  <c:v>0.003505</c:v>
                </c:pt>
                <c:pt idx="93">
                  <c:v>0.003526</c:v>
                </c:pt>
                <c:pt idx="94">
                  <c:v>0.003621</c:v>
                </c:pt>
                <c:pt idx="95">
                  <c:v>0.00362400000000001</c:v>
                </c:pt>
                <c:pt idx="96">
                  <c:v>0.00364300000000001</c:v>
                </c:pt>
                <c:pt idx="97">
                  <c:v>0.003669</c:v>
                </c:pt>
                <c:pt idx="98">
                  <c:v>0.00374400000000001</c:v>
                </c:pt>
                <c:pt idx="99">
                  <c:v>0.003757</c:v>
                </c:pt>
                <c:pt idx="100">
                  <c:v>0.00381</c:v>
                </c:pt>
                <c:pt idx="101">
                  <c:v>0.003822</c:v>
                </c:pt>
                <c:pt idx="102">
                  <c:v>0.003958</c:v>
                </c:pt>
                <c:pt idx="103">
                  <c:v>0.003977</c:v>
                </c:pt>
                <c:pt idx="104">
                  <c:v>0.004051</c:v>
                </c:pt>
                <c:pt idx="105">
                  <c:v>0.004034</c:v>
                </c:pt>
                <c:pt idx="106">
                  <c:v>0.00413100000000001</c:v>
                </c:pt>
                <c:pt idx="107">
                  <c:v>0.003962</c:v>
                </c:pt>
                <c:pt idx="108">
                  <c:v>0.00405900000000001</c:v>
                </c:pt>
                <c:pt idx="109">
                  <c:v>0.00417600000000001</c:v>
                </c:pt>
                <c:pt idx="110">
                  <c:v>0.004191</c:v>
                </c:pt>
                <c:pt idx="111">
                  <c:v>0.00424600000000001</c:v>
                </c:pt>
                <c:pt idx="112">
                  <c:v>0.00434900000000001</c:v>
                </c:pt>
                <c:pt idx="113">
                  <c:v>0.004277</c:v>
                </c:pt>
                <c:pt idx="114">
                  <c:v>0.004267</c:v>
                </c:pt>
                <c:pt idx="115">
                  <c:v>0.004293</c:v>
                </c:pt>
                <c:pt idx="116">
                  <c:v>0.00463</c:v>
                </c:pt>
                <c:pt idx="117">
                  <c:v>0.004634</c:v>
                </c:pt>
                <c:pt idx="118">
                  <c:v>0.00449900000000001</c:v>
                </c:pt>
                <c:pt idx="119">
                  <c:v>0.00507300000000001</c:v>
                </c:pt>
                <c:pt idx="120">
                  <c:v>0.004566</c:v>
                </c:pt>
                <c:pt idx="121">
                  <c:v>0.004361</c:v>
                </c:pt>
                <c:pt idx="122">
                  <c:v>0.004846</c:v>
                </c:pt>
                <c:pt idx="123">
                  <c:v>0.004298</c:v>
                </c:pt>
                <c:pt idx="124">
                  <c:v>0.00464900000000001</c:v>
                </c:pt>
                <c:pt idx="125">
                  <c:v>0.004727</c:v>
                </c:pt>
                <c:pt idx="126">
                  <c:v>0.004915</c:v>
                </c:pt>
                <c:pt idx="127">
                  <c:v>0.005037</c:v>
                </c:pt>
                <c:pt idx="128">
                  <c:v>0.00538900000000001</c:v>
                </c:pt>
                <c:pt idx="129">
                  <c:v>0.005067</c:v>
                </c:pt>
                <c:pt idx="130">
                  <c:v>0.00553100000000001</c:v>
                </c:pt>
                <c:pt idx="131">
                  <c:v>0.00491600000000001</c:v>
                </c:pt>
                <c:pt idx="132">
                  <c:v>0.005625</c:v>
                </c:pt>
                <c:pt idx="133">
                  <c:v>0.005103</c:v>
                </c:pt>
                <c:pt idx="134">
                  <c:v>0.005005</c:v>
                </c:pt>
                <c:pt idx="135">
                  <c:v>0.005193</c:v>
                </c:pt>
                <c:pt idx="136">
                  <c:v>0.00491800000000001</c:v>
                </c:pt>
                <c:pt idx="137">
                  <c:v>0.005664</c:v>
                </c:pt>
                <c:pt idx="138">
                  <c:v>0.005626</c:v>
                </c:pt>
                <c:pt idx="139">
                  <c:v>0.00513000000000001</c:v>
                </c:pt>
                <c:pt idx="140">
                  <c:v>0.006128</c:v>
                </c:pt>
                <c:pt idx="141">
                  <c:v>0.00528700000000001</c:v>
                </c:pt>
                <c:pt idx="142">
                  <c:v>0.005617</c:v>
                </c:pt>
                <c:pt idx="143">
                  <c:v>0.00534600000000001</c:v>
                </c:pt>
                <c:pt idx="144">
                  <c:v>0.00557700000000001</c:v>
                </c:pt>
                <c:pt idx="145">
                  <c:v>0.00552300000000001</c:v>
                </c:pt>
                <c:pt idx="146">
                  <c:v>0.005723</c:v>
                </c:pt>
                <c:pt idx="147">
                  <c:v>0.00667900000000001</c:v>
                </c:pt>
                <c:pt idx="148">
                  <c:v>0.00540900000000001</c:v>
                </c:pt>
                <c:pt idx="149">
                  <c:v>0.00624300000000001</c:v>
                </c:pt>
                <c:pt idx="150">
                  <c:v>0.006056</c:v>
                </c:pt>
                <c:pt idx="151">
                  <c:v>0.00677300000000001</c:v>
                </c:pt>
                <c:pt idx="152">
                  <c:v>0.005566</c:v>
                </c:pt>
                <c:pt idx="153">
                  <c:v>0.00556</c:v>
                </c:pt>
                <c:pt idx="154">
                  <c:v>0.006055</c:v>
                </c:pt>
                <c:pt idx="155">
                  <c:v>0.005852</c:v>
                </c:pt>
                <c:pt idx="156">
                  <c:v>0.00630900000000001</c:v>
                </c:pt>
                <c:pt idx="157">
                  <c:v>0.00657700000000001</c:v>
                </c:pt>
                <c:pt idx="158">
                  <c:v>0.006164</c:v>
                </c:pt>
                <c:pt idx="159">
                  <c:v>0.00670200000000001</c:v>
                </c:pt>
                <c:pt idx="160">
                  <c:v>0.00638000000000001</c:v>
                </c:pt>
                <c:pt idx="161">
                  <c:v>0.005728</c:v>
                </c:pt>
                <c:pt idx="162">
                  <c:v>0.00687900000000001</c:v>
                </c:pt>
                <c:pt idx="163">
                  <c:v>0.005669</c:v>
                </c:pt>
                <c:pt idx="164">
                  <c:v>0.00722900000000001</c:v>
                </c:pt>
                <c:pt idx="165">
                  <c:v>0.006129</c:v>
                </c:pt>
                <c:pt idx="166">
                  <c:v>0.00665900000000001</c:v>
                </c:pt>
                <c:pt idx="167">
                  <c:v>0.00636100000000001</c:v>
                </c:pt>
                <c:pt idx="168">
                  <c:v>0.006054</c:v>
                </c:pt>
                <c:pt idx="169">
                  <c:v>0.006164</c:v>
                </c:pt>
                <c:pt idx="170">
                  <c:v>0.00595300000000001</c:v>
                </c:pt>
                <c:pt idx="171">
                  <c:v>0.006024</c:v>
                </c:pt>
                <c:pt idx="172">
                  <c:v>0.00673800000000001</c:v>
                </c:pt>
                <c:pt idx="173">
                  <c:v>0.006323</c:v>
                </c:pt>
                <c:pt idx="174">
                  <c:v>0.00589600000000001</c:v>
                </c:pt>
                <c:pt idx="175">
                  <c:v>0.00796300000000001</c:v>
                </c:pt>
                <c:pt idx="176">
                  <c:v>0.00677100000000001</c:v>
                </c:pt>
                <c:pt idx="177">
                  <c:v>0.00546500000000001</c:v>
                </c:pt>
                <c:pt idx="178">
                  <c:v>0.00733900000000001</c:v>
                </c:pt>
                <c:pt idx="179">
                  <c:v>0.007146</c:v>
                </c:pt>
                <c:pt idx="180">
                  <c:v>0.005804</c:v>
                </c:pt>
                <c:pt idx="181">
                  <c:v>0.00573600000000001</c:v>
                </c:pt>
                <c:pt idx="182">
                  <c:v>0.00614</c:v>
                </c:pt>
                <c:pt idx="183">
                  <c:v>0.00724200000000001</c:v>
                </c:pt>
                <c:pt idx="184">
                  <c:v>0.006517</c:v>
                </c:pt>
                <c:pt idx="185">
                  <c:v>0.00609200000000001</c:v>
                </c:pt>
                <c:pt idx="186">
                  <c:v>0.006515</c:v>
                </c:pt>
                <c:pt idx="187">
                  <c:v>0.00737900000000001</c:v>
                </c:pt>
                <c:pt idx="188">
                  <c:v>0.00756800000000001</c:v>
                </c:pt>
                <c:pt idx="189">
                  <c:v>0.00666</c:v>
                </c:pt>
                <c:pt idx="190">
                  <c:v>0.007916</c:v>
                </c:pt>
                <c:pt idx="191">
                  <c:v>0.00818900000000001</c:v>
                </c:pt>
                <c:pt idx="192">
                  <c:v>0.008044</c:v>
                </c:pt>
                <c:pt idx="193">
                  <c:v>0.00957900000000001</c:v>
                </c:pt>
                <c:pt idx="194">
                  <c:v>0.006342</c:v>
                </c:pt>
                <c:pt idx="195">
                  <c:v>0.00640300000000001</c:v>
                </c:pt>
                <c:pt idx="196">
                  <c:v>0.00599900000000001</c:v>
                </c:pt>
                <c:pt idx="197">
                  <c:v>0.00627400000000001</c:v>
                </c:pt>
                <c:pt idx="198">
                  <c:v>0.00734600000000001</c:v>
                </c:pt>
                <c:pt idx="199">
                  <c:v>0.00630100000000001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'sort-zoom'!$D$1</c:f>
              <c:strCache>
                <c:ptCount val="1"/>
                <c:pt idx="0">
                  <c:v>Merge Sort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'sort-zoom'!$A$2:$A$201</c:f>
              <c:numCache>
                <c:formatCode>General</c:formatCode>
                <c:ptCount val="20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  <c:pt idx="10">
                  <c:v>110.0</c:v>
                </c:pt>
                <c:pt idx="11">
                  <c:v>120.0</c:v>
                </c:pt>
                <c:pt idx="12">
                  <c:v>130.0</c:v>
                </c:pt>
                <c:pt idx="13">
                  <c:v>140.0</c:v>
                </c:pt>
                <c:pt idx="14">
                  <c:v>150.0</c:v>
                </c:pt>
                <c:pt idx="15">
                  <c:v>160.0</c:v>
                </c:pt>
                <c:pt idx="16">
                  <c:v>170.0</c:v>
                </c:pt>
                <c:pt idx="17">
                  <c:v>180.0</c:v>
                </c:pt>
                <c:pt idx="18">
                  <c:v>190.0</c:v>
                </c:pt>
                <c:pt idx="19">
                  <c:v>200.0</c:v>
                </c:pt>
                <c:pt idx="20">
                  <c:v>210.0</c:v>
                </c:pt>
                <c:pt idx="21">
                  <c:v>220.0</c:v>
                </c:pt>
                <c:pt idx="22">
                  <c:v>230.0</c:v>
                </c:pt>
                <c:pt idx="23">
                  <c:v>240.0</c:v>
                </c:pt>
                <c:pt idx="24">
                  <c:v>250.0</c:v>
                </c:pt>
                <c:pt idx="25">
                  <c:v>260.0</c:v>
                </c:pt>
                <c:pt idx="26">
                  <c:v>270.0</c:v>
                </c:pt>
                <c:pt idx="27">
                  <c:v>280.0</c:v>
                </c:pt>
                <c:pt idx="28">
                  <c:v>290.0</c:v>
                </c:pt>
                <c:pt idx="29">
                  <c:v>300.0</c:v>
                </c:pt>
                <c:pt idx="30">
                  <c:v>310.0</c:v>
                </c:pt>
                <c:pt idx="31">
                  <c:v>320.0</c:v>
                </c:pt>
                <c:pt idx="32">
                  <c:v>330.0</c:v>
                </c:pt>
                <c:pt idx="33">
                  <c:v>340.0</c:v>
                </c:pt>
                <c:pt idx="34">
                  <c:v>350.0</c:v>
                </c:pt>
                <c:pt idx="35">
                  <c:v>360.0</c:v>
                </c:pt>
                <c:pt idx="36">
                  <c:v>370.0</c:v>
                </c:pt>
                <c:pt idx="37">
                  <c:v>380.0</c:v>
                </c:pt>
                <c:pt idx="38">
                  <c:v>390.0</c:v>
                </c:pt>
                <c:pt idx="39">
                  <c:v>400.0</c:v>
                </c:pt>
                <c:pt idx="40">
                  <c:v>410.0</c:v>
                </c:pt>
                <c:pt idx="41">
                  <c:v>420.0</c:v>
                </c:pt>
                <c:pt idx="42">
                  <c:v>430.0</c:v>
                </c:pt>
                <c:pt idx="43">
                  <c:v>440.0</c:v>
                </c:pt>
                <c:pt idx="44">
                  <c:v>450.0</c:v>
                </c:pt>
                <c:pt idx="45">
                  <c:v>460.0</c:v>
                </c:pt>
                <c:pt idx="46">
                  <c:v>470.0</c:v>
                </c:pt>
                <c:pt idx="47">
                  <c:v>480.0</c:v>
                </c:pt>
                <c:pt idx="48">
                  <c:v>490.0</c:v>
                </c:pt>
                <c:pt idx="49">
                  <c:v>500.0</c:v>
                </c:pt>
                <c:pt idx="50">
                  <c:v>510.0</c:v>
                </c:pt>
                <c:pt idx="51">
                  <c:v>520.0</c:v>
                </c:pt>
                <c:pt idx="52">
                  <c:v>530.0</c:v>
                </c:pt>
                <c:pt idx="53">
                  <c:v>540.0</c:v>
                </c:pt>
                <c:pt idx="54">
                  <c:v>550.0</c:v>
                </c:pt>
                <c:pt idx="55">
                  <c:v>560.0</c:v>
                </c:pt>
                <c:pt idx="56">
                  <c:v>570.0</c:v>
                </c:pt>
                <c:pt idx="57">
                  <c:v>580.0</c:v>
                </c:pt>
                <c:pt idx="58">
                  <c:v>590.0</c:v>
                </c:pt>
                <c:pt idx="59">
                  <c:v>600.0</c:v>
                </c:pt>
                <c:pt idx="60">
                  <c:v>610.0</c:v>
                </c:pt>
                <c:pt idx="61">
                  <c:v>620.0</c:v>
                </c:pt>
                <c:pt idx="62">
                  <c:v>630.0</c:v>
                </c:pt>
                <c:pt idx="63">
                  <c:v>640.0</c:v>
                </c:pt>
                <c:pt idx="64">
                  <c:v>650.0</c:v>
                </c:pt>
                <c:pt idx="65">
                  <c:v>660.0</c:v>
                </c:pt>
                <c:pt idx="66">
                  <c:v>670.0</c:v>
                </c:pt>
                <c:pt idx="67">
                  <c:v>680.0</c:v>
                </c:pt>
                <c:pt idx="68">
                  <c:v>690.0</c:v>
                </c:pt>
                <c:pt idx="69">
                  <c:v>700.0</c:v>
                </c:pt>
                <c:pt idx="70">
                  <c:v>710.0</c:v>
                </c:pt>
                <c:pt idx="71">
                  <c:v>720.0</c:v>
                </c:pt>
                <c:pt idx="72">
                  <c:v>730.0</c:v>
                </c:pt>
                <c:pt idx="73">
                  <c:v>740.0</c:v>
                </c:pt>
                <c:pt idx="74">
                  <c:v>750.0</c:v>
                </c:pt>
                <c:pt idx="75">
                  <c:v>760.0</c:v>
                </c:pt>
                <c:pt idx="76">
                  <c:v>770.0</c:v>
                </c:pt>
                <c:pt idx="77">
                  <c:v>780.0</c:v>
                </c:pt>
                <c:pt idx="78">
                  <c:v>790.0</c:v>
                </c:pt>
                <c:pt idx="79">
                  <c:v>800.0</c:v>
                </c:pt>
                <c:pt idx="80">
                  <c:v>810.0</c:v>
                </c:pt>
                <c:pt idx="81">
                  <c:v>820.0</c:v>
                </c:pt>
                <c:pt idx="82">
                  <c:v>830.0</c:v>
                </c:pt>
                <c:pt idx="83">
                  <c:v>840.0</c:v>
                </c:pt>
                <c:pt idx="84">
                  <c:v>850.0</c:v>
                </c:pt>
                <c:pt idx="85">
                  <c:v>860.0</c:v>
                </c:pt>
                <c:pt idx="86">
                  <c:v>870.0</c:v>
                </c:pt>
                <c:pt idx="87">
                  <c:v>880.0</c:v>
                </c:pt>
                <c:pt idx="88">
                  <c:v>890.0</c:v>
                </c:pt>
                <c:pt idx="89">
                  <c:v>900.0</c:v>
                </c:pt>
                <c:pt idx="90">
                  <c:v>910.0</c:v>
                </c:pt>
                <c:pt idx="91">
                  <c:v>920.0</c:v>
                </c:pt>
                <c:pt idx="92">
                  <c:v>930.0</c:v>
                </c:pt>
                <c:pt idx="93">
                  <c:v>940.0</c:v>
                </c:pt>
                <c:pt idx="94">
                  <c:v>950.0</c:v>
                </c:pt>
                <c:pt idx="95">
                  <c:v>960.0</c:v>
                </c:pt>
                <c:pt idx="96">
                  <c:v>970.0</c:v>
                </c:pt>
                <c:pt idx="97">
                  <c:v>980.0</c:v>
                </c:pt>
                <c:pt idx="98">
                  <c:v>990.0</c:v>
                </c:pt>
                <c:pt idx="99">
                  <c:v>1000.0</c:v>
                </c:pt>
                <c:pt idx="100">
                  <c:v>1010.0</c:v>
                </c:pt>
                <c:pt idx="101">
                  <c:v>1020.0</c:v>
                </c:pt>
                <c:pt idx="102">
                  <c:v>1030.0</c:v>
                </c:pt>
                <c:pt idx="103">
                  <c:v>1040.0</c:v>
                </c:pt>
                <c:pt idx="104">
                  <c:v>1050.0</c:v>
                </c:pt>
                <c:pt idx="105">
                  <c:v>1060.0</c:v>
                </c:pt>
                <c:pt idx="106">
                  <c:v>1070.0</c:v>
                </c:pt>
                <c:pt idx="107">
                  <c:v>1080.0</c:v>
                </c:pt>
                <c:pt idx="108">
                  <c:v>1090.0</c:v>
                </c:pt>
                <c:pt idx="109">
                  <c:v>1100.0</c:v>
                </c:pt>
                <c:pt idx="110">
                  <c:v>1110.0</c:v>
                </c:pt>
                <c:pt idx="111">
                  <c:v>1120.0</c:v>
                </c:pt>
                <c:pt idx="112">
                  <c:v>1130.0</c:v>
                </c:pt>
                <c:pt idx="113">
                  <c:v>1140.0</c:v>
                </c:pt>
                <c:pt idx="114">
                  <c:v>1150.0</c:v>
                </c:pt>
                <c:pt idx="115">
                  <c:v>1160.0</c:v>
                </c:pt>
                <c:pt idx="116">
                  <c:v>1170.0</c:v>
                </c:pt>
                <c:pt idx="117">
                  <c:v>1180.0</c:v>
                </c:pt>
                <c:pt idx="118">
                  <c:v>1190.0</c:v>
                </c:pt>
                <c:pt idx="119">
                  <c:v>1200.0</c:v>
                </c:pt>
                <c:pt idx="120">
                  <c:v>1210.0</c:v>
                </c:pt>
                <c:pt idx="121">
                  <c:v>1220.0</c:v>
                </c:pt>
                <c:pt idx="122">
                  <c:v>1230.0</c:v>
                </c:pt>
                <c:pt idx="123">
                  <c:v>1240.0</c:v>
                </c:pt>
                <c:pt idx="124">
                  <c:v>1250.0</c:v>
                </c:pt>
                <c:pt idx="125">
                  <c:v>1260.0</c:v>
                </c:pt>
                <c:pt idx="126">
                  <c:v>1270.0</c:v>
                </c:pt>
                <c:pt idx="127">
                  <c:v>1280.0</c:v>
                </c:pt>
                <c:pt idx="128">
                  <c:v>1290.0</c:v>
                </c:pt>
                <c:pt idx="129">
                  <c:v>1300.0</c:v>
                </c:pt>
                <c:pt idx="130">
                  <c:v>1310.0</c:v>
                </c:pt>
                <c:pt idx="131">
                  <c:v>1320.0</c:v>
                </c:pt>
                <c:pt idx="132">
                  <c:v>1330.0</c:v>
                </c:pt>
                <c:pt idx="133">
                  <c:v>1340.0</c:v>
                </c:pt>
                <c:pt idx="134">
                  <c:v>1350.0</c:v>
                </c:pt>
                <c:pt idx="135">
                  <c:v>1360.0</c:v>
                </c:pt>
                <c:pt idx="136">
                  <c:v>1370.0</c:v>
                </c:pt>
                <c:pt idx="137">
                  <c:v>1380.0</c:v>
                </c:pt>
                <c:pt idx="138">
                  <c:v>1390.0</c:v>
                </c:pt>
                <c:pt idx="139">
                  <c:v>1400.0</c:v>
                </c:pt>
                <c:pt idx="140">
                  <c:v>1410.0</c:v>
                </c:pt>
                <c:pt idx="141">
                  <c:v>1420.0</c:v>
                </c:pt>
                <c:pt idx="142">
                  <c:v>1430.0</c:v>
                </c:pt>
                <c:pt idx="143">
                  <c:v>1440.0</c:v>
                </c:pt>
                <c:pt idx="144">
                  <c:v>1450.0</c:v>
                </c:pt>
                <c:pt idx="145">
                  <c:v>1460.0</c:v>
                </c:pt>
                <c:pt idx="146">
                  <c:v>1470.0</c:v>
                </c:pt>
                <c:pt idx="147">
                  <c:v>1480.0</c:v>
                </c:pt>
                <c:pt idx="148">
                  <c:v>1490.0</c:v>
                </c:pt>
                <c:pt idx="149">
                  <c:v>1500.0</c:v>
                </c:pt>
                <c:pt idx="150">
                  <c:v>1510.0</c:v>
                </c:pt>
                <c:pt idx="151">
                  <c:v>1520.0</c:v>
                </c:pt>
                <c:pt idx="152">
                  <c:v>1530.0</c:v>
                </c:pt>
                <c:pt idx="153">
                  <c:v>1540.0</c:v>
                </c:pt>
                <c:pt idx="154">
                  <c:v>1550.0</c:v>
                </c:pt>
                <c:pt idx="155">
                  <c:v>1560.0</c:v>
                </c:pt>
                <c:pt idx="156">
                  <c:v>1570.0</c:v>
                </c:pt>
                <c:pt idx="157">
                  <c:v>1580.0</c:v>
                </c:pt>
                <c:pt idx="158">
                  <c:v>1590.0</c:v>
                </c:pt>
                <c:pt idx="159">
                  <c:v>1600.0</c:v>
                </c:pt>
                <c:pt idx="160">
                  <c:v>1610.0</c:v>
                </c:pt>
                <c:pt idx="161">
                  <c:v>1620.0</c:v>
                </c:pt>
                <c:pt idx="162">
                  <c:v>1630.0</c:v>
                </c:pt>
                <c:pt idx="163">
                  <c:v>1640.0</c:v>
                </c:pt>
                <c:pt idx="164">
                  <c:v>1650.0</c:v>
                </c:pt>
                <c:pt idx="165">
                  <c:v>1660.0</c:v>
                </c:pt>
                <c:pt idx="166">
                  <c:v>1670.0</c:v>
                </c:pt>
                <c:pt idx="167">
                  <c:v>1680.0</c:v>
                </c:pt>
                <c:pt idx="168">
                  <c:v>1690.0</c:v>
                </c:pt>
                <c:pt idx="169">
                  <c:v>1700.0</c:v>
                </c:pt>
                <c:pt idx="170">
                  <c:v>1710.0</c:v>
                </c:pt>
                <c:pt idx="171">
                  <c:v>1720.0</c:v>
                </c:pt>
                <c:pt idx="172">
                  <c:v>1730.0</c:v>
                </c:pt>
                <c:pt idx="173">
                  <c:v>1740.0</c:v>
                </c:pt>
                <c:pt idx="174">
                  <c:v>1750.0</c:v>
                </c:pt>
                <c:pt idx="175">
                  <c:v>1760.0</c:v>
                </c:pt>
                <c:pt idx="176">
                  <c:v>1770.0</c:v>
                </c:pt>
                <c:pt idx="177">
                  <c:v>1780.0</c:v>
                </c:pt>
                <c:pt idx="178">
                  <c:v>1790.0</c:v>
                </c:pt>
                <c:pt idx="179">
                  <c:v>1800.0</c:v>
                </c:pt>
                <c:pt idx="180">
                  <c:v>1810.0</c:v>
                </c:pt>
                <c:pt idx="181">
                  <c:v>1820.0</c:v>
                </c:pt>
                <c:pt idx="182">
                  <c:v>1830.0</c:v>
                </c:pt>
                <c:pt idx="183">
                  <c:v>1840.0</c:v>
                </c:pt>
                <c:pt idx="184">
                  <c:v>1850.0</c:v>
                </c:pt>
                <c:pt idx="185">
                  <c:v>1860.0</c:v>
                </c:pt>
                <c:pt idx="186">
                  <c:v>1870.0</c:v>
                </c:pt>
                <c:pt idx="187">
                  <c:v>1880.0</c:v>
                </c:pt>
                <c:pt idx="188">
                  <c:v>1890.0</c:v>
                </c:pt>
                <c:pt idx="189">
                  <c:v>1900.0</c:v>
                </c:pt>
                <c:pt idx="190">
                  <c:v>1910.0</c:v>
                </c:pt>
                <c:pt idx="191">
                  <c:v>1920.0</c:v>
                </c:pt>
                <c:pt idx="192">
                  <c:v>1930.0</c:v>
                </c:pt>
                <c:pt idx="193">
                  <c:v>1940.0</c:v>
                </c:pt>
                <c:pt idx="194">
                  <c:v>1950.0</c:v>
                </c:pt>
                <c:pt idx="195">
                  <c:v>1960.0</c:v>
                </c:pt>
                <c:pt idx="196">
                  <c:v>1970.0</c:v>
                </c:pt>
                <c:pt idx="197">
                  <c:v>1980.0</c:v>
                </c:pt>
                <c:pt idx="198">
                  <c:v>1990.0</c:v>
                </c:pt>
                <c:pt idx="199">
                  <c:v>2000.0</c:v>
                </c:pt>
              </c:numCache>
            </c:numRef>
          </c:xVal>
          <c:yVal>
            <c:numRef>
              <c:f>'sort-zoom'!$D$2:$D$201</c:f>
              <c:numCache>
                <c:formatCode>General</c:formatCode>
                <c:ptCount val="200"/>
                <c:pt idx="0">
                  <c:v>0.000225</c:v>
                </c:pt>
                <c:pt idx="1">
                  <c:v>0.000317</c:v>
                </c:pt>
                <c:pt idx="2">
                  <c:v>0.000485</c:v>
                </c:pt>
                <c:pt idx="3">
                  <c:v>0.000637000000000001</c:v>
                </c:pt>
                <c:pt idx="4">
                  <c:v>0.000815000000000002</c:v>
                </c:pt>
                <c:pt idx="5">
                  <c:v>0.000985000000000002</c:v>
                </c:pt>
                <c:pt idx="6">
                  <c:v>0.001131</c:v>
                </c:pt>
                <c:pt idx="7">
                  <c:v>0.001298</c:v>
                </c:pt>
                <c:pt idx="8">
                  <c:v>0.001468</c:v>
                </c:pt>
                <c:pt idx="9">
                  <c:v>0.001636</c:v>
                </c:pt>
                <c:pt idx="10">
                  <c:v>0.001814</c:v>
                </c:pt>
                <c:pt idx="11">
                  <c:v>0.00198</c:v>
                </c:pt>
                <c:pt idx="12">
                  <c:v>0.002158</c:v>
                </c:pt>
                <c:pt idx="13">
                  <c:v>0.002317</c:v>
                </c:pt>
                <c:pt idx="14">
                  <c:v>0.002489</c:v>
                </c:pt>
                <c:pt idx="15">
                  <c:v>0.002655</c:v>
                </c:pt>
                <c:pt idx="16">
                  <c:v>0.002833</c:v>
                </c:pt>
                <c:pt idx="17">
                  <c:v>0.002995</c:v>
                </c:pt>
                <c:pt idx="18">
                  <c:v>0.003161</c:v>
                </c:pt>
                <c:pt idx="19">
                  <c:v>0.00333</c:v>
                </c:pt>
                <c:pt idx="20">
                  <c:v>0.003498</c:v>
                </c:pt>
                <c:pt idx="21">
                  <c:v>0.003692</c:v>
                </c:pt>
                <c:pt idx="22">
                  <c:v>0.003839</c:v>
                </c:pt>
                <c:pt idx="23">
                  <c:v>0.004008</c:v>
                </c:pt>
                <c:pt idx="24">
                  <c:v>0.004175</c:v>
                </c:pt>
                <c:pt idx="25">
                  <c:v>0.004348</c:v>
                </c:pt>
                <c:pt idx="26">
                  <c:v>0.00451600000000001</c:v>
                </c:pt>
                <c:pt idx="27">
                  <c:v>0.004718</c:v>
                </c:pt>
                <c:pt idx="28">
                  <c:v>0.004859</c:v>
                </c:pt>
                <c:pt idx="29">
                  <c:v>0.00505</c:v>
                </c:pt>
                <c:pt idx="30">
                  <c:v>0.005221</c:v>
                </c:pt>
                <c:pt idx="31">
                  <c:v>0.00538500000000001</c:v>
                </c:pt>
                <c:pt idx="32">
                  <c:v>0.005587</c:v>
                </c:pt>
                <c:pt idx="33">
                  <c:v>0.00573500000000001</c:v>
                </c:pt>
                <c:pt idx="34">
                  <c:v>0.00590200000000001</c:v>
                </c:pt>
                <c:pt idx="35">
                  <c:v>0.00607200000000001</c:v>
                </c:pt>
                <c:pt idx="36">
                  <c:v>0.00623500000000001</c:v>
                </c:pt>
                <c:pt idx="37">
                  <c:v>0.00645000000000001</c:v>
                </c:pt>
                <c:pt idx="38">
                  <c:v>0.00657000000000001</c:v>
                </c:pt>
                <c:pt idx="39">
                  <c:v>0.00675900000000001</c:v>
                </c:pt>
                <c:pt idx="40">
                  <c:v>0.00692</c:v>
                </c:pt>
                <c:pt idx="41">
                  <c:v>0.007095</c:v>
                </c:pt>
                <c:pt idx="42">
                  <c:v>0.00726200000000001</c:v>
                </c:pt>
                <c:pt idx="43">
                  <c:v>0.00742900000000001</c:v>
                </c:pt>
                <c:pt idx="44">
                  <c:v>0.00758500000000001</c:v>
                </c:pt>
                <c:pt idx="45">
                  <c:v>0.00776900000000001</c:v>
                </c:pt>
                <c:pt idx="46">
                  <c:v>0.00793000000000001</c:v>
                </c:pt>
                <c:pt idx="47">
                  <c:v>0.00809900000000001</c:v>
                </c:pt>
                <c:pt idx="48">
                  <c:v>0.008317</c:v>
                </c:pt>
                <c:pt idx="49">
                  <c:v>0.008441</c:v>
                </c:pt>
                <c:pt idx="50">
                  <c:v>0.008606</c:v>
                </c:pt>
                <c:pt idx="51">
                  <c:v>0.008781</c:v>
                </c:pt>
                <c:pt idx="52">
                  <c:v>0.00898000000000002</c:v>
                </c:pt>
                <c:pt idx="53">
                  <c:v>0.009147</c:v>
                </c:pt>
                <c:pt idx="54">
                  <c:v>0.00932600000000002</c:v>
                </c:pt>
                <c:pt idx="55">
                  <c:v>0.009546</c:v>
                </c:pt>
                <c:pt idx="56">
                  <c:v>0.009647</c:v>
                </c:pt>
                <c:pt idx="57">
                  <c:v>0.00981900000000002</c:v>
                </c:pt>
                <c:pt idx="58">
                  <c:v>0.010005</c:v>
                </c:pt>
                <c:pt idx="59">
                  <c:v>0.01021</c:v>
                </c:pt>
                <c:pt idx="60">
                  <c:v>0.010442</c:v>
                </c:pt>
                <c:pt idx="61">
                  <c:v>0.010593</c:v>
                </c:pt>
                <c:pt idx="62">
                  <c:v>0.010722</c:v>
                </c:pt>
                <c:pt idx="63">
                  <c:v>0.010897</c:v>
                </c:pt>
                <c:pt idx="64">
                  <c:v>0.011072</c:v>
                </c:pt>
                <c:pt idx="65">
                  <c:v>0.011307</c:v>
                </c:pt>
                <c:pt idx="66">
                  <c:v>0.011433</c:v>
                </c:pt>
                <c:pt idx="67">
                  <c:v>0.011608</c:v>
                </c:pt>
                <c:pt idx="68">
                  <c:v>0.011766</c:v>
                </c:pt>
                <c:pt idx="69">
                  <c:v>0.011931</c:v>
                </c:pt>
                <c:pt idx="70">
                  <c:v>0.012142</c:v>
                </c:pt>
                <c:pt idx="71">
                  <c:v>0.012273</c:v>
                </c:pt>
                <c:pt idx="72">
                  <c:v>0.01244</c:v>
                </c:pt>
                <c:pt idx="73">
                  <c:v>0.012601</c:v>
                </c:pt>
                <c:pt idx="74">
                  <c:v>0.012767</c:v>
                </c:pt>
                <c:pt idx="75">
                  <c:v>0.012972</c:v>
                </c:pt>
                <c:pt idx="76">
                  <c:v>0.013129</c:v>
                </c:pt>
                <c:pt idx="77">
                  <c:v>0.013271</c:v>
                </c:pt>
                <c:pt idx="78">
                  <c:v>0.013437</c:v>
                </c:pt>
                <c:pt idx="79">
                  <c:v>0.013619</c:v>
                </c:pt>
                <c:pt idx="80">
                  <c:v>0.01384</c:v>
                </c:pt>
                <c:pt idx="81">
                  <c:v>0.014009</c:v>
                </c:pt>
                <c:pt idx="82">
                  <c:v>0.014133</c:v>
                </c:pt>
                <c:pt idx="83">
                  <c:v>0.014313</c:v>
                </c:pt>
                <c:pt idx="84">
                  <c:v>0.014496</c:v>
                </c:pt>
                <c:pt idx="85">
                  <c:v>0.01468</c:v>
                </c:pt>
                <c:pt idx="86">
                  <c:v>0.014901</c:v>
                </c:pt>
                <c:pt idx="87">
                  <c:v>0.014998</c:v>
                </c:pt>
                <c:pt idx="88">
                  <c:v>0.015197</c:v>
                </c:pt>
                <c:pt idx="89">
                  <c:v>0.015342</c:v>
                </c:pt>
                <c:pt idx="90">
                  <c:v>0.015512</c:v>
                </c:pt>
                <c:pt idx="91">
                  <c:v>0.015795</c:v>
                </c:pt>
                <c:pt idx="92">
                  <c:v>0.015852</c:v>
                </c:pt>
                <c:pt idx="93">
                  <c:v>0.017292</c:v>
                </c:pt>
                <c:pt idx="94">
                  <c:v>0.016231</c:v>
                </c:pt>
                <c:pt idx="95">
                  <c:v>0.016388</c:v>
                </c:pt>
                <c:pt idx="96">
                  <c:v>0.016645</c:v>
                </c:pt>
                <c:pt idx="97">
                  <c:v>0.016727</c:v>
                </c:pt>
                <c:pt idx="98">
                  <c:v>0.016893</c:v>
                </c:pt>
                <c:pt idx="99">
                  <c:v>0.017068</c:v>
                </c:pt>
                <c:pt idx="100">
                  <c:v>0.017242</c:v>
                </c:pt>
                <c:pt idx="101">
                  <c:v>0.017465</c:v>
                </c:pt>
                <c:pt idx="102">
                  <c:v>0.017831</c:v>
                </c:pt>
                <c:pt idx="103">
                  <c:v>0.018074</c:v>
                </c:pt>
                <c:pt idx="104">
                  <c:v>0.018423</c:v>
                </c:pt>
                <c:pt idx="105">
                  <c:v>0.018753</c:v>
                </c:pt>
                <c:pt idx="106">
                  <c:v>0.018667</c:v>
                </c:pt>
                <c:pt idx="107">
                  <c:v>0.018763</c:v>
                </c:pt>
                <c:pt idx="108">
                  <c:v>0.018573</c:v>
                </c:pt>
                <c:pt idx="109">
                  <c:v>0.018804</c:v>
                </c:pt>
                <c:pt idx="110">
                  <c:v>0.01861</c:v>
                </c:pt>
                <c:pt idx="111">
                  <c:v>0.020052</c:v>
                </c:pt>
                <c:pt idx="112">
                  <c:v>0.019436</c:v>
                </c:pt>
                <c:pt idx="113">
                  <c:v>0.019699</c:v>
                </c:pt>
                <c:pt idx="114">
                  <c:v>0.019888</c:v>
                </c:pt>
                <c:pt idx="115">
                  <c:v>0.020174</c:v>
                </c:pt>
                <c:pt idx="116">
                  <c:v>0.020367</c:v>
                </c:pt>
                <c:pt idx="117">
                  <c:v>0.020474</c:v>
                </c:pt>
                <c:pt idx="118">
                  <c:v>0.020694</c:v>
                </c:pt>
                <c:pt idx="119">
                  <c:v>0.020883</c:v>
                </c:pt>
                <c:pt idx="120">
                  <c:v>0.021181</c:v>
                </c:pt>
                <c:pt idx="121">
                  <c:v>0.021353</c:v>
                </c:pt>
                <c:pt idx="122">
                  <c:v>0.021483</c:v>
                </c:pt>
                <c:pt idx="123">
                  <c:v>0.0218310000000001</c:v>
                </c:pt>
                <c:pt idx="124">
                  <c:v>0.021961</c:v>
                </c:pt>
                <c:pt idx="125">
                  <c:v>0.022292</c:v>
                </c:pt>
                <c:pt idx="126">
                  <c:v>0.022308</c:v>
                </c:pt>
                <c:pt idx="127">
                  <c:v>0.0224350000000001</c:v>
                </c:pt>
                <c:pt idx="128">
                  <c:v>0.022599</c:v>
                </c:pt>
                <c:pt idx="129">
                  <c:v>0.022776</c:v>
                </c:pt>
                <c:pt idx="130">
                  <c:v>0.023275</c:v>
                </c:pt>
                <c:pt idx="131">
                  <c:v>0.024606</c:v>
                </c:pt>
                <c:pt idx="132">
                  <c:v>0.023409</c:v>
                </c:pt>
                <c:pt idx="133">
                  <c:v>0.023586</c:v>
                </c:pt>
                <c:pt idx="134">
                  <c:v>0.023852</c:v>
                </c:pt>
                <c:pt idx="135">
                  <c:v>0.024217</c:v>
                </c:pt>
                <c:pt idx="136">
                  <c:v>0.024333</c:v>
                </c:pt>
                <c:pt idx="137">
                  <c:v>0.024362</c:v>
                </c:pt>
                <c:pt idx="138">
                  <c:v>0.02454</c:v>
                </c:pt>
                <c:pt idx="139">
                  <c:v>0.02483</c:v>
                </c:pt>
                <c:pt idx="140">
                  <c:v>0.025023</c:v>
                </c:pt>
                <c:pt idx="141">
                  <c:v>0.025274</c:v>
                </c:pt>
                <c:pt idx="142">
                  <c:v>0.025423</c:v>
                </c:pt>
                <c:pt idx="143">
                  <c:v>0.025609</c:v>
                </c:pt>
                <c:pt idx="144">
                  <c:v>0.025708</c:v>
                </c:pt>
                <c:pt idx="145">
                  <c:v>0.025978</c:v>
                </c:pt>
                <c:pt idx="146">
                  <c:v>0.026215</c:v>
                </c:pt>
                <c:pt idx="147">
                  <c:v>0.026317</c:v>
                </c:pt>
                <c:pt idx="148">
                  <c:v>0.026515</c:v>
                </c:pt>
                <c:pt idx="149">
                  <c:v>0.02676</c:v>
                </c:pt>
                <c:pt idx="150">
                  <c:v>0.026975</c:v>
                </c:pt>
                <c:pt idx="151">
                  <c:v>0.027198</c:v>
                </c:pt>
                <c:pt idx="152">
                  <c:v>0.027285</c:v>
                </c:pt>
                <c:pt idx="153">
                  <c:v>0.0274750000000001</c:v>
                </c:pt>
                <c:pt idx="154">
                  <c:v>0.027697</c:v>
                </c:pt>
                <c:pt idx="155">
                  <c:v>0.027943</c:v>
                </c:pt>
                <c:pt idx="156">
                  <c:v>0.028305</c:v>
                </c:pt>
                <c:pt idx="157">
                  <c:v>0.028393</c:v>
                </c:pt>
                <c:pt idx="158">
                  <c:v>0.028847</c:v>
                </c:pt>
                <c:pt idx="159">
                  <c:v>0.028797</c:v>
                </c:pt>
                <c:pt idx="160">
                  <c:v>0.029016</c:v>
                </c:pt>
                <c:pt idx="161">
                  <c:v>0.029276</c:v>
                </c:pt>
                <c:pt idx="162">
                  <c:v>0.029649</c:v>
                </c:pt>
                <c:pt idx="163">
                  <c:v>0.029718</c:v>
                </c:pt>
                <c:pt idx="164">
                  <c:v>0.029839</c:v>
                </c:pt>
                <c:pt idx="165">
                  <c:v>0.030063</c:v>
                </c:pt>
                <c:pt idx="166">
                  <c:v>0.030553</c:v>
                </c:pt>
                <c:pt idx="167">
                  <c:v>0.031669</c:v>
                </c:pt>
                <c:pt idx="168">
                  <c:v>0.030682</c:v>
                </c:pt>
                <c:pt idx="169">
                  <c:v>0.032306</c:v>
                </c:pt>
                <c:pt idx="170">
                  <c:v>0.031217</c:v>
                </c:pt>
                <c:pt idx="171">
                  <c:v>0.031406</c:v>
                </c:pt>
                <c:pt idx="172">
                  <c:v>0.031669</c:v>
                </c:pt>
                <c:pt idx="173">
                  <c:v>0.031745</c:v>
                </c:pt>
                <c:pt idx="174">
                  <c:v>0.032</c:v>
                </c:pt>
                <c:pt idx="175">
                  <c:v>0.032175</c:v>
                </c:pt>
                <c:pt idx="176">
                  <c:v>0.032408</c:v>
                </c:pt>
                <c:pt idx="177">
                  <c:v>0.032707</c:v>
                </c:pt>
                <c:pt idx="178">
                  <c:v>0.032779</c:v>
                </c:pt>
                <c:pt idx="179">
                  <c:v>0.033028</c:v>
                </c:pt>
                <c:pt idx="180">
                  <c:v>0.035024</c:v>
                </c:pt>
                <c:pt idx="181">
                  <c:v>0.034106</c:v>
                </c:pt>
                <c:pt idx="182">
                  <c:v>0.034078</c:v>
                </c:pt>
                <c:pt idx="183">
                  <c:v>0.034177</c:v>
                </c:pt>
                <c:pt idx="184">
                  <c:v>0.034252</c:v>
                </c:pt>
                <c:pt idx="185">
                  <c:v>0.034498</c:v>
                </c:pt>
                <c:pt idx="186">
                  <c:v>0.034669</c:v>
                </c:pt>
                <c:pt idx="187">
                  <c:v>0.035013</c:v>
                </c:pt>
                <c:pt idx="188">
                  <c:v>0.035263</c:v>
                </c:pt>
                <c:pt idx="189">
                  <c:v>0.035352</c:v>
                </c:pt>
                <c:pt idx="190">
                  <c:v>0.035533</c:v>
                </c:pt>
                <c:pt idx="191">
                  <c:v>0.0358310000000001</c:v>
                </c:pt>
                <c:pt idx="192">
                  <c:v>0.036236</c:v>
                </c:pt>
                <c:pt idx="193">
                  <c:v>0.036517</c:v>
                </c:pt>
                <c:pt idx="194">
                  <c:v>0.036499</c:v>
                </c:pt>
                <c:pt idx="195">
                  <c:v>0.036776</c:v>
                </c:pt>
                <c:pt idx="196">
                  <c:v>0.036937</c:v>
                </c:pt>
                <c:pt idx="197">
                  <c:v>0.0386</c:v>
                </c:pt>
                <c:pt idx="198">
                  <c:v>0.038118</c:v>
                </c:pt>
                <c:pt idx="199">
                  <c:v>0.038001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'sort-zoom'!$E$1</c:f>
              <c:strCache>
                <c:ptCount val="1"/>
                <c:pt idx="0">
                  <c:v>Radix Sort</c:v>
                </c:pt>
              </c:strCache>
            </c:strRef>
          </c:tx>
          <c:spPr>
            <a:ln w="254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'sort-zoom'!$A$2:$A$201</c:f>
              <c:numCache>
                <c:formatCode>General</c:formatCode>
                <c:ptCount val="20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  <c:pt idx="10">
                  <c:v>110.0</c:v>
                </c:pt>
                <c:pt idx="11">
                  <c:v>120.0</c:v>
                </c:pt>
                <c:pt idx="12">
                  <c:v>130.0</c:v>
                </c:pt>
                <c:pt idx="13">
                  <c:v>140.0</c:v>
                </c:pt>
                <c:pt idx="14">
                  <c:v>150.0</c:v>
                </c:pt>
                <c:pt idx="15">
                  <c:v>160.0</c:v>
                </c:pt>
                <c:pt idx="16">
                  <c:v>170.0</c:v>
                </c:pt>
                <c:pt idx="17">
                  <c:v>180.0</c:v>
                </c:pt>
                <c:pt idx="18">
                  <c:v>190.0</c:v>
                </c:pt>
                <c:pt idx="19">
                  <c:v>200.0</c:v>
                </c:pt>
                <c:pt idx="20">
                  <c:v>210.0</c:v>
                </c:pt>
                <c:pt idx="21">
                  <c:v>220.0</c:v>
                </c:pt>
                <c:pt idx="22">
                  <c:v>230.0</c:v>
                </c:pt>
                <c:pt idx="23">
                  <c:v>240.0</c:v>
                </c:pt>
                <c:pt idx="24">
                  <c:v>250.0</c:v>
                </c:pt>
                <c:pt idx="25">
                  <c:v>260.0</c:v>
                </c:pt>
                <c:pt idx="26">
                  <c:v>270.0</c:v>
                </c:pt>
                <c:pt idx="27">
                  <c:v>280.0</c:v>
                </c:pt>
                <c:pt idx="28">
                  <c:v>290.0</c:v>
                </c:pt>
                <c:pt idx="29">
                  <c:v>300.0</c:v>
                </c:pt>
                <c:pt idx="30">
                  <c:v>310.0</c:v>
                </c:pt>
                <c:pt idx="31">
                  <c:v>320.0</c:v>
                </c:pt>
                <c:pt idx="32">
                  <c:v>330.0</c:v>
                </c:pt>
                <c:pt idx="33">
                  <c:v>340.0</c:v>
                </c:pt>
                <c:pt idx="34">
                  <c:v>350.0</c:v>
                </c:pt>
                <c:pt idx="35">
                  <c:v>360.0</c:v>
                </c:pt>
                <c:pt idx="36">
                  <c:v>370.0</c:v>
                </c:pt>
                <c:pt idx="37">
                  <c:v>380.0</c:v>
                </c:pt>
                <c:pt idx="38">
                  <c:v>390.0</c:v>
                </c:pt>
                <c:pt idx="39">
                  <c:v>400.0</c:v>
                </c:pt>
                <c:pt idx="40">
                  <c:v>410.0</c:v>
                </c:pt>
                <c:pt idx="41">
                  <c:v>420.0</c:v>
                </c:pt>
                <c:pt idx="42">
                  <c:v>430.0</c:v>
                </c:pt>
                <c:pt idx="43">
                  <c:v>440.0</c:v>
                </c:pt>
                <c:pt idx="44">
                  <c:v>450.0</c:v>
                </c:pt>
                <c:pt idx="45">
                  <c:v>460.0</c:v>
                </c:pt>
                <c:pt idx="46">
                  <c:v>470.0</c:v>
                </c:pt>
                <c:pt idx="47">
                  <c:v>480.0</c:v>
                </c:pt>
                <c:pt idx="48">
                  <c:v>490.0</c:v>
                </c:pt>
                <c:pt idx="49">
                  <c:v>500.0</c:v>
                </c:pt>
                <c:pt idx="50">
                  <c:v>510.0</c:v>
                </c:pt>
                <c:pt idx="51">
                  <c:v>520.0</c:v>
                </c:pt>
                <c:pt idx="52">
                  <c:v>530.0</c:v>
                </c:pt>
                <c:pt idx="53">
                  <c:v>540.0</c:v>
                </c:pt>
                <c:pt idx="54">
                  <c:v>550.0</c:v>
                </c:pt>
                <c:pt idx="55">
                  <c:v>560.0</c:v>
                </c:pt>
                <c:pt idx="56">
                  <c:v>570.0</c:v>
                </c:pt>
                <c:pt idx="57">
                  <c:v>580.0</c:v>
                </c:pt>
                <c:pt idx="58">
                  <c:v>590.0</c:v>
                </c:pt>
                <c:pt idx="59">
                  <c:v>600.0</c:v>
                </c:pt>
                <c:pt idx="60">
                  <c:v>610.0</c:v>
                </c:pt>
                <c:pt idx="61">
                  <c:v>620.0</c:v>
                </c:pt>
                <c:pt idx="62">
                  <c:v>630.0</c:v>
                </c:pt>
                <c:pt idx="63">
                  <c:v>640.0</c:v>
                </c:pt>
                <c:pt idx="64">
                  <c:v>650.0</c:v>
                </c:pt>
                <c:pt idx="65">
                  <c:v>660.0</c:v>
                </c:pt>
                <c:pt idx="66">
                  <c:v>670.0</c:v>
                </c:pt>
                <c:pt idx="67">
                  <c:v>680.0</c:v>
                </c:pt>
                <c:pt idx="68">
                  <c:v>690.0</c:v>
                </c:pt>
                <c:pt idx="69">
                  <c:v>700.0</c:v>
                </c:pt>
                <c:pt idx="70">
                  <c:v>710.0</c:v>
                </c:pt>
                <c:pt idx="71">
                  <c:v>720.0</c:v>
                </c:pt>
                <c:pt idx="72">
                  <c:v>730.0</c:v>
                </c:pt>
                <c:pt idx="73">
                  <c:v>740.0</c:v>
                </c:pt>
                <c:pt idx="74">
                  <c:v>750.0</c:v>
                </c:pt>
                <c:pt idx="75">
                  <c:v>760.0</c:v>
                </c:pt>
                <c:pt idx="76">
                  <c:v>770.0</c:v>
                </c:pt>
                <c:pt idx="77">
                  <c:v>780.0</c:v>
                </c:pt>
                <c:pt idx="78">
                  <c:v>790.0</c:v>
                </c:pt>
                <c:pt idx="79">
                  <c:v>800.0</c:v>
                </c:pt>
                <c:pt idx="80">
                  <c:v>810.0</c:v>
                </c:pt>
                <c:pt idx="81">
                  <c:v>820.0</c:v>
                </c:pt>
                <c:pt idx="82">
                  <c:v>830.0</c:v>
                </c:pt>
                <c:pt idx="83">
                  <c:v>840.0</c:v>
                </c:pt>
                <c:pt idx="84">
                  <c:v>850.0</c:v>
                </c:pt>
                <c:pt idx="85">
                  <c:v>860.0</c:v>
                </c:pt>
                <c:pt idx="86">
                  <c:v>870.0</c:v>
                </c:pt>
                <c:pt idx="87">
                  <c:v>880.0</c:v>
                </c:pt>
                <c:pt idx="88">
                  <c:v>890.0</c:v>
                </c:pt>
                <c:pt idx="89">
                  <c:v>900.0</c:v>
                </c:pt>
                <c:pt idx="90">
                  <c:v>910.0</c:v>
                </c:pt>
                <c:pt idx="91">
                  <c:v>920.0</c:v>
                </c:pt>
                <c:pt idx="92">
                  <c:v>930.0</c:v>
                </c:pt>
                <c:pt idx="93">
                  <c:v>940.0</c:v>
                </c:pt>
                <c:pt idx="94">
                  <c:v>950.0</c:v>
                </c:pt>
                <c:pt idx="95">
                  <c:v>960.0</c:v>
                </c:pt>
                <c:pt idx="96">
                  <c:v>970.0</c:v>
                </c:pt>
                <c:pt idx="97">
                  <c:v>980.0</c:v>
                </c:pt>
                <c:pt idx="98">
                  <c:v>990.0</c:v>
                </c:pt>
                <c:pt idx="99">
                  <c:v>1000.0</c:v>
                </c:pt>
                <c:pt idx="100">
                  <c:v>1010.0</c:v>
                </c:pt>
                <c:pt idx="101">
                  <c:v>1020.0</c:v>
                </c:pt>
                <c:pt idx="102">
                  <c:v>1030.0</c:v>
                </c:pt>
                <c:pt idx="103">
                  <c:v>1040.0</c:v>
                </c:pt>
                <c:pt idx="104">
                  <c:v>1050.0</c:v>
                </c:pt>
                <c:pt idx="105">
                  <c:v>1060.0</c:v>
                </c:pt>
                <c:pt idx="106">
                  <c:v>1070.0</c:v>
                </c:pt>
                <c:pt idx="107">
                  <c:v>1080.0</c:v>
                </c:pt>
                <c:pt idx="108">
                  <c:v>1090.0</c:v>
                </c:pt>
                <c:pt idx="109">
                  <c:v>1100.0</c:v>
                </c:pt>
                <c:pt idx="110">
                  <c:v>1110.0</c:v>
                </c:pt>
                <c:pt idx="111">
                  <c:v>1120.0</c:v>
                </c:pt>
                <c:pt idx="112">
                  <c:v>1130.0</c:v>
                </c:pt>
                <c:pt idx="113">
                  <c:v>1140.0</c:v>
                </c:pt>
                <c:pt idx="114">
                  <c:v>1150.0</c:v>
                </c:pt>
                <c:pt idx="115">
                  <c:v>1160.0</c:v>
                </c:pt>
                <c:pt idx="116">
                  <c:v>1170.0</c:v>
                </c:pt>
                <c:pt idx="117">
                  <c:v>1180.0</c:v>
                </c:pt>
                <c:pt idx="118">
                  <c:v>1190.0</c:v>
                </c:pt>
                <c:pt idx="119">
                  <c:v>1200.0</c:v>
                </c:pt>
                <c:pt idx="120">
                  <c:v>1210.0</c:v>
                </c:pt>
                <c:pt idx="121">
                  <c:v>1220.0</c:v>
                </c:pt>
                <c:pt idx="122">
                  <c:v>1230.0</c:v>
                </c:pt>
                <c:pt idx="123">
                  <c:v>1240.0</c:v>
                </c:pt>
                <c:pt idx="124">
                  <c:v>1250.0</c:v>
                </c:pt>
                <c:pt idx="125">
                  <c:v>1260.0</c:v>
                </c:pt>
                <c:pt idx="126">
                  <c:v>1270.0</c:v>
                </c:pt>
                <c:pt idx="127">
                  <c:v>1280.0</c:v>
                </c:pt>
                <c:pt idx="128">
                  <c:v>1290.0</c:v>
                </c:pt>
                <c:pt idx="129">
                  <c:v>1300.0</c:v>
                </c:pt>
                <c:pt idx="130">
                  <c:v>1310.0</c:v>
                </c:pt>
                <c:pt idx="131">
                  <c:v>1320.0</c:v>
                </c:pt>
                <c:pt idx="132">
                  <c:v>1330.0</c:v>
                </c:pt>
                <c:pt idx="133">
                  <c:v>1340.0</c:v>
                </c:pt>
                <c:pt idx="134">
                  <c:v>1350.0</c:v>
                </c:pt>
                <c:pt idx="135">
                  <c:v>1360.0</c:v>
                </c:pt>
                <c:pt idx="136">
                  <c:v>1370.0</c:v>
                </c:pt>
                <c:pt idx="137">
                  <c:v>1380.0</c:v>
                </c:pt>
                <c:pt idx="138">
                  <c:v>1390.0</c:v>
                </c:pt>
                <c:pt idx="139">
                  <c:v>1400.0</c:v>
                </c:pt>
                <c:pt idx="140">
                  <c:v>1410.0</c:v>
                </c:pt>
                <c:pt idx="141">
                  <c:v>1420.0</c:v>
                </c:pt>
                <c:pt idx="142">
                  <c:v>1430.0</c:v>
                </c:pt>
                <c:pt idx="143">
                  <c:v>1440.0</c:v>
                </c:pt>
                <c:pt idx="144">
                  <c:v>1450.0</c:v>
                </c:pt>
                <c:pt idx="145">
                  <c:v>1460.0</c:v>
                </c:pt>
                <c:pt idx="146">
                  <c:v>1470.0</c:v>
                </c:pt>
                <c:pt idx="147">
                  <c:v>1480.0</c:v>
                </c:pt>
                <c:pt idx="148">
                  <c:v>1490.0</c:v>
                </c:pt>
                <c:pt idx="149">
                  <c:v>1500.0</c:v>
                </c:pt>
                <c:pt idx="150">
                  <c:v>1510.0</c:v>
                </c:pt>
                <c:pt idx="151">
                  <c:v>1520.0</c:v>
                </c:pt>
                <c:pt idx="152">
                  <c:v>1530.0</c:v>
                </c:pt>
                <c:pt idx="153">
                  <c:v>1540.0</c:v>
                </c:pt>
                <c:pt idx="154">
                  <c:v>1550.0</c:v>
                </c:pt>
                <c:pt idx="155">
                  <c:v>1560.0</c:v>
                </c:pt>
                <c:pt idx="156">
                  <c:v>1570.0</c:v>
                </c:pt>
                <c:pt idx="157">
                  <c:v>1580.0</c:v>
                </c:pt>
                <c:pt idx="158">
                  <c:v>1590.0</c:v>
                </c:pt>
                <c:pt idx="159">
                  <c:v>1600.0</c:v>
                </c:pt>
                <c:pt idx="160">
                  <c:v>1610.0</c:v>
                </c:pt>
                <c:pt idx="161">
                  <c:v>1620.0</c:v>
                </c:pt>
                <c:pt idx="162">
                  <c:v>1630.0</c:v>
                </c:pt>
                <c:pt idx="163">
                  <c:v>1640.0</c:v>
                </c:pt>
                <c:pt idx="164">
                  <c:v>1650.0</c:v>
                </c:pt>
                <c:pt idx="165">
                  <c:v>1660.0</c:v>
                </c:pt>
                <c:pt idx="166">
                  <c:v>1670.0</c:v>
                </c:pt>
                <c:pt idx="167">
                  <c:v>1680.0</c:v>
                </c:pt>
                <c:pt idx="168">
                  <c:v>1690.0</c:v>
                </c:pt>
                <c:pt idx="169">
                  <c:v>1700.0</c:v>
                </c:pt>
                <c:pt idx="170">
                  <c:v>1710.0</c:v>
                </c:pt>
                <c:pt idx="171">
                  <c:v>1720.0</c:v>
                </c:pt>
                <c:pt idx="172">
                  <c:v>1730.0</c:v>
                </c:pt>
                <c:pt idx="173">
                  <c:v>1740.0</c:v>
                </c:pt>
                <c:pt idx="174">
                  <c:v>1750.0</c:v>
                </c:pt>
                <c:pt idx="175">
                  <c:v>1760.0</c:v>
                </c:pt>
                <c:pt idx="176">
                  <c:v>1770.0</c:v>
                </c:pt>
                <c:pt idx="177">
                  <c:v>1780.0</c:v>
                </c:pt>
                <c:pt idx="178">
                  <c:v>1790.0</c:v>
                </c:pt>
                <c:pt idx="179">
                  <c:v>1800.0</c:v>
                </c:pt>
                <c:pt idx="180">
                  <c:v>1810.0</c:v>
                </c:pt>
                <c:pt idx="181">
                  <c:v>1820.0</c:v>
                </c:pt>
                <c:pt idx="182">
                  <c:v>1830.0</c:v>
                </c:pt>
                <c:pt idx="183">
                  <c:v>1840.0</c:v>
                </c:pt>
                <c:pt idx="184">
                  <c:v>1850.0</c:v>
                </c:pt>
                <c:pt idx="185">
                  <c:v>1860.0</c:v>
                </c:pt>
                <c:pt idx="186">
                  <c:v>1870.0</c:v>
                </c:pt>
                <c:pt idx="187">
                  <c:v>1880.0</c:v>
                </c:pt>
                <c:pt idx="188">
                  <c:v>1890.0</c:v>
                </c:pt>
                <c:pt idx="189">
                  <c:v>1900.0</c:v>
                </c:pt>
                <c:pt idx="190">
                  <c:v>1910.0</c:v>
                </c:pt>
                <c:pt idx="191">
                  <c:v>1920.0</c:v>
                </c:pt>
                <c:pt idx="192">
                  <c:v>1930.0</c:v>
                </c:pt>
                <c:pt idx="193">
                  <c:v>1940.0</c:v>
                </c:pt>
                <c:pt idx="194">
                  <c:v>1950.0</c:v>
                </c:pt>
                <c:pt idx="195">
                  <c:v>1960.0</c:v>
                </c:pt>
                <c:pt idx="196">
                  <c:v>1970.0</c:v>
                </c:pt>
                <c:pt idx="197">
                  <c:v>1980.0</c:v>
                </c:pt>
                <c:pt idx="198">
                  <c:v>1990.0</c:v>
                </c:pt>
                <c:pt idx="199">
                  <c:v>2000.0</c:v>
                </c:pt>
              </c:numCache>
            </c:numRef>
          </c:xVal>
          <c:yVal>
            <c:numRef>
              <c:f>'sort-zoom'!$E$2:$E$201</c:f>
              <c:numCache>
                <c:formatCode>General</c:formatCode>
                <c:ptCount val="200"/>
                <c:pt idx="0">
                  <c:v>0.000155</c:v>
                </c:pt>
                <c:pt idx="1">
                  <c:v>8.80000000000003E-5</c:v>
                </c:pt>
                <c:pt idx="2">
                  <c:v>9.10000000000002E-5</c:v>
                </c:pt>
                <c:pt idx="3">
                  <c:v>0.000108</c:v>
                </c:pt>
                <c:pt idx="4">
                  <c:v>0.000121</c:v>
                </c:pt>
                <c:pt idx="5">
                  <c:v>0.00015</c:v>
                </c:pt>
                <c:pt idx="6">
                  <c:v>0.000169</c:v>
                </c:pt>
                <c:pt idx="7">
                  <c:v>0.000185</c:v>
                </c:pt>
                <c:pt idx="8">
                  <c:v>0.000221</c:v>
                </c:pt>
                <c:pt idx="9">
                  <c:v>0.000223</c:v>
                </c:pt>
                <c:pt idx="10">
                  <c:v>0.000253</c:v>
                </c:pt>
                <c:pt idx="11">
                  <c:v>0.000282</c:v>
                </c:pt>
                <c:pt idx="12">
                  <c:v>0.000298</c:v>
                </c:pt>
                <c:pt idx="13">
                  <c:v>0.000314</c:v>
                </c:pt>
                <c:pt idx="14">
                  <c:v>0.000346</c:v>
                </c:pt>
                <c:pt idx="15">
                  <c:v>0.000377000000000001</c:v>
                </c:pt>
                <c:pt idx="16">
                  <c:v>0.000384</c:v>
                </c:pt>
                <c:pt idx="17">
                  <c:v>0.00041</c:v>
                </c:pt>
                <c:pt idx="18">
                  <c:v>0.000416</c:v>
                </c:pt>
                <c:pt idx="19">
                  <c:v>0.000446000000000001</c:v>
                </c:pt>
                <c:pt idx="20">
                  <c:v>0.000455</c:v>
                </c:pt>
                <c:pt idx="21">
                  <c:v>0.000487000000000001</c:v>
                </c:pt>
                <c:pt idx="22">
                  <c:v>0.000503000000000001</c:v>
                </c:pt>
                <c:pt idx="23">
                  <c:v>0.000503000000000001</c:v>
                </c:pt>
                <c:pt idx="24">
                  <c:v>0.000527000000000001</c:v>
                </c:pt>
                <c:pt idx="25">
                  <c:v>0.000542000000000001</c:v>
                </c:pt>
                <c:pt idx="26">
                  <c:v>0.000568000000000001</c:v>
                </c:pt>
                <c:pt idx="27">
                  <c:v>0.000595000000000001</c:v>
                </c:pt>
                <c:pt idx="28">
                  <c:v>0.000642000000000001</c:v>
                </c:pt>
                <c:pt idx="29">
                  <c:v>0.000632000000000001</c:v>
                </c:pt>
                <c:pt idx="30">
                  <c:v>0.000618000000000001</c:v>
                </c:pt>
                <c:pt idx="31">
                  <c:v>0.000693000000000001</c:v>
                </c:pt>
                <c:pt idx="32">
                  <c:v>0.000727000000000002</c:v>
                </c:pt>
                <c:pt idx="33">
                  <c:v>0.000707000000000001</c:v>
                </c:pt>
                <c:pt idx="34">
                  <c:v>0.000748000000000001</c:v>
                </c:pt>
                <c:pt idx="35">
                  <c:v>0.000750000000000001</c:v>
                </c:pt>
                <c:pt idx="36">
                  <c:v>0.000792000000000001</c:v>
                </c:pt>
                <c:pt idx="37">
                  <c:v>0.000810000000000001</c:v>
                </c:pt>
                <c:pt idx="38">
                  <c:v>0.000829</c:v>
                </c:pt>
                <c:pt idx="39">
                  <c:v>0.000843000000000001</c:v>
                </c:pt>
                <c:pt idx="40">
                  <c:v>0.000873</c:v>
                </c:pt>
                <c:pt idx="41">
                  <c:v>0.000878000000000001</c:v>
                </c:pt>
                <c:pt idx="42">
                  <c:v>0.000881000000000002</c:v>
                </c:pt>
                <c:pt idx="43">
                  <c:v>0.000902000000000001</c:v>
                </c:pt>
                <c:pt idx="44">
                  <c:v>0.000932000000000002</c:v>
                </c:pt>
                <c:pt idx="45">
                  <c:v>0.000989000000000002</c:v>
                </c:pt>
                <c:pt idx="46">
                  <c:v>0.001029</c:v>
                </c:pt>
                <c:pt idx="47">
                  <c:v>0.000997000000000002</c:v>
                </c:pt>
                <c:pt idx="48">
                  <c:v>0.001041</c:v>
                </c:pt>
                <c:pt idx="49">
                  <c:v>0.001045</c:v>
                </c:pt>
                <c:pt idx="50">
                  <c:v>0.001103</c:v>
                </c:pt>
                <c:pt idx="51">
                  <c:v>0.001063</c:v>
                </c:pt>
                <c:pt idx="52">
                  <c:v>0.001097</c:v>
                </c:pt>
                <c:pt idx="53">
                  <c:v>0.001158</c:v>
                </c:pt>
                <c:pt idx="54">
                  <c:v>0.001178</c:v>
                </c:pt>
                <c:pt idx="55">
                  <c:v>0.001151</c:v>
                </c:pt>
                <c:pt idx="56">
                  <c:v>0.001197</c:v>
                </c:pt>
                <c:pt idx="57">
                  <c:v>0.001241</c:v>
                </c:pt>
                <c:pt idx="58">
                  <c:v>0.001231</c:v>
                </c:pt>
                <c:pt idx="59">
                  <c:v>0.001262</c:v>
                </c:pt>
                <c:pt idx="60">
                  <c:v>0.001289</c:v>
                </c:pt>
                <c:pt idx="61">
                  <c:v>0.001318</c:v>
                </c:pt>
                <c:pt idx="62">
                  <c:v>0.001344</c:v>
                </c:pt>
                <c:pt idx="63">
                  <c:v>0.001364</c:v>
                </c:pt>
                <c:pt idx="64">
                  <c:v>0.001388</c:v>
                </c:pt>
                <c:pt idx="65">
                  <c:v>0.001382</c:v>
                </c:pt>
                <c:pt idx="66">
                  <c:v>0.001443</c:v>
                </c:pt>
                <c:pt idx="67">
                  <c:v>0.001441</c:v>
                </c:pt>
                <c:pt idx="68">
                  <c:v>0.001456</c:v>
                </c:pt>
                <c:pt idx="69">
                  <c:v>0.001539</c:v>
                </c:pt>
                <c:pt idx="70">
                  <c:v>0.001489</c:v>
                </c:pt>
                <c:pt idx="71">
                  <c:v>0.001521</c:v>
                </c:pt>
                <c:pt idx="72">
                  <c:v>0.001565</c:v>
                </c:pt>
                <c:pt idx="73">
                  <c:v>0.001521</c:v>
                </c:pt>
                <c:pt idx="74">
                  <c:v>0.001617</c:v>
                </c:pt>
                <c:pt idx="75">
                  <c:v>0.001608</c:v>
                </c:pt>
                <c:pt idx="76">
                  <c:v>0.001658</c:v>
                </c:pt>
                <c:pt idx="77">
                  <c:v>0.001663</c:v>
                </c:pt>
                <c:pt idx="78">
                  <c:v>0.001676</c:v>
                </c:pt>
                <c:pt idx="79">
                  <c:v>0.00168</c:v>
                </c:pt>
                <c:pt idx="80">
                  <c:v>0.00172</c:v>
                </c:pt>
                <c:pt idx="81">
                  <c:v>0.001707</c:v>
                </c:pt>
                <c:pt idx="82">
                  <c:v>0.001743</c:v>
                </c:pt>
                <c:pt idx="83">
                  <c:v>0.001745</c:v>
                </c:pt>
                <c:pt idx="84">
                  <c:v>0.001793</c:v>
                </c:pt>
                <c:pt idx="85">
                  <c:v>0.001805</c:v>
                </c:pt>
                <c:pt idx="86">
                  <c:v>0.001864</c:v>
                </c:pt>
                <c:pt idx="87">
                  <c:v>0.00194</c:v>
                </c:pt>
                <c:pt idx="88">
                  <c:v>0.00182</c:v>
                </c:pt>
                <c:pt idx="89">
                  <c:v>0.001943</c:v>
                </c:pt>
                <c:pt idx="90">
                  <c:v>0.001951</c:v>
                </c:pt>
                <c:pt idx="91">
                  <c:v>0.00198</c:v>
                </c:pt>
                <c:pt idx="92">
                  <c:v>0.002038</c:v>
                </c:pt>
                <c:pt idx="93">
                  <c:v>0.001992</c:v>
                </c:pt>
                <c:pt idx="94">
                  <c:v>0.002031</c:v>
                </c:pt>
                <c:pt idx="95">
                  <c:v>0.002042</c:v>
                </c:pt>
                <c:pt idx="96">
                  <c:v>0.002113</c:v>
                </c:pt>
                <c:pt idx="97">
                  <c:v>0.002072</c:v>
                </c:pt>
                <c:pt idx="98">
                  <c:v>0.00213</c:v>
                </c:pt>
                <c:pt idx="99">
                  <c:v>0.002134</c:v>
                </c:pt>
                <c:pt idx="100">
                  <c:v>0.002128</c:v>
                </c:pt>
                <c:pt idx="101">
                  <c:v>0.002175</c:v>
                </c:pt>
                <c:pt idx="102">
                  <c:v>0.002199</c:v>
                </c:pt>
                <c:pt idx="103">
                  <c:v>0.002336</c:v>
                </c:pt>
                <c:pt idx="104">
                  <c:v>0.002498</c:v>
                </c:pt>
                <c:pt idx="105">
                  <c:v>0.002475</c:v>
                </c:pt>
                <c:pt idx="106">
                  <c:v>0.00276700000000001</c:v>
                </c:pt>
                <c:pt idx="107">
                  <c:v>0.002368</c:v>
                </c:pt>
                <c:pt idx="108">
                  <c:v>0.002308</c:v>
                </c:pt>
                <c:pt idx="109">
                  <c:v>0.002373</c:v>
                </c:pt>
                <c:pt idx="110">
                  <c:v>0.002389</c:v>
                </c:pt>
                <c:pt idx="111">
                  <c:v>0.002378</c:v>
                </c:pt>
                <c:pt idx="112">
                  <c:v>0.002443</c:v>
                </c:pt>
                <c:pt idx="113">
                  <c:v>0.002491</c:v>
                </c:pt>
                <c:pt idx="114">
                  <c:v>0.002449</c:v>
                </c:pt>
                <c:pt idx="115">
                  <c:v>0.002521</c:v>
                </c:pt>
                <c:pt idx="116">
                  <c:v>0.002566</c:v>
                </c:pt>
                <c:pt idx="117">
                  <c:v>0.002518</c:v>
                </c:pt>
                <c:pt idx="118">
                  <c:v>0.002555</c:v>
                </c:pt>
                <c:pt idx="119">
                  <c:v>0.002568</c:v>
                </c:pt>
                <c:pt idx="120">
                  <c:v>0.002573</c:v>
                </c:pt>
                <c:pt idx="121">
                  <c:v>0.002656</c:v>
                </c:pt>
                <c:pt idx="122">
                  <c:v>0.002641</c:v>
                </c:pt>
                <c:pt idx="123">
                  <c:v>0.002658</c:v>
                </c:pt>
                <c:pt idx="124">
                  <c:v>0.002719</c:v>
                </c:pt>
                <c:pt idx="125">
                  <c:v>0.002794</c:v>
                </c:pt>
                <c:pt idx="126">
                  <c:v>0.002772</c:v>
                </c:pt>
                <c:pt idx="127">
                  <c:v>0.002816</c:v>
                </c:pt>
                <c:pt idx="128">
                  <c:v>0.002785</c:v>
                </c:pt>
                <c:pt idx="129">
                  <c:v>0.002851</c:v>
                </c:pt>
                <c:pt idx="130">
                  <c:v>0.002846</c:v>
                </c:pt>
                <c:pt idx="131">
                  <c:v>0.002883</c:v>
                </c:pt>
                <c:pt idx="132">
                  <c:v>0.002828</c:v>
                </c:pt>
                <c:pt idx="133">
                  <c:v>0.003128</c:v>
                </c:pt>
                <c:pt idx="134">
                  <c:v>0.003197</c:v>
                </c:pt>
                <c:pt idx="135">
                  <c:v>0.003111</c:v>
                </c:pt>
                <c:pt idx="136">
                  <c:v>0.003049</c:v>
                </c:pt>
                <c:pt idx="137">
                  <c:v>0.00295</c:v>
                </c:pt>
                <c:pt idx="138">
                  <c:v>0.002953</c:v>
                </c:pt>
                <c:pt idx="139">
                  <c:v>0.003056</c:v>
                </c:pt>
                <c:pt idx="140">
                  <c:v>0.00318700000000001</c:v>
                </c:pt>
                <c:pt idx="141">
                  <c:v>0.00323</c:v>
                </c:pt>
                <c:pt idx="142">
                  <c:v>0.003005</c:v>
                </c:pt>
                <c:pt idx="143">
                  <c:v>0.003117</c:v>
                </c:pt>
                <c:pt idx="144">
                  <c:v>0.002979</c:v>
                </c:pt>
                <c:pt idx="145">
                  <c:v>0.00349</c:v>
                </c:pt>
                <c:pt idx="146">
                  <c:v>0.003345</c:v>
                </c:pt>
                <c:pt idx="147">
                  <c:v>0.003354</c:v>
                </c:pt>
                <c:pt idx="148">
                  <c:v>0.003079</c:v>
                </c:pt>
                <c:pt idx="149">
                  <c:v>0.003266</c:v>
                </c:pt>
                <c:pt idx="150">
                  <c:v>0.00368000000000001</c:v>
                </c:pt>
                <c:pt idx="151">
                  <c:v>0.003325</c:v>
                </c:pt>
                <c:pt idx="152">
                  <c:v>0.003485</c:v>
                </c:pt>
                <c:pt idx="153">
                  <c:v>0.003207</c:v>
                </c:pt>
                <c:pt idx="154">
                  <c:v>0.003404</c:v>
                </c:pt>
                <c:pt idx="155">
                  <c:v>0.003514</c:v>
                </c:pt>
                <c:pt idx="156">
                  <c:v>0.003426</c:v>
                </c:pt>
                <c:pt idx="157">
                  <c:v>0.003662</c:v>
                </c:pt>
                <c:pt idx="158">
                  <c:v>0.003442</c:v>
                </c:pt>
                <c:pt idx="159">
                  <c:v>0.003514</c:v>
                </c:pt>
                <c:pt idx="160">
                  <c:v>0.00352</c:v>
                </c:pt>
                <c:pt idx="161">
                  <c:v>0.003908</c:v>
                </c:pt>
                <c:pt idx="162">
                  <c:v>0.00368700000000001</c:v>
                </c:pt>
                <c:pt idx="163">
                  <c:v>0.003639</c:v>
                </c:pt>
                <c:pt idx="164">
                  <c:v>0.003582</c:v>
                </c:pt>
                <c:pt idx="165">
                  <c:v>0.003579</c:v>
                </c:pt>
                <c:pt idx="166">
                  <c:v>0.004097</c:v>
                </c:pt>
                <c:pt idx="167">
                  <c:v>0.003814</c:v>
                </c:pt>
                <c:pt idx="168">
                  <c:v>0.003434</c:v>
                </c:pt>
                <c:pt idx="169">
                  <c:v>0.003546</c:v>
                </c:pt>
                <c:pt idx="170">
                  <c:v>0.003735</c:v>
                </c:pt>
                <c:pt idx="171">
                  <c:v>0.003856</c:v>
                </c:pt>
                <c:pt idx="172">
                  <c:v>0.003858</c:v>
                </c:pt>
                <c:pt idx="173">
                  <c:v>0.003875</c:v>
                </c:pt>
                <c:pt idx="174">
                  <c:v>0.003765</c:v>
                </c:pt>
                <c:pt idx="175">
                  <c:v>0.004056</c:v>
                </c:pt>
                <c:pt idx="176">
                  <c:v>0.00425600000000001</c:v>
                </c:pt>
                <c:pt idx="177">
                  <c:v>0.003954</c:v>
                </c:pt>
                <c:pt idx="178">
                  <c:v>0.003805</c:v>
                </c:pt>
                <c:pt idx="179">
                  <c:v>0.00368700000000001</c:v>
                </c:pt>
                <c:pt idx="180">
                  <c:v>0.004011</c:v>
                </c:pt>
                <c:pt idx="181">
                  <c:v>0.004053</c:v>
                </c:pt>
                <c:pt idx="182">
                  <c:v>0.004037</c:v>
                </c:pt>
                <c:pt idx="183">
                  <c:v>0.004035</c:v>
                </c:pt>
                <c:pt idx="184">
                  <c:v>0.003833</c:v>
                </c:pt>
                <c:pt idx="185">
                  <c:v>0.00421600000000001</c:v>
                </c:pt>
                <c:pt idx="186">
                  <c:v>0.00454900000000001</c:v>
                </c:pt>
                <c:pt idx="187">
                  <c:v>0.004195</c:v>
                </c:pt>
                <c:pt idx="188">
                  <c:v>0.003962</c:v>
                </c:pt>
                <c:pt idx="189">
                  <c:v>0.003904</c:v>
                </c:pt>
                <c:pt idx="190">
                  <c:v>0.00472600000000001</c:v>
                </c:pt>
                <c:pt idx="191">
                  <c:v>0.004574</c:v>
                </c:pt>
                <c:pt idx="192">
                  <c:v>0.004247</c:v>
                </c:pt>
                <c:pt idx="193">
                  <c:v>0.00437900000000001</c:v>
                </c:pt>
                <c:pt idx="194">
                  <c:v>0.004015</c:v>
                </c:pt>
                <c:pt idx="195">
                  <c:v>0.004259</c:v>
                </c:pt>
                <c:pt idx="196">
                  <c:v>0.004607</c:v>
                </c:pt>
                <c:pt idx="197">
                  <c:v>0.004133</c:v>
                </c:pt>
                <c:pt idx="198">
                  <c:v>0.004192</c:v>
                </c:pt>
                <c:pt idx="199">
                  <c:v>0.00440100000000001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995512"/>
        <c:axId val="704998984"/>
      </c:scatterChart>
      <c:valAx>
        <c:axId val="704995512"/>
        <c:scaling>
          <c:orientation val="minMax"/>
          <c:max val="200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4998984"/>
        <c:crosses val="autoZero"/>
        <c:crossBetween val="midCat"/>
      </c:valAx>
      <c:valAx>
        <c:axId val="704998984"/>
        <c:scaling>
          <c:orientation val="minMax"/>
          <c:max val="0.01"/>
          <c:min val="0.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4995512"/>
        <c:crosses val="autoZero"/>
        <c:crossBetween val="midCat"/>
        <c:majorUnit val="0.002"/>
        <c:minorUnit val="0.002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1260852008883"/>
          <c:y val="0.0599493665653997"/>
          <c:w val="0.303744490955024"/>
          <c:h val="0.273320106640214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29488634140616"/>
          <c:y val="0.0420353982300885"/>
          <c:w val="0.871796236159477"/>
          <c:h val="0.8672566371681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'sort-zoom'!$B$1</c:f>
              <c:strCache>
                <c:ptCount val="1"/>
                <c:pt idx="0">
                  <c:v>Insertion Sort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'sort-zoom'!$A$2:$A$201</c:f>
              <c:numCache>
                <c:formatCode>General</c:formatCode>
                <c:ptCount val="20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  <c:pt idx="10">
                  <c:v>110.0</c:v>
                </c:pt>
                <c:pt idx="11">
                  <c:v>120.0</c:v>
                </c:pt>
                <c:pt idx="12">
                  <c:v>130.0</c:v>
                </c:pt>
                <c:pt idx="13">
                  <c:v>140.0</c:v>
                </c:pt>
                <c:pt idx="14">
                  <c:v>150.0</c:v>
                </c:pt>
                <c:pt idx="15">
                  <c:v>160.0</c:v>
                </c:pt>
                <c:pt idx="16">
                  <c:v>170.0</c:v>
                </c:pt>
                <c:pt idx="17">
                  <c:v>180.0</c:v>
                </c:pt>
                <c:pt idx="18">
                  <c:v>190.0</c:v>
                </c:pt>
                <c:pt idx="19">
                  <c:v>200.0</c:v>
                </c:pt>
                <c:pt idx="20">
                  <c:v>210.0</c:v>
                </c:pt>
                <c:pt idx="21">
                  <c:v>220.0</c:v>
                </c:pt>
                <c:pt idx="22">
                  <c:v>230.0</c:v>
                </c:pt>
                <c:pt idx="23">
                  <c:v>240.0</c:v>
                </c:pt>
                <c:pt idx="24">
                  <c:v>250.0</c:v>
                </c:pt>
                <c:pt idx="25">
                  <c:v>260.0</c:v>
                </c:pt>
                <c:pt idx="26">
                  <c:v>270.0</c:v>
                </c:pt>
                <c:pt idx="27">
                  <c:v>280.0</c:v>
                </c:pt>
                <c:pt idx="28">
                  <c:v>290.0</c:v>
                </c:pt>
                <c:pt idx="29">
                  <c:v>300.0</c:v>
                </c:pt>
                <c:pt idx="30">
                  <c:v>310.0</c:v>
                </c:pt>
                <c:pt idx="31">
                  <c:v>320.0</c:v>
                </c:pt>
                <c:pt idx="32">
                  <c:v>330.0</c:v>
                </c:pt>
                <c:pt idx="33">
                  <c:v>340.0</c:v>
                </c:pt>
                <c:pt idx="34">
                  <c:v>350.0</c:v>
                </c:pt>
                <c:pt idx="35">
                  <c:v>360.0</c:v>
                </c:pt>
                <c:pt idx="36">
                  <c:v>370.0</c:v>
                </c:pt>
                <c:pt idx="37">
                  <c:v>380.0</c:v>
                </c:pt>
                <c:pt idx="38">
                  <c:v>390.0</c:v>
                </c:pt>
                <c:pt idx="39">
                  <c:v>400.0</c:v>
                </c:pt>
                <c:pt idx="40">
                  <c:v>410.0</c:v>
                </c:pt>
                <c:pt idx="41">
                  <c:v>420.0</c:v>
                </c:pt>
                <c:pt idx="42">
                  <c:v>430.0</c:v>
                </c:pt>
                <c:pt idx="43">
                  <c:v>440.0</c:v>
                </c:pt>
                <c:pt idx="44">
                  <c:v>450.0</c:v>
                </c:pt>
                <c:pt idx="45">
                  <c:v>460.0</c:v>
                </c:pt>
                <c:pt idx="46">
                  <c:v>470.0</c:v>
                </c:pt>
                <c:pt idx="47">
                  <c:v>480.0</c:v>
                </c:pt>
                <c:pt idx="48">
                  <c:v>490.0</c:v>
                </c:pt>
                <c:pt idx="49">
                  <c:v>500.0</c:v>
                </c:pt>
                <c:pt idx="50">
                  <c:v>510.0</c:v>
                </c:pt>
                <c:pt idx="51">
                  <c:v>520.0</c:v>
                </c:pt>
                <c:pt idx="52">
                  <c:v>530.0</c:v>
                </c:pt>
                <c:pt idx="53">
                  <c:v>540.0</c:v>
                </c:pt>
                <c:pt idx="54">
                  <c:v>550.0</c:v>
                </c:pt>
                <c:pt idx="55">
                  <c:v>560.0</c:v>
                </c:pt>
                <c:pt idx="56">
                  <c:v>570.0</c:v>
                </c:pt>
                <c:pt idx="57">
                  <c:v>580.0</c:v>
                </c:pt>
                <c:pt idx="58">
                  <c:v>590.0</c:v>
                </c:pt>
                <c:pt idx="59">
                  <c:v>600.0</c:v>
                </c:pt>
                <c:pt idx="60">
                  <c:v>610.0</c:v>
                </c:pt>
                <c:pt idx="61">
                  <c:v>620.0</c:v>
                </c:pt>
                <c:pt idx="62">
                  <c:v>630.0</c:v>
                </c:pt>
                <c:pt idx="63">
                  <c:v>640.0</c:v>
                </c:pt>
                <c:pt idx="64">
                  <c:v>650.0</c:v>
                </c:pt>
                <c:pt idx="65">
                  <c:v>660.0</c:v>
                </c:pt>
                <c:pt idx="66">
                  <c:v>670.0</c:v>
                </c:pt>
                <c:pt idx="67">
                  <c:v>680.0</c:v>
                </c:pt>
                <c:pt idx="68">
                  <c:v>690.0</c:v>
                </c:pt>
                <c:pt idx="69">
                  <c:v>700.0</c:v>
                </c:pt>
                <c:pt idx="70">
                  <c:v>710.0</c:v>
                </c:pt>
                <c:pt idx="71">
                  <c:v>720.0</c:v>
                </c:pt>
                <c:pt idx="72">
                  <c:v>730.0</c:v>
                </c:pt>
                <c:pt idx="73">
                  <c:v>740.0</c:v>
                </c:pt>
                <c:pt idx="74">
                  <c:v>750.0</c:v>
                </c:pt>
                <c:pt idx="75">
                  <c:v>760.0</c:v>
                </c:pt>
                <c:pt idx="76">
                  <c:v>770.0</c:v>
                </c:pt>
                <c:pt idx="77">
                  <c:v>780.0</c:v>
                </c:pt>
                <c:pt idx="78">
                  <c:v>790.0</c:v>
                </c:pt>
                <c:pt idx="79">
                  <c:v>800.0</c:v>
                </c:pt>
                <c:pt idx="80">
                  <c:v>810.0</c:v>
                </c:pt>
                <c:pt idx="81">
                  <c:v>820.0</c:v>
                </c:pt>
                <c:pt idx="82">
                  <c:v>830.0</c:v>
                </c:pt>
                <c:pt idx="83">
                  <c:v>840.0</c:v>
                </c:pt>
                <c:pt idx="84">
                  <c:v>850.0</c:v>
                </c:pt>
                <c:pt idx="85">
                  <c:v>860.0</c:v>
                </c:pt>
                <c:pt idx="86">
                  <c:v>870.0</c:v>
                </c:pt>
                <c:pt idx="87">
                  <c:v>880.0</c:v>
                </c:pt>
                <c:pt idx="88">
                  <c:v>890.0</c:v>
                </c:pt>
                <c:pt idx="89">
                  <c:v>900.0</c:v>
                </c:pt>
                <c:pt idx="90">
                  <c:v>910.0</c:v>
                </c:pt>
                <c:pt idx="91">
                  <c:v>920.0</c:v>
                </c:pt>
                <c:pt idx="92">
                  <c:v>930.0</c:v>
                </c:pt>
                <c:pt idx="93">
                  <c:v>940.0</c:v>
                </c:pt>
                <c:pt idx="94">
                  <c:v>950.0</c:v>
                </c:pt>
                <c:pt idx="95">
                  <c:v>960.0</c:v>
                </c:pt>
                <c:pt idx="96">
                  <c:v>970.0</c:v>
                </c:pt>
                <c:pt idx="97">
                  <c:v>980.0</c:v>
                </c:pt>
                <c:pt idx="98">
                  <c:v>990.0</c:v>
                </c:pt>
                <c:pt idx="99">
                  <c:v>1000.0</c:v>
                </c:pt>
                <c:pt idx="100">
                  <c:v>1010.0</c:v>
                </c:pt>
                <c:pt idx="101">
                  <c:v>1020.0</c:v>
                </c:pt>
                <c:pt idx="102">
                  <c:v>1030.0</c:v>
                </c:pt>
                <c:pt idx="103">
                  <c:v>1040.0</c:v>
                </c:pt>
                <c:pt idx="104">
                  <c:v>1050.0</c:v>
                </c:pt>
                <c:pt idx="105">
                  <c:v>1060.0</c:v>
                </c:pt>
                <c:pt idx="106">
                  <c:v>1070.0</c:v>
                </c:pt>
                <c:pt idx="107">
                  <c:v>1080.0</c:v>
                </c:pt>
                <c:pt idx="108">
                  <c:v>1090.0</c:v>
                </c:pt>
                <c:pt idx="109">
                  <c:v>1100.0</c:v>
                </c:pt>
                <c:pt idx="110">
                  <c:v>1110.0</c:v>
                </c:pt>
                <c:pt idx="111">
                  <c:v>1120.0</c:v>
                </c:pt>
                <c:pt idx="112">
                  <c:v>1130.0</c:v>
                </c:pt>
                <c:pt idx="113">
                  <c:v>1140.0</c:v>
                </c:pt>
                <c:pt idx="114">
                  <c:v>1150.0</c:v>
                </c:pt>
                <c:pt idx="115">
                  <c:v>1160.0</c:v>
                </c:pt>
                <c:pt idx="116">
                  <c:v>1170.0</c:v>
                </c:pt>
                <c:pt idx="117">
                  <c:v>1180.0</c:v>
                </c:pt>
                <c:pt idx="118">
                  <c:v>1190.0</c:v>
                </c:pt>
                <c:pt idx="119">
                  <c:v>1200.0</c:v>
                </c:pt>
                <c:pt idx="120">
                  <c:v>1210.0</c:v>
                </c:pt>
                <c:pt idx="121">
                  <c:v>1220.0</c:v>
                </c:pt>
                <c:pt idx="122">
                  <c:v>1230.0</c:v>
                </c:pt>
                <c:pt idx="123">
                  <c:v>1240.0</c:v>
                </c:pt>
                <c:pt idx="124">
                  <c:v>1250.0</c:v>
                </c:pt>
                <c:pt idx="125">
                  <c:v>1260.0</c:v>
                </c:pt>
                <c:pt idx="126">
                  <c:v>1270.0</c:v>
                </c:pt>
                <c:pt idx="127">
                  <c:v>1280.0</c:v>
                </c:pt>
                <c:pt idx="128">
                  <c:v>1290.0</c:v>
                </c:pt>
                <c:pt idx="129">
                  <c:v>1300.0</c:v>
                </c:pt>
                <c:pt idx="130">
                  <c:v>1310.0</c:v>
                </c:pt>
                <c:pt idx="131">
                  <c:v>1320.0</c:v>
                </c:pt>
                <c:pt idx="132">
                  <c:v>1330.0</c:v>
                </c:pt>
                <c:pt idx="133">
                  <c:v>1340.0</c:v>
                </c:pt>
                <c:pt idx="134">
                  <c:v>1350.0</c:v>
                </c:pt>
                <c:pt idx="135">
                  <c:v>1360.0</c:v>
                </c:pt>
                <c:pt idx="136">
                  <c:v>1370.0</c:v>
                </c:pt>
                <c:pt idx="137">
                  <c:v>1380.0</c:v>
                </c:pt>
                <c:pt idx="138">
                  <c:v>1390.0</c:v>
                </c:pt>
                <c:pt idx="139">
                  <c:v>1400.0</c:v>
                </c:pt>
                <c:pt idx="140">
                  <c:v>1410.0</c:v>
                </c:pt>
                <c:pt idx="141">
                  <c:v>1420.0</c:v>
                </c:pt>
                <c:pt idx="142">
                  <c:v>1430.0</c:v>
                </c:pt>
                <c:pt idx="143">
                  <c:v>1440.0</c:v>
                </c:pt>
                <c:pt idx="144">
                  <c:v>1450.0</c:v>
                </c:pt>
                <c:pt idx="145">
                  <c:v>1460.0</c:v>
                </c:pt>
                <c:pt idx="146">
                  <c:v>1470.0</c:v>
                </c:pt>
                <c:pt idx="147">
                  <c:v>1480.0</c:v>
                </c:pt>
                <c:pt idx="148">
                  <c:v>1490.0</c:v>
                </c:pt>
                <c:pt idx="149">
                  <c:v>1500.0</c:v>
                </c:pt>
                <c:pt idx="150">
                  <c:v>1510.0</c:v>
                </c:pt>
                <c:pt idx="151">
                  <c:v>1520.0</c:v>
                </c:pt>
                <c:pt idx="152">
                  <c:v>1530.0</c:v>
                </c:pt>
                <c:pt idx="153">
                  <c:v>1540.0</c:v>
                </c:pt>
                <c:pt idx="154">
                  <c:v>1550.0</c:v>
                </c:pt>
                <c:pt idx="155">
                  <c:v>1560.0</c:v>
                </c:pt>
                <c:pt idx="156">
                  <c:v>1570.0</c:v>
                </c:pt>
                <c:pt idx="157">
                  <c:v>1580.0</c:v>
                </c:pt>
                <c:pt idx="158">
                  <c:v>1590.0</c:v>
                </c:pt>
                <c:pt idx="159">
                  <c:v>1600.0</c:v>
                </c:pt>
                <c:pt idx="160">
                  <c:v>1610.0</c:v>
                </c:pt>
                <c:pt idx="161">
                  <c:v>1620.0</c:v>
                </c:pt>
                <c:pt idx="162">
                  <c:v>1630.0</c:v>
                </c:pt>
                <c:pt idx="163">
                  <c:v>1640.0</c:v>
                </c:pt>
                <c:pt idx="164">
                  <c:v>1650.0</c:v>
                </c:pt>
                <c:pt idx="165">
                  <c:v>1660.0</c:v>
                </c:pt>
                <c:pt idx="166">
                  <c:v>1670.0</c:v>
                </c:pt>
                <c:pt idx="167">
                  <c:v>1680.0</c:v>
                </c:pt>
                <c:pt idx="168">
                  <c:v>1690.0</c:v>
                </c:pt>
                <c:pt idx="169">
                  <c:v>1700.0</c:v>
                </c:pt>
                <c:pt idx="170">
                  <c:v>1710.0</c:v>
                </c:pt>
                <c:pt idx="171">
                  <c:v>1720.0</c:v>
                </c:pt>
                <c:pt idx="172">
                  <c:v>1730.0</c:v>
                </c:pt>
                <c:pt idx="173">
                  <c:v>1740.0</c:v>
                </c:pt>
                <c:pt idx="174">
                  <c:v>1750.0</c:v>
                </c:pt>
                <c:pt idx="175">
                  <c:v>1760.0</c:v>
                </c:pt>
                <c:pt idx="176">
                  <c:v>1770.0</c:v>
                </c:pt>
                <c:pt idx="177">
                  <c:v>1780.0</c:v>
                </c:pt>
                <c:pt idx="178">
                  <c:v>1790.0</c:v>
                </c:pt>
                <c:pt idx="179">
                  <c:v>1800.0</c:v>
                </c:pt>
                <c:pt idx="180">
                  <c:v>1810.0</c:v>
                </c:pt>
                <c:pt idx="181">
                  <c:v>1820.0</c:v>
                </c:pt>
                <c:pt idx="182">
                  <c:v>1830.0</c:v>
                </c:pt>
                <c:pt idx="183">
                  <c:v>1840.0</c:v>
                </c:pt>
                <c:pt idx="184">
                  <c:v>1850.0</c:v>
                </c:pt>
                <c:pt idx="185">
                  <c:v>1860.0</c:v>
                </c:pt>
                <c:pt idx="186">
                  <c:v>1870.0</c:v>
                </c:pt>
                <c:pt idx="187">
                  <c:v>1880.0</c:v>
                </c:pt>
                <c:pt idx="188">
                  <c:v>1890.0</c:v>
                </c:pt>
                <c:pt idx="189">
                  <c:v>1900.0</c:v>
                </c:pt>
                <c:pt idx="190">
                  <c:v>1910.0</c:v>
                </c:pt>
                <c:pt idx="191">
                  <c:v>1920.0</c:v>
                </c:pt>
                <c:pt idx="192">
                  <c:v>1930.0</c:v>
                </c:pt>
                <c:pt idx="193">
                  <c:v>1940.0</c:v>
                </c:pt>
                <c:pt idx="194">
                  <c:v>1950.0</c:v>
                </c:pt>
                <c:pt idx="195">
                  <c:v>1960.0</c:v>
                </c:pt>
                <c:pt idx="196">
                  <c:v>1970.0</c:v>
                </c:pt>
                <c:pt idx="197">
                  <c:v>1980.0</c:v>
                </c:pt>
                <c:pt idx="198">
                  <c:v>1990.0</c:v>
                </c:pt>
                <c:pt idx="199">
                  <c:v>2000.0</c:v>
                </c:pt>
              </c:numCache>
            </c:numRef>
          </c:xVal>
          <c:yVal>
            <c:numRef>
              <c:f>'sort-zoom'!$B$2:$B$201</c:f>
              <c:numCache>
                <c:formatCode>General</c:formatCode>
                <c:ptCount val="200"/>
                <c:pt idx="0">
                  <c:v>0.000115</c:v>
                </c:pt>
                <c:pt idx="1">
                  <c:v>1.1E-5</c:v>
                </c:pt>
                <c:pt idx="2">
                  <c:v>1.2E-5</c:v>
                </c:pt>
                <c:pt idx="3">
                  <c:v>1.4E-5</c:v>
                </c:pt>
                <c:pt idx="4">
                  <c:v>1.5E-5</c:v>
                </c:pt>
                <c:pt idx="5">
                  <c:v>1.7E-5</c:v>
                </c:pt>
                <c:pt idx="6">
                  <c:v>2.0E-5</c:v>
                </c:pt>
                <c:pt idx="7">
                  <c:v>2.20000000000001E-5</c:v>
                </c:pt>
                <c:pt idx="8">
                  <c:v>2.50000000000001E-5</c:v>
                </c:pt>
                <c:pt idx="9">
                  <c:v>2.90000000000001E-5</c:v>
                </c:pt>
                <c:pt idx="10">
                  <c:v>3.10000000000001E-5</c:v>
                </c:pt>
                <c:pt idx="11">
                  <c:v>3.60000000000001E-5</c:v>
                </c:pt>
                <c:pt idx="12">
                  <c:v>3.80000000000001E-5</c:v>
                </c:pt>
                <c:pt idx="13">
                  <c:v>4.70000000000001E-5</c:v>
                </c:pt>
                <c:pt idx="14">
                  <c:v>5.00000000000001E-5</c:v>
                </c:pt>
                <c:pt idx="15">
                  <c:v>5.80000000000001E-5</c:v>
                </c:pt>
                <c:pt idx="16">
                  <c:v>5.80000000000001E-5</c:v>
                </c:pt>
                <c:pt idx="17">
                  <c:v>7.10000000000001E-5</c:v>
                </c:pt>
                <c:pt idx="18">
                  <c:v>7.50000000000002E-5</c:v>
                </c:pt>
                <c:pt idx="19">
                  <c:v>8.00000000000002E-5</c:v>
                </c:pt>
                <c:pt idx="20">
                  <c:v>8.70000000000001E-5</c:v>
                </c:pt>
                <c:pt idx="21">
                  <c:v>9.30000000000003E-5</c:v>
                </c:pt>
                <c:pt idx="22">
                  <c:v>0.000104</c:v>
                </c:pt>
                <c:pt idx="23">
                  <c:v>0.000115</c:v>
                </c:pt>
                <c:pt idx="24">
                  <c:v>0.00011</c:v>
                </c:pt>
                <c:pt idx="25">
                  <c:v>0.000117</c:v>
                </c:pt>
                <c:pt idx="26">
                  <c:v>0.000132</c:v>
                </c:pt>
                <c:pt idx="27">
                  <c:v>0.000141</c:v>
                </c:pt>
                <c:pt idx="28">
                  <c:v>0.000156</c:v>
                </c:pt>
                <c:pt idx="29">
                  <c:v>0.000163</c:v>
                </c:pt>
                <c:pt idx="30">
                  <c:v>0.000169</c:v>
                </c:pt>
                <c:pt idx="31">
                  <c:v>0.000176</c:v>
                </c:pt>
                <c:pt idx="32">
                  <c:v>0.000193</c:v>
                </c:pt>
                <c:pt idx="33">
                  <c:v>0.000209</c:v>
                </c:pt>
                <c:pt idx="34">
                  <c:v>0.000209</c:v>
                </c:pt>
                <c:pt idx="35">
                  <c:v>0.000213</c:v>
                </c:pt>
                <c:pt idx="36">
                  <c:v>0.000236</c:v>
                </c:pt>
                <c:pt idx="37">
                  <c:v>0.000256</c:v>
                </c:pt>
                <c:pt idx="38">
                  <c:v>0.00026</c:v>
                </c:pt>
                <c:pt idx="39">
                  <c:v>0.000271</c:v>
                </c:pt>
                <c:pt idx="40">
                  <c:v>0.000291</c:v>
                </c:pt>
                <c:pt idx="41">
                  <c:v>0.000305</c:v>
                </c:pt>
                <c:pt idx="42">
                  <c:v>0.000327</c:v>
                </c:pt>
                <c:pt idx="43">
                  <c:v>0.000346000000000001</c:v>
                </c:pt>
                <c:pt idx="44">
                  <c:v>0.000354000000000001</c:v>
                </c:pt>
                <c:pt idx="45">
                  <c:v>0.000357</c:v>
                </c:pt>
                <c:pt idx="46">
                  <c:v>0.000371000000000001</c:v>
                </c:pt>
                <c:pt idx="47">
                  <c:v>0.000395</c:v>
                </c:pt>
                <c:pt idx="48">
                  <c:v>0.000414</c:v>
                </c:pt>
                <c:pt idx="49">
                  <c:v>0.000430000000000001</c:v>
                </c:pt>
                <c:pt idx="50">
                  <c:v>0.000448000000000001</c:v>
                </c:pt>
                <c:pt idx="51">
                  <c:v>0.000477000000000001</c:v>
                </c:pt>
                <c:pt idx="52">
                  <c:v>0.000477000000000001</c:v>
                </c:pt>
                <c:pt idx="53">
                  <c:v>0.000498000000000001</c:v>
                </c:pt>
                <c:pt idx="54">
                  <c:v>0.000501</c:v>
                </c:pt>
                <c:pt idx="55">
                  <c:v>0.000523000000000001</c:v>
                </c:pt>
                <c:pt idx="56">
                  <c:v>0.000546000000000001</c:v>
                </c:pt>
                <c:pt idx="57">
                  <c:v>0.000558000000000001</c:v>
                </c:pt>
                <c:pt idx="58">
                  <c:v>0.000589</c:v>
                </c:pt>
                <c:pt idx="59">
                  <c:v>0.000603000000000001</c:v>
                </c:pt>
                <c:pt idx="60">
                  <c:v>0.000624000000000001</c:v>
                </c:pt>
                <c:pt idx="61">
                  <c:v>0.000656</c:v>
                </c:pt>
                <c:pt idx="62">
                  <c:v>0.000661</c:v>
                </c:pt>
                <c:pt idx="63">
                  <c:v>0.000682</c:v>
                </c:pt>
                <c:pt idx="64">
                  <c:v>0.000729000000000001</c:v>
                </c:pt>
                <c:pt idx="65">
                  <c:v>0.000732</c:v>
                </c:pt>
                <c:pt idx="66">
                  <c:v>0.000768000000000001</c:v>
                </c:pt>
                <c:pt idx="67">
                  <c:v>0.000760000000000001</c:v>
                </c:pt>
                <c:pt idx="68">
                  <c:v>0.000799000000000001</c:v>
                </c:pt>
                <c:pt idx="69">
                  <c:v>0.000831000000000002</c:v>
                </c:pt>
                <c:pt idx="70">
                  <c:v>0.000826000000000001</c:v>
                </c:pt>
                <c:pt idx="71">
                  <c:v>0.000866000000000001</c:v>
                </c:pt>
                <c:pt idx="72">
                  <c:v>0.000891000000000002</c:v>
                </c:pt>
                <c:pt idx="73">
                  <c:v>0.000922</c:v>
                </c:pt>
                <c:pt idx="74">
                  <c:v>0.00092</c:v>
                </c:pt>
                <c:pt idx="75">
                  <c:v>0.00097</c:v>
                </c:pt>
                <c:pt idx="76">
                  <c:v>0.001002</c:v>
                </c:pt>
                <c:pt idx="77">
                  <c:v>0.001002</c:v>
                </c:pt>
                <c:pt idx="78">
                  <c:v>0.001023</c:v>
                </c:pt>
                <c:pt idx="79">
                  <c:v>0.00106</c:v>
                </c:pt>
                <c:pt idx="80">
                  <c:v>0.001101</c:v>
                </c:pt>
                <c:pt idx="81">
                  <c:v>0.001112</c:v>
                </c:pt>
                <c:pt idx="82">
                  <c:v>0.001154</c:v>
                </c:pt>
                <c:pt idx="83">
                  <c:v>0.001161</c:v>
                </c:pt>
                <c:pt idx="84">
                  <c:v>0.001183</c:v>
                </c:pt>
                <c:pt idx="85">
                  <c:v>0.001223</c:v>
                </c:pt>
                <c:pt idx="86">
                  <c:v>0.001255</c:v>
                </c:pt>
                <c:pt idx="87">
                  <c:v>0.001275</c:v>
                </c:pt>
                <c:pt idx="88">
                  <c:v>0.001292</c:v>
                </c:pt>
                <c:pt idx="89">
                  <c:v>0.001329</c:v>
                </c:pt>
                <c:pt idx="90">
                  <c:v>0.001354</c:v>
                </c:pt>
                <c:pt idx="91">
                  <c:v>0.001363</c:v>
                </c:pt>
                <c:pt idx="92">
                  <c:v>0.001454</c:v>
                </c:pt>
                <c:pt idx="93">
                  <c:v>0.00146</c:v>
                </c:pt>
                <c:pt idx="94">
                  <c:v>0.001493</c:v>
                </c:pt>
                <c:pt idx="95">
                  <c:v>0.001554</c:v>
                </c:pt>
                <c:pt idx="96">
                  <c:v>0.00157</c:v>
                </c:pt>
                <c:pt idx="97">
                  <c:v>0.00157</c:v>
                </c:pt>
                <c:pt idx="98">
                  <c:v>0.001603</c:v>
                </c:pt>
                <c:pt idx="99">
                  <c:v>0.001616</c:v>
                </c:pt>
                <c:pt idx="100">
                  <c:v>0.0017</c:v>
                </c:pt>
                <c:pt idx="101">
                  <c:v>0.001748</c:v>
                </c:pt>
                <c:pt idx="102">
                  <c:v>0.001748</c:v>
                </c:pt>
                <c:pt idx="103">
                  <c:v>0.001802</c:v>
                </c:pt>
                <c:pt idx="104">
                  <c:v>0.001821</c:v>
                </c:pt>
                <c:pt idx="105">
                  <c:v>0.001867</c:v>
                </c:pt>
                <c:pt idx="106">
                  <c:v>0.00192</c:v>
                </c:pt>
                <c:pt idx="107">
                  <c:v>0.001956</c:v>
                </c:pt>
                <c:pt idx="108">
                  <c:v>0.001998</c:v>
                </c:pt>
                <c:pt idx="109">
                  <c:v>0.00202</c:v>
                </c:pt>
                <c:pt idx="110">
                  <c:v>0.002009</c:v>
                </c:pt>
                <c:pt idx="111">
                  <c:v>0.002087</c:v>
                </c:pt>
                <c:pt idx="112">
                  <c:v>0.002096</c:v>
                </c:pt>
                <c:pt idx="113">
                  <c:v>0.002179</c:v>
                </c:pt>
                <c:pt idx="114">
                  <c:v>0.002151</c:v>
                </c:pt>
                <c:pt idx="115">
                  <c:v>0.002214</c:v>
                </c:pt>
                <c:pt idx="116">
                  <c:v>0.002257</c:v>
                </c:pt>
                <c:pt idx="117">
                  <c:v>0.002305</c:v>
                </c:pt>
                <c:pt idx="118">
                  <c:v>0.002298</c:v>
                </c:pt>
                <c:pt idx="119">
                  <c:v>0.002313</c:v>
                </c:pt>
                <c:pt idx="120">
                  <c:v>0.002361</c:v>
                </c:pt>
                <c:pt idx="121">
                  <c:v>0.002499</c:v>
                </c:pt>
                <c:pt idx="122">
                  <c:v>0.0025</c:v>
                </c:pt>
                <c:pt idx="123">
                  <c:v>0.002522</c:v>
                </c:pt>
                <c:pt idx="124">
                  <c:v>0.002534</c:v>
                </c:pt>
                <c:pt idx="125">
                  <c:v>0.002656</c:v>
                </c:pt>
                <c:pt idx="126">
                  <c:v>0.002637</c:v>
                </c:pt>
                <c:pt idx="127">
                  <c:v>0.002706</c:v>
                </c:pt>
                <c:pt idx="128">
                  <c:v>0.002699</c:v>
                </c:pt>
                <c:pt idx="129">
                  <c:v>0.002788</c:v>
                </c:pt>
                <c:pt idx="130">
                  <c:v>0.002799</c:v>
                </c:pt>
                <c:pt idx="131">
                  <c:v>0.002818</c:v>
                </c:pt>
                <c:pt idx="132">
                  <c:v>0.002913</c:v>
                </c:pt>
                <c:pt idx="133">
                  <c:v>0.002956</c:v>
                </c:pt>
                <c:pt idx="134">
                  <c:v>0.002971</c:v>
                </c:pt>
                <c:pt idx="135">
                  <c:v>0.003032</c:v>
                </c:pt>
                <c:pt idx="136">
                  <c:v>0.003094</c:v>
                </c:pt>
                <c:pt idx="137">
                  <c:v>0.003144</c:v>
                </c:pt>
                <c:pt idx="138">
                  <c:v>0.003161</c:v>
                </c:pt>
                <c:pt idx="139">
                  <c:v>0.003311</c:v>
                </c:pt>
                <c:pt idx="140">
                  <c:v>0.003335</c:v>
                </c:pt>
                <c:pt idx="141">
                  <c:v>0.00331</c:v>
                </c:pt>
                <c:pt idx="142">
                  <c:v>0.003384</c:v>
                </c:pt>
                <c:pt idx="143">
                  <c:v>0.003387</c:v>
                </c:pt>
                <c:pt idx="144">
                  <c:v>0.003428</c:v>
                </c:pt>
                <c:pt idx="145">
                  <c:v>0.003482</c:v>
                </c:pt>
                <c:pt idx="146">
                  <c:v>0.003609</c:v>
                </c:pt>
                <c:pt idx="147">
                  <c:v>0.003555</c:v>
                </c:pt>
                <c:pt idx="148">
                  <c:v>0.00355</c:v>
                </c:pt>
                <c:pt idx="149">
                  <c:v>0.003722</c:v>
                </c:pt>
                <c:pt idx="150">
                  <c:v>0.00370800000000001</c:v>
                </c:pt>
                <c:pt idx="151">
                  <c:v>0.003754</c:v>
                </c:pt>
                <c:pt idx="152">
                  <c:v>0.003847</c:v>
                </c:pt>
                <c:pt idx="153">
                  <c:v>0.003876</c:v>
                </c:pt>
                <c:pt idx="154">
                  <c:v>0.00394400000000001</c:v>
                </c:pt>
                <c:pt idx="155">
                  <c:v>0.003989</c:v>
                </c:pt>
                <c:pt idx="156">
                  <c:v>0.003979</c:v>
                </c:pt>
                <c:pt idx="157">
                  <c:v>0.004156</c:v>
                </c:pt>
                <c:pt idx="158">
                  <c:v>0.00416799999999999</c:v>
                </c:pt>
                <c:pt idx="159">
                  <c:v>0.004167</c:v>
                </c:pt>
                <c:pt idx="160">
                  <c:v>0.004196</c:v>
                </c:pt>
                <c:pt idx="161">
                  <c:v>0.004247</c:v>
                </c:pt>
                <c:pt idx="162">
                  <c:v>0.004347</c:v>
                </c:pt>
                <c:pt idx="163">
                  <c:v>0.004402</c:v>
                </c:pt>
                <c:pt idx="164">
                  <c:v>0.00448800000000001</c:v>
                </c:pt>
                <c:pt idx="165">
                  <c:v>0.004553</c:v>
                </c:pt>
                <c:pt idx="166">
                  <c:v>0.00457100000000001</c:v>
                </c:pt>
                <c:pt idx="167">
                  <c:v>0.004639</c:v>
                </c:pt>
                <c:pt idx="168">
                  <c:v>0.00471</c:v>
                </c:pt>
                <c:pt idx="169">
                  <c:v>0.00470300000000001</c:v>
                </c:pt>
                <c:pt idx="170">
                  <c:v>0.00491900000000001</c:v>
                </c:pt>
                <c:pt idx="171">
                  <c:v>0.00478000000000001</c:v>
                </c:pt>
                <c:pt idx="172">
                  <c:v>0.004858</c:v>
                </c:pt>
                <c:pt idx="173">
                  <c:v>0.00493200000000001</c:v>
                </c:pt>
                <c:pt idx="174">
                  <c:v>0.005025</c:v>
                </c:pt>
                <c:pt idx="175">
                  <c:v>0.00503900000000001</c:v>
                </c:pt>
                <c:pt idx="176">
                  <c:v>0.005152</c:v>
                </c:pt>
                <c:pt idx="177">
                  <c:v>0.005195</c:v>
                </c:pt>
                <c:pt idx="178">
                  <c:v>0.00524</c:v>
                </c:pt>
                <c:pt idx="179">
                  <c:v>0.00526</c:v>
                </c:pt>
                <c:pt idx="180">
                  <c:v>0.00530800000000001</c:v>
                </c:pt>
                <c:pt idx="181">
                  <c:v>0.00551600000000001</c:v>
                </c:pt>
                <c:pt idx="182">
                  <c:v>0.005562</c:v>
                </c:pt>
                <c:pt idx="183">
                  <c:v>0.00547300000000001</c:v>
                </c:pt>
                <c:pt idx="184">
                  <c:v>0.00558600000000001</c:v>
                </c:pt>
                <c:pt idx="185">
                  <c:v>0.00557200000000001</c:v>
                </c:pt>
                <c:pt idx="186">
                  <c:v>0.005715</c:v>
                </c:pt>
                <c:pt idx="187">
                  <c:v>0.00572600000000001</c:v>
                </c:pt>
                <c:pt idx="188">
                  <c:v>0.005814</c:v>
                </c:pt>
                <c:pt idx="189">
                  <c:v>0.00593700000000001</c:v>
                </c:pt>
                <c:pt idx="190">
                  <c:v>0.006017</c:v>
                </c:pt>
                <c:pt idx="191">
                  <c:v>0.00596700000000001</c:v>
                </c:pt>
                <c:pt idx="192">
                  <c:v>0.00600800000000001</c:v>
                </c:pt>
                <c:pt idx="193">
                  <c:v>0.006161</c:v>
                </c:pt>
                <c:pt idx="194">
                  <c:v>0.00625900000000001</c:v>
                </c:pt>
                <c:pt idx="195">
                  <c:v>0.00621000000000001</c:v>
                </c:pt>
                <c:pt idx="196">
                  <c:v>0.006382</c:v>
                </c:pt>
                <c:pt idx="197">
                  <c:v>0.00629500000000001</c:v>
                </c:pt>
                <c:pt idx="198">
                  <c:v>0.00644900000000001</c:v>
                </c:pt>
                <c:pt idx="199">
                  <c:v>0.00650100000000001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'sort-zoom'!$C$1</c:f>
              <c:strCache>
                <c:ptCount val="1"/>
                <c:pt idx="0">
                  <c:v>Quick Sort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'sort-zoom'!$A$2:$A$201</c:f>
              <c:numCache>
                <c:formatCode>General</c:formatCode>
                <c:ptCount val="20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  <c:pt idx="10">
                  <c:v>110.0</c:v>
                </c:pt>
                <c:pt idx="11">
                  <c:v>120.0</c:v>
                </c:pt>
                <c:pt idx="12">
                  <c:v>130.0</c:v>
                </c:pt>
                <c:pt idx="13">
                  <c:v>140.0</c:v>
                </c:pt>
                <c:pt idx="14">
                  <c:v>150.0</c:v>
                </c:pt>
                <c:pt idx="15">
                  <c:v>160.0</c:v>
                </c:pt>
                <c:pt idx="16">
                  <c:v>170.0</c:v>
                </c:pt>
                <c:pt idx="17">
                  <c:v>180.0</c:v>
                </c:pt>
                <c:pt idx="18">
                  <c:v>190.0</c:v>
                </c:pt>
                <c:pt idx="19">
                  <c:v>200.0</c:v>
                </c:pt>
                <c:pt idx="20">
                  <c:v>210.0</c:v>
                </c:pt>
                <c:pt idx="21">
                  <c:v>220.0</c:v>
                </c:pt>
                <c:pt idx="22">
                  <c:v>230.0</c:v>
                </c:pt>
                <c:pt idx="23">
                  <c:v>240.0</c:v>
                </c:pt>
                <c:pt idx="24">
                  <c:v>250.0</c:v>
                </c:pt>
                <c:pt idx="25">
                  <c:v>260.0</c:v>
                </c:pt>
                <c:pt idx="26">
                  <c:v>270.0</c:v>
                </c:pt>
                <c:pt idx="27">
                  <c:v>280.0</c:v>
                </c:pt>
                <c:pt idx="28">
                  <c:v>290.0</c:v>
                </c:pt>
                <c:pt idx="29">
                  <c:v>300.0</c:v>
                </c:pt>
                <c:pt idx="30">
                  <c:v>310.0</c:v>
                </c:pt>
                <c:pt idx="31">
                  <c:v>320.0</c:v>
                </c:pt>
                <c:pt idx="32">
                  <c:v>330.0</c:v>
                </c:pt>
                <c:pt idx="33">
                  <c:v>340.0</c:v>
                </c:pt>
                <c:pt idx="34">
                  <c:v>350.0</c:v>
                </c:pt>
                <c:pt idx="35">
                  <c:v>360.0</c:v>
                </c:pt>
                <c:pt idx="36">
                  <c:v>370.0</c:v>
                </c:pt>
                <c:pt idx="37">
                  <c:v>380.0</c:v>
                </c:pt>
                <c:pt idx="38">
                  <c:v>390.0</c:v>
                </c:pt>
                <c:pt idx="39">
                  <c:v>400.0</c:v>
                </c:pt>
                <c:pt idx="40">
                  <c:v>410.0</c:v>
                </c:pt>
                <c:pt idx="41">
                  <c:v>420.0</c:v>
                </c:pt>
                <c:pt idx="42">
                  <c:v>430.0</c:v>
                </c:pt>
                <c:pt idx="43">
                  <c:v>440.0</c:v>
                </c:pt>
                <c:pt idx="44">
                  <c:v>450.0</c:v>
                </c:pt>
                <c:pt idx="45">
                  <c:v>460.0</c:v>
                </c:pt>
                <c:pt idx="46">
                  <c:v>470.0</c:v>
                </c:pt>
                <c:pt idx="47">
                  <c:v>480.0</c:v>
                </c:pt>
                <c:pt idx="48">
                  <c:v>490.0</c:v>
                </c:pt>
                <c:pt idx="49">
                  <c:v>500.0</c:v>
                </c:pt>
                <c:pt idx="50">
                  <c:v>510.0</c:v>
                </c:pt>
                <c:pt idx="51">
                  <c:v>520.0</c:v>
                </c:pt>
                <c:pt idx="52">
                  <c:v>530.0</c:v>
                </c:pt>
                <c:pt idx="53">
                  <c:v>540.0</c:v>
                </c:pt>
                <c:pt idx="54">
                  <c:v>550.0</c:v>
                </c:pt>
                <c:pt idx="55">
                  <c:v>560.0</c:v>
                </c:pt>
                <c:pt idx="56">
                  <c:v>570.0</c:v>
                </c:pt>
                <c:pt idx="57">
                  <c:v>580.0</c:v>
                </c:pt>
                <c:pt idx="58">
                  <c:v>590.0</c:v>
                </c:pt>
                <c:pt idx="59">
                  <c:v>600.0</c:v>
                </c:pt>
                <c:pt idx="60">
                  <c:v>610.0</c:v>
                </c:pt>
                <c:pt idx="61">
                  <c:v>620.0</c:v>
                </c:pt>
                <c:pt idx="62">
                  <c:v>630.0</c:v>
                </c:pt>
                <c:pt idx="63">
                  <c:v>640.0</c:v>
                </c:pt>
                <c:pt idx="64">
                  <c:v>650.0</c:v>
                </c:pt>
                <c:pt idx="65">
                  <c:v>660.0</c:v>
                </c:pt>
                <c:pt idx="66">
                  <c:v>670.0</c:v>
                </c:pt>
                <c:pt idx="67">
                  <c:v>680.0</c:v>
                </c:pt>
                <c:pt idx="68">
                  <c:v>690.0</c:v>
                </c:pt>
                <c:pt idx="69">
                  <c:v>700.0</c:v>
                </c:pt>
                <c:pt idx="70">
                  <c:v>710.0</c:v>
                </c:pt>
                <c:pt idx="71">
                  <c:v>720.0</c:v>
                </c:pt>
                <c:pt idx="72">
                  <c:v>730.0</c:v>
                </c:pt>
                <c:pt idx="73">
                  <c:v>740.0</c:v>
                </c:pt>
                <c:pt idx="74">
                  <c:v>750.0</c:v>
                </c:pt>
                <c:pt idx="75">
                  <c:v>760.0</c:v>
                </c:pt>
                <c:pt idx="76">
                  <c:v>770.0</c:v>
                </c:pt>
                <c:pt idx="77">
                  <c:v>780.0</c:v>
                </c:pt>
                <c:pt idx="78">
                  <c:v>790.0</c:v>
                </c:pt>
                <c:pt idx="79">
                  <c:v>800.0</c:v>
                </c:pt>
                <c:pt idx="80">
                  <c:v>810.0</c:v>
                </c:pt>
                <c:pt idx="81">
                  <c:v>820.0</c:v>
                </c:pt>
                <c:pt idx="82">
                  <c:v>830.0</c:v>
                </c:pt>
                <c:pt idx="83">
                  <c:v>840.0</c:v>
                </c:pt>
                <c:pt idx="84">
                  <c:v>850.0</c:v>
                </c:pt>
                <c:pt idx="85">
                  <c:v>860.0</c:v>
                </c:pt>
                <c:pt idx="86">
                  <c:v>870.0</c:v>
                </c:pt>
                <c:pt idx="87">
                  <c:v>880.0</c:v>
                </c:pt>
                <c:pt idx="88">
                  <c:v>890.0</c:v>
                </c:pt>
                <c:pt idx="89">
                  <c:v>900.0</c:v>
                </c:pt>
                <c:pt idx="90">
                  <c:v>910.0</c:v>
                </c:pt>
                <c:pt idx="91">
                  <c:v>920.0</c:v>
                </c:pt>
                <c:pt idx="92">
                  <c:v>930.0</c:v>
                </c:pt>
                <c:pt idx="93">
                  <c:v>940.0</c:v>
                </c:pt>
                <c:pt idx="94">
                  <c:v>950.0</c:v>
                </c:pt>
                <c:pt idx="95">
                  <c:v>960.0</c:v>
                </c:pt>
                <c:pt idx="96">
                  <c:v>970.0</c:v>
                </c:pt>
                <c:pt idx="97">
                  <c:v>980.0</c:v>
                </c:pt>
                <c:pt idx="98">
                  <c:v>990.0</c:v>
                </c:pt>
                <c:pt idx="99">
                  <c:v>1000.0</c:v>
                </c:pt>
                <c:pt idx="100">
                  <c:v>1010.0</c:v>
                </c:pt>
                <c:pt idx="101">
                  <c:v>1020.0</c:v>
                </c:pt>
                <c:pt idx="102">
                  <c:v>1030.0</c:v>
                </c:pt>
                <c:pt idx="103">
                  <c:v>1040.0</c:v>
                </c:pt>
                <c:pt idx="104">
                  <c:v>1050.0</c:v>
                </c:pt>
                <c:pt idx="105">
                  <c:v>1060.0</c:v>
                </c:pt>
                <c:pt idx="106">
                  <c:v>1070.0</c:v>
                </c:pt>
                <c:pt idx="107">
                  <c:v>1080.0</c:v>
                </c:pt>
                <c:pt idx="108">
                  <c:v>1090.0</c:v>
                </c:pt>
                <c:pt idx="109">
                  <c:v>1100.0</c:v>
                </c:pt>
                <c:pt idx="110">
                  <c:v>1110.0</c:v>
                </c:pt>
                <c:pt idx="111">
                  <c:v>1120.0</c:v>
                </c:pt>
                <c:pt idx="112">
                  <c:v>1130.0</c:v>
                </c:pt>
                <c:pt idx="113">
                  <c:v>1140.0</c:v>
                </c:pt>
                <c:pt idx="114">
                  <c:v>1150.0</c:v>
                </c:pt>
                <c:pt idx="115">
                  <c:v>1160.0</c:v>
                </c:pt>
                <c:pt idx="116">
                  <c:v>1170.0</c:v>
                </c:pt>
                <c:pt idx="117">
                  <c:v>1180.0</c:v>
                </c:pt>
                <c:pt idx="118">
                  <c:v>1190.0</c:v>
                </c:pt>
                <c:pt idx="119">
                  <c:v>1200.0</c:v>
                </c:pt>
                <c:pt idx="120">
                  <c:v>1210.0</c:v>
                </c:pt>
                <c:pt idx="121">
                  <c:v>1220.0</c:v>
                </c:pt>
                <c:pt idx="122">
                  <c:v>1230.0</c:v>
                </c:pt>
                <c:pt idx="123">
                  <c:v>1240.0</c:v>
                </c:pt>
                <c:pt idx="124">
                  <c:v>1250.0</c:v>
                </c:pt>
                <c:pt idx="125">
                  <c:v>1260.0</c:v>
                </c:pt>
                <c:pt idx="126">
                  <c:v>1270.0</c:v>
                </c:pt>
                <c:pt idx="127">
                  <c:v>1280.0</c:v>
                </c:pt>
                <c:pt idx="128">
                  <c:v>1290.0</c:v>
                </c:pt>
                <c:pt idx="129">
                  <c:v>1300.0</c:v>
                </c:pt>
                <c:pt idx="130">
                  <c:v>1310.0</c:v>
                </c:pt>
                <c:pt idx="131">
                  <c:v>1320.0</c:v>
                </c:pt>
                <c:pt idx="132">
                  <c:v>1330.0</c:v>
                </c:pt>
                <c:pt idx="133">
                  <c:v>1340.0</c:v>
                </c:pt>
                <c:pt idx="134">
                  <c:v>1350.0</c:v>
                </c:pt>
                <c:pt idx="135">
                  <c:v>1360.0</c:v>
                </c:pt>
                <c:pt idx="136">
                  <c:v>1370.0</c:v>
                </c:pt>
                <c:pt idx="137">
                  <c:v>1380.0</c:v>
                </c:pt>
                <c:pt idx="138">
                  <c:v>1390.0</c:v>
                </c:pt>
                <c:pt idx="139">
                  <c:v>1400.0</c:v>
                </c:pt>
                <c:pt idx="140">
                  <c:v>1410.0</c:v>
                </c:pt>
                <c:pt idx="141">
                  <c:v>1420.0</c:v>
                </c:pt>
                <c:pt idx="142">
                  <c:v>1430.0</c:v>
                </c:pt>
                <c:pt idx="143">
                  <c:v>1440.0</c:v>
                </c:pt>
                <c:pt idx="144">
                  <c:v>1450.0</c:v>
                </c:pt>
                <c:pt idx="145">
                  <c:v>1460.0</c:v>
                </c:pt>
                <c:pt idx="146">
                  <c:v>1470.0</c:v>
                </c:pt>
                <c:pt idx="147">
                  <c:v>1480.0</c:v>
                </c:pt>
                <c:pt idx="148">
                  <c:v>1490.0</c:v>
                </c:pt>
                <c:pt idx="149">
                  <c:v>1500.0</c:v>
                </c:pt>
                <c:pt idx="150">
                  <c:v>1510.0</c:v>
                </c:pt>
                <c:pt idx="151">
                  <c:v>1520.0</c:v>
                </c:pt>
                <c:pt idx="152">
                  <c:v>1530.0</c:v>
                </c:pt>
                <c:pt idx="153">
                  <c:v>1540.0</c:v>
                </c:pt>
                <c:pt idx="154">
                  <c:v>1550.0</c:v>
                </c:pt>
                <c:pt idx="155">
                  <c:v>1560.0</c:v>
                </c:pt>
                <c:pt idx="156">
                  <c:v>1570.0</c:v>
                </c:pt>
                <c:pt idx="157">
                  <c:v>1580.0</c:v>
                </c:pt>
                <c:pt idx="158">
                  <c:v>1590.0</c:v>
                </c:pt>
                <c:pt idx="159">
                  <c:v>1600.0</c:v>
                </c:pt>
                <c:pt idx="160">
                  <c:v>1610.0</c:v>
                </c:pt>
                <c:pt idx="161">
                  <c:v>1620.0</c:v>
                </c:pt>
                <c:pt idx="162">
                  <c:v>1630.0</c:v>
                </c:pt>
                <c:pt idx="163">
                  <c:v>1640.0</c:v>
                </c:pt>
                <c:pt idx="164">
                  <c:v>1650.0</c:v>
                </c:pt>
                <c:pt idx="165">
                  <c:v>1660.0</c:v>
                </c:pt>
                <c:pt idx="166">
                  <c:v>1670.0</c:v>
                </c:pt>
                <c:pt idx="167">
                  <c:v>1680.0</c:v>
                </c:pt>
                <c:pt idx="168">
                  <c:v>1690.0</c:v>
                </c:pt>
                <c:pt idx="169">
                  <c:v>1700.0</c:v>
                </c:pt>
                <c:pt idx="170">
                  <c:v>1710.0</c:v>
                </c:pt>
                <c:pt idx="171">
                  <c:v>1720.0</c:v>
                </c:pt>
                <c:pt idx="172">
                  <c:v>1730.0</c:v>
                </c:pt>
                <c:pt idx="173">
                  <c:v>1740.0</c:v>
                </c:pt>
                <c:pt idx="174">
                  <c:v>1750.0</c:v>
                </c:pt>
                <c:pt idx="175">
                  <c:v>1760.0</c:v>
                </c:pt>
                <c:pt idx="176">
                  <c:v>1770.0</c:v>
                </c:pt>
                <c:pt idx="177">
                  <c:v>1780.0</c:v>
                </c:pt>
                <c:pt idx="178">
                  <c:v>1790.0</c:v>
                </c:pt>
                <c:pt idx="179">
                  <c:v>1800.0</c:v>
                </c:pt>
                <c:pt idx="180">
                  <c:v>1810.0</c:v>
                </c:pt>
                <c:pt idx="181">
                  <c:v>1820.0</c:v>
                </c:pt>
                <c:pt idx="182">
                  <c:v>1830.0</c:v>
                </c:pt>
                <c:pt idx="183">
                  <c:v>1840.0</c:v>
                </c:pt>
                <c:pt idx="184">
                  <c:v>1850.0</c:v>
                </c:pt>
                <c:pt idx="185">
                  <c:v>1860.0</c:v>
                </c:pt>
                <c:pt idx="186">
                  <c:v>1870.0</c:v>
                </c:pt>
                <c:pt idx="187">
                  <c:v>1880.0</c:v>
                </c:pt>
                <c:pt idx="188">
                  <c:v>1890.0</c:v>
                </c:pt>
                <c:pt idx="189">
                  <c:v>1900.0</c:v>
                </c:pt>
                <c:pt idx="190">
                  <c:v>1910.0</c:v>
                </c:pt>
                <c:pt idx="191">
                  <c:v>1920.0</c:v>
                </c:pt>
                <c:pt idx="192">
                  <c:v>1930.0</c:v>
                </c:pt>
                <c:pt idx="193">
                  <c:v>1940.0</c:v>
                </c:pt>
                <c:pt idx="194">
                  <c:v>1950.0</c:v>
                </c:pt>
                <c:pt idx="195">
                  <c:v>1960.0</c:v>
                </c:pt>
                <c:pt idx="196">
                  <c:v>1970.0</c:v>
                </c:pt>
                <c:pt idx="197">
                  <c:v>1980.0</c:v>
                </c:pt>
                <c:pt idx="198">
                  <c:v>1990.0</c:v>
                </c:pt>
                <c:pt idx="199">
                  <c:v>2000.0</c:v>
                </c:pt>
              </c:numCache>
            </c:numRef>
          </c:xVal>
          <c:yVal>
            <c:numRef>
              <c:f>'sort-zoom'!$C$2:$C$201</c:f>
              <c:numCache>
                <c:formatCode>General</c:formatCode>
                <c:ptCount val="200"/>
                <c:pt idx="0">
                  <c:v>0.000145</c:v>
                </c:pt>
                <c:pt idx="1">
                  <c:v>7.20000000000002E-5</c:v>
                </c:pt>
                <c:pt idx="2">
                  <c:v>0.00011</c:v>
                </c:pt>
                <c:pt idx="3">
                  <c:v>0.000141</c:v>
                </c:pt>
                <c:pt idx="4">
                  <c:v>0.000178</c:v>
                </c:pt>
                <c:pt idx="5">
                  <c:v>0.000218000000000001</c:v>
                </c:pt>
                <c:pt idx="6">
                  <c:v>0.00026</c:v>
                </c:pt>
                <c:pt idx="7">
                  <c:v>0.000292</c:v>
                </c:pt>
                <c:pt idx="8">
                  <c:v>0.000327</c:v>
                </c:pt>
                <c:pt idx="9">
                  <c:v>0.000368000000000001</c:v>
                </c:pt>
                <c:pt idx="10">
                  <c:v>0.000405</c:v>
                </c:pt>
                <c:pt idx="11">
                  <c:v>0.000437000000000001</c:v>
                </c:pt>
                <c:pt idx="12">
                  <c:v>0.000471000000000001</c:v>
                </c:pt>
                <c:pt idx="13">
                  <c:v>0.000506000000000001</c:v>
                </c:pt>
                <c:pt idx="14">
                  <c:v>0.000546000000000001</c:v>
                </c:pt>
                <c:pt idx="15">
                  <c:v>0.000570000000000001</c:v>
                </c:pt>
                <c:pt idx="16">
                  <c:v>0.000618000000000001</c:v>
                </c:pt>
                <c:pt idx="17">
                  <c:v>0.000669</c:v>
                </c:pt>
                <c:pt idx="18">
                  <c:v>0.000687000000000001</c:v>
                </c:pt>
                <c:pt idx="19">
                  <c:v>0.000721000000000001</c:v>
                </c:pt>
                <c:pt idx="20">
                  <c:v>0.000747000000000002</c:v>
                </c:pt>
                <c:pt idx="21">
                  <c:v>0.000804</c:v>
                </c:pt>
                <c:pt idx="22">
                  <c:v>0.000842000000000001</c:v>
                </c:pt>
                <c:pt idx="23">
                  <c:v>0.000872</c:v>
                </c:pt>
                <c:pt idx="24">
                  <c:v>0.000901000000000001</c:v>
                </c:pt>
                <c:pt idx="25">
                  <c:v>0.000942000000000002</c:v>
                </c:pt>
                <c:pt idx="26">
                  <c:v>0.000987000000000002</c:v>
                </c:pt>
                <c:pt idx="27">
                  <c:v>0.001019</c:v>
                </c:pt>
                <c:pt idx="28">
                  <c:v>0.00106</c:v>
                </c:pt>
                <c:pt idx="29">
                  <c:v>0.00114</c:v>
                </c:pt>
                <c:pt idx="30">
                  <c:v>0.001138</c:v>
                </c:pt>
                <c:pt idx="31">
                  <c:v>0.001191</c:v>
                </c:pt>
                <c:pt idx="32">
                  <c:v>0.001235</c:v>
                </c:pt>
                <c:pt idx="33">
                  <c:v>0.001259</c:v>
                </c:pt>
                <c:pt idx="34">
                  <c:v>0.001299</c:v>
                </c:pt>
                <c:pt idx="35">
                  <c:v>0.00134</c:v>
                </c:pt>
                <c:pt idx="36">
                  <c:v>0.001371</c:v>
                </c:pt>
                <c:pt idx="37">
                  <c:v>0.001412</c:v>
                </c:pt>
                <c:pt idx="38">
                  <c:v>0.001463</c:v>
                </c:pt>
                <c:pt idx="39">
                  <c:v>0.001475</c:v>
                </c:pt>
                <c:pt idx="40">
                  <c:v>0.001531</c:v>
                </c:pt>
                <c:pt idx="41">
                  <c:v>0.001552</c:v>
                </c:pt>
                <c:pt idx="42">
                  <c:v>0.001613</c:v>
                </c:pt>
                <c:pt idx="43">
                  <c:v>0.001635</c:v>
                </c:pt>
                <c:pt idx="44">
                  <c:v>0.001685</c:v>
                </c:pt>
                <c:pt idx="45">
                  <c:v>0.001725</c:v>
                </c:pt>
                <c:pt idx="46">
                  <c:v>0.001792</c:v>
                </c:pt>
                <c:pt idx="47">
                  <c:v>0.001799</c:v>
                </c:pt>
                <c:pt idx="48">
                  <c:v>0.001834</c:v>
                </c:pt>
                <c:pt idx="49">
                  <c:v>0.001844</c:v>
                </c:pt>
                <c:pt idx="50">
                  <c:v>0.001889</c:v>
                </c:pt>
                <c:pt idx="51">
                  <c:v>0.001949</c:v>
                </c:pt>
                <c:pt idx="52">
                  <c:v>0.001946</c:v>
                </c:pt>
                <c:pt idx="53">
                  <c:v>0.002027</c:v>
                </c:pt>
                <c:pt idx="54">
                  <c:v>0.002027</c:v>
                </c:pt>
                <c:pt idx="55">
                  <c:v>0.002067</c:v>
                </c:pt>
                <c:pt idx="56">
                  <c:v>0.002109</c:v>
                </c:pt>
                <c:pt idx="57">
                  <c:v>0.002154</c:v>
                </c:pt>
                <c:pt idx="58">
                  <c:v>0.002212</c:v>
                </c:pt>
                <c:pt idx="59">
                  <c:v>0.002186</c:v>
                </c:pt>
                <c:pt idx="60">
                  <c:v>0.002259</c:v>
                </c:pt>
                <c:pt idx="61">
                  <c:v>0.002317</c:v>
                </c:pt>
                <c:pt idx="62">
                  <c:v>0.00239</c:v>
                </c:pt>
                <c:pt idx="63">
                  <c:v>0.002395</c:v>
                </c:pt>
                <c:pt idx="64">
                  <c:v>0.002448</c:v>
                </c:pt>
                <c:pt idx="65">
                  <c:v>0.00249</c:v>
                </c:pt>
                <c:pt idx="66">
                  <c:v>0.002517</c:v>
                </c:pt>
                <c:pt idx="67">
                  <c:v>0.002549</c:v>
                </c:pt>
                <c:pt idx="68">
                  <c:v>0.002604</c:v>
                </c:pt>
                <c:pt idx="69">
                  <c:v>0.002633</c:v>
                </c:pt>
                <c:pt idx="70">
                  <c:v>0.0027</c:v>
                </c:pt>
                <c:pt idx="71">
                  <c:v>0.002717</c:v>
                </c:pt>
                <c:pt idx="72">
                  <c:v>0.002743</c:v>
                </c:pt>
                <c:pt idx="73">
                  <c:v>0.002797</c:v>
                </c:pt>
                <c:pt idx="74">
                  <c:v>0.002813</c:v>
                </c:pt>
                <c:pt idx="75">
                  <c:v>0.002856</c:v>
                </c:pt>
                <c:pt idx="76">
                  <c:v>0.002918</c:v>
                </c:pt>
                <c:pt idx="77">
                  <c:v>0.002916</c:v>
                </c:pt>
                <c:pt idx="78">
                  <c:v>0.002971</c:v>
                </c:pt>
                <c:pt idx="79">
                  <c:v>0.002988</c:v>
                </c:pt>
                <c:pt idx="80">
                  <c:v>0.003027</c:v>
                </c:pt>
                <c:pt idx="81">
                  <c:v>0.003062</c:v>
                </c:pt>
                <c:pt idx="82">
                  <c:v>0.003104</c:v>
                </c:pt>
                <c:pt idx="83">
                  <c:v>0.003097</c:v>
                </c:pt>
                <c:pt idx="84">
                  <c:v>0.003216</c:v>
                </c:pt>
                <c:pt idx="85">
                  <c:v>0.00324100000000001</c:v>
                </c:pt>
                <c:pt idx="86">
                  <c:v>0.003271</c:v>
                </c:pt>
                <c:pt idx="87">
                  <c:v>0.003338</c:v>
                </c:pt>
                <c:pt idx="88">
                  <c:v>0.003344</c:v>
                </c:pt>
                <c:pt idx="89">
                  <c:v>0.003347</c:v>
                </c:pt>
                <c:pt idx="90">
                  <c:v>0.003394</c:v>
                </c:pt>
                <c:pt idx="91">
                  <c:v>0.003424</c:v>
                </c:pt>
                <c:pt idx="92">
                  <c:v>0.003505</c:v>
                </c:pt>
                <c:pt idx="93">
                  <c:v>0.003526</c:v>
                </c:pt>
                <c:pt idx="94">
                  <c:v>0.003621</c:v>
                </c:pt>
                <c:pt idx="95">
                  <c:v>0.00362400000000001</c:v>
                </c:pt>
                <c:pt idx="96">
                  <c:v>0.00364300000000001</c:v>
                </c:pt>
                <c:pt idx="97">
                  <c:v>0.003669</c:v>
                </c:pt>
                <c:pt idx="98">
                  <c:v>0.00374400000000001</c:v>
                </c:pt>
                <c:pt idx="99">
                  <c:v>0.003757</c:v>
                </c:pt>
                <c:pt idx="100">
                  <c:v>0.00381</c:v>
                </c:pt>
                <c:pt idx="101">
                  <c:v>0.003822</c:v>
                </c:pt>
                <c:pt idx="102">
                  <c:v>0.003958</c:v>
                </c:pt>
                <c:pt idx="103">
                  <c:v>0.003977</c:v>
                </c:pt>
                <c:pt idx="104">
                  <c:v>0.004051</c:v>
                </c:pt>
                <c:pt idx="105">
                  <c:v>0.004034</c:v>
                </c:pt>
                <c:pt idx="106">
                  <c:v>0.00413100000000001</c:v>
                </c:pt>
                <c:pt idx="107">
                  <c:v>0.003962</c:v>
                </c:pt>
                <c:pt idx="108">
                  <c:v>0.00405900000000001</c:v>
                </c:pt>
                <c:pt idx="109">
                  <c:v>0.00417600000000001</c:v>
                </c:pt>
                <c:pt idx="110">
                  <c:v>0.004191</c:v>
                </c:pt>
                <c:pt idx="111">
                  <c:v>0.00424600000000001</c:v>
                </c:pt>
                <c:pt idx="112">
                  <c:v>0.00434900000000001</c:v>
                </c:pt>
                <c:pt idx="113">
                  <c:v>0.004277</c:v>
                </c:pt>
                <c:pt idx="114">
                  <c:v>0.004267</c:v>
                </c:pt>
                <c:pt idx="115">
                  <c:v>0.004293</c:v>
                </c:pt>
                <c:pt idx="116">
                  <c:v>0.00463</c:v>
                </c:pt>
                <c:pt idx="117">
                  <c:v>0.004634</c:v>
                </c:pt>
                <c:pt idx="118">
                  <c:v>0.00449900000000001</c:v>
                </c:pt>
                <c:pt idx="119">
                  <c:v>0.00507300000000001</c:v>
                </c:pt>
                <c:pt idx="120">
                  <c:v>0.004566</c:v>
                </c:pt>
                <c:pt idx="121">
                  <c:v>0.004361</c:v>
                </c:pt>
                <c:pt idx="122">
                  <c:v>0.004846</c:v>
                </c:pt>
                <c:pt idx="123">
                  <c:v>0.004298</c:v>
                </c:pt>
                <c:pt idx="124">
                  <c:v>0.00464900000000001</c:v>
                </c:pt>
                <c:pt idx="125">
                  <c:v>0.004727</c:v>
                </c:pt>
                <c:pt idx="126">
                  <c:v>0.00491500000000001</c:v>
                </c:pt>
                <c:pt idx="127">
                  <c:v>0.005037</c:v>
                </c:pt>
                <c:pt idx="128">
                  <c:v>0.00538900000000001</c:v>
                </c:pt>
                <c:pt idx="129">
                  <c:v>0.005067</c:v>
                </c:pt>
                <c:pt idx="130">
                  <c:v>0.00553100000000001</c:v>
                </c:pt>
                <c:pt idx="131">
                  <c:v>0.00491600000000001</c:v>
                </c:pt>
                <c:pt idx="132">
                  <c:v>0.005625</c:v>
                </c:pt>
                <c:pt idx="133">
                  <c:v>0.005103</c:v>
                </c:pt>
                <c:pt idx="134">
                  <c:v>0.005005</c:v>
                </c:pt>
                <c:pt idx="135">
                  <c:v>0.005193</c:v>
                </c:pt>
                <c:pt idx="136">
                  <c:v>0.00491800000000001</c:v>
                </c:pt>
                <c:pt idx="137">
                  <c:v>0.005664</c:v>
                </c:pt>
                <c:pt idx="138">
                  <c:v>0.005626</c:v>
                </c:pt>
                <c:pt idx="139">
                  <c:v>0.00513000000000001</c:v>
                </c:pt>
                <c:pt idx="140">
                  <c:v>0.006128</c:v>
                </c:pt>
                <c:pt idx="141">
                  <c:v>0.00528700000000001</c:v>
                </c:pt>
                <c:pt idx="142">
                  <c:v>0.005617</c:v>
                </c:pt>
                <c:pt idx="143">
                  <c:v>0.00534600000000001</c:v>
                </c:pt>
                <c:pt idx="144">
                  <c:v>0.00557700000000001</c:v>
                </c:pt>
                <c:pt idx="145">
                  <c:v>0.00552300000000001</c:v>
                </c:pt>
                <c:pt idx="146">
                  <c:v>0.005723</c:v>
                </c:pt>
                <c:pt idx="147">
                  <c:v>0.00667900000000001</c:v>
                </c:pt>
                <c:pt idx="148">
                  <c:v>0.00540900000000001</c:v>
                </c:pt>
                <c:pt idx="149">
                  <c:v>0.00624300000000001</c:v>
                </c:pt>
                <c:pt idx="150">
                  <c:v>0.006056</c:v>
                </c:pt>
                <c:pt idx="151">
                  <c:v>0.00677300000000001</c:v>
                </c:pt>
                <c:pt idx="152">
                  <c:v>0.005566</c:v>
                </c:pt>
                <c:pt idx="153">
                  <c:v>0.00556</c:v>
                </c:pt>
                <c:pt idx="154">
                  <c:v>0.006055</c:v>
                </c:pt>
                <c:pt idx="155">
                  <c:v>0.005852</c:v>
                </c:pt>
                <c:pt idx="156">
                  <c:v>0.00630900000000001</c:v>
                </c:pt>
                <c:pt idx="157">
                  <c:v>0.00657700000000001</c:v>
                </c:pt>
                <c:pt idx="158">
                  <c:v>0.006164</c:v>
                </c:pt>
                <c:pt idx="159">
                  <c:v>0.00670200000000001</c:v>
                </c:pt>
                <c:pt idx="160">
                  <c:v>0.00638000000000001</c:v>
                </c:pt>
                <c:pt idx="161">
                  <c:v>0.005728</c:v>
                </c:pt>
                <c:pt idx="162">
                  <c:v>0.00687900000000001</c:v>
                </c:pt>
                <c:pt idx="163">
                  <c:v>0.005669</c:v>
                </c:pt>
                <c:pt idx="164">
                  <c:v>0.00722900000000001</c:v>
                </c:pt>
                <c:pt idx="165">
                  <c:v>0.006129</c:v>
                </c:pt>
                <c:pt idx="166">
                  <c:v>0.00665900000000001</c:v>
                </c:pt>
                <c:pt idx="167">
                  <c:v>0.00636100000000001</c:v>
                </c:pt>
                <c:pt idx="168">
                  <c:v>0.006054</c:v>
                </c:pt>
                <c:pt idx="169">
                  <c:v>0.006164</c:v>
                </c:pt>
                <c:pt idx="170">
                  <c:v>0.00595300000000001</c:v>
                </c:pt>
                <c:pt idx="171">
                  <c:v>0.006024</c:v>
                </c:pt>
                <c:pt idx="172">
                  <c:v>0.00673800000000001</c:v>
                </c:pt>
                <c:pt idx="173">
                  <c:v>0.006323</c:v>
                </c:pt>
                <c:pt idx="174">
                  <c:v>0.00589600000000001</c:v>
                </c:pt>
                <c:pt idx="175">
                  <c:v>0.00796300000000001</c:v>
                </c:pt>
                <c:pt idx="176">
                  <c:v>0.00677100000000001</c:v>
                </c:pt>
                <c:pt idx="177">
                  <c:v>0.00546500000000001</c:v>
                </c:pt>
                <c:pt idx="178">
                  <c:v>0.00733900000000001</c:v>
                </c:pt>
                <c:pt idx="179">
                  <c:v>0.00714600000000001</c:v>
                </c:pt>
                <c:pt idx="180">
                  <c:v>0.005804</c:v>
                </c:pt>
                <c:pt idx="181">
                  <c:v>0.00573600000000001</c:v>
                </c:pt>
                <c:pt idx="182">
                  <c:v>0.00614</c:v>
                </c:pt>
                <c:pt idx="183">
                  <c:v>0.00724200000000001</c:v>
                </c:pt>
                <c:pt idx="184">
                  <c:v>0.006517</c:v>
                </c:pt>
                <c:pt idx="185">
                  <c:v>0.00609200000000001</c:v>
                </c:pt>
                <c:pt idx="186">
                  <c:v>0.006515</c:v>
                </c:pt>
                <c:pt idx="187">
                  <c:v>0.00737900000000001</c:v>
                </c:pt>
                <c:pt idx="188">
                  <c:v>0.00756800000000001</c:v>
                </c:pt>
                <c:pt idx="189">
                  <c:v>0.00666</c:v>
                </c:pt>
                <c:pt idx="190">
                  <c:v>0.007916</c:v>
                </c:pt>
                <c:pt idx="191">
                  <c:v>0.00818900000000001</c:v>
                </c:pt>
                <c:pt idx="192">
                  <c:v>0.008044</c:v>
                </c:pt>
                <c:pt idx="193">
                  <c:v>0.00957900000000002</c:v>
                </c:pt>
                <c:pt idx="194">
                  <c:v>0.006342</c:v>
                </c:pt>
                <c:pt idx="195">
                  <c:v>0.00640300000000001</c:v>
                </c:pt>
                <c:pt idx="196">
                  <c:v>0.00599900000000001</c:v>
                </c:pt>
                <c:pt idx="197">
                  <c:v>0.00627400000000001</c:v>
                </c:pt>
                <c:pt idx="198">
                  <c:v>0.00734600000000001</c:v>
                </c:pt>
                <c:pt idx="199">
                  <c:v>0.00630100000000001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'sort-zoom'!$D$1</c:f>
              <c:strCache>
                <c:ptCount val="1"/>
                <c:pt idx="0">
                  <c:v>Merge Sort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'sort-zoom'!$A$2:$A$201</c:f>
              <c:numCache>
                <c:formatCode>General</c:formatCode>
                <c:ptCount val="20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  <c:pt idx="10">
                  <c:v>110.0</c:v>
                </c:pt>
                <c:pt idx="11">
                  <c:v>120.0</c:v>
                </c:pt>
                <c:pt idx="12">
                  <c:v>130.0</c:v>
                </c:pt>
                <c:pt idx="13">
                  <c:v>140.0</c:v>
                </c:pt>
                <c:pt idx="14">
                  <c:v>150.0</c:v>
                </c:pt>
                <c:pt idx="15">
                  <c:v>160.0</c:v>
                </c:pt>
                <c:pt idx="16">
                  <c:v>170.0</c:v>
                </c:pt>
                <c:pt idx="17">
                  <c:v>180.0</c:v>
                </c:pt>
                <c:pt idx="18">
                  <c:v>190.0</c:v>
                </c:pt>
                <c:pt idx="19">
                  <c:v>200.0</c:v>
                </c:pt>
                <c:pt idx="20">
                  <c:v>210.0</c:v>
                </c:pt>
                <c:pt idx="21">
                  <c:v>220.0</c:v>
                </c:pt>
                <c:pt idx="22">
                  <c:v>230.0</c:v>
                </c:pt>
                <c:pt idx="23">
                  <c:v>240.0</c:v>
                </c:pt>
                <c:pt idx="24">
                  <c:v>250.0</c:v>
                </c:pt>
                <c:pt idx="25">
                  <c:v>260.0</c:v>
                </c:pt>
                <c:pt idx="26">
                  <c:v>270.0</c:v>
                </c:pt>
                <c:pt idx="27">
                  <c:v>280.0</c:v>
                </c:pt>
                <c:pt idx="28">
                  <c:v>290.0</c:v>
                </c:pt>
                <c:pt idx="29">
                  <c:v>300.0</c:v>
                </c:pt>
                <c:pt idx="30">
                  <c:v>310.0</c:v>
                </c:pt>
                <c:pt idx="31">
                  <c:v>320.0</c:v>
                </c:pt>
                <c:pt idx="32">
                  <c:v>330.0</c:v>
                </c:pt>
                <c:pt idx="33">
                  <c:v>340.0</c:v>
                </c:pt>
                <c:pt idx="34">
                  <c:v>350.0</c:v>
                </c:pt>
                <c:pt idx="35">
                  <c:v>360.0</c:v>
                </c:pt>
                <c:pt idx="36">
                  <c:v>370.0</c:v>
                </c:pt>
                <c:pt idx="37">
                  <c:v>380.0</c:v>
                </c:pt>
                <c:pt idx="38">
                  <c:v>390.0</c:v>
                </c:pt>
                <c:pt idx="39">
                  <c:v>400.0</c:v>
                </c:pt>
                <c:pt idx="40">
                  <c:v>410.0</c:v>
                </c:pt>
                <c:pt idx="41">
                  <c:v>420.0</c:v>
                </c:pt>
                <c:pt idx="42">
                  <c:v>430.0</c:v>
                </c:pt>
                <c:pt idx="43">
                  <c:v>440.0</c:v>
                </c:pt>
                <c:pt idx="44">
                  <c:v>450.0</c:v>
                </c:pt>
                <c:pt idx="45">
                  <c:v>460.0</c:v>
                </c:pt>
                <c:pt idx="46">
                  <c:v>470.0</c:v>
                </c:pt>
                <c:pt idx="47">
                  <c:v>480.0</c:v>
                </c:pt>
                <c:pt idx="48">
                  <c:v>490.0</c:v>
                </c:pt>
                <c:pt idx="49">
                  <c:v>500.0</c:v>
                </c:pt>
                <c:pt idx="50">
                  <c:v>510.0</c:v>
                </c:pt>
                <c:pt idx="51">
                  <c:v>520.0</c:v>
                </c:pt>
                <c:pt idx="52">
                  <c:v>530.0</c:v>
                </c:pt>
                <c:pt idx="53">
                  <c:v>540.0</c:v>
                </c:pt>
                <c:pt idx="54">
                  <c:v>550.0</c:v>
                </c:pt>
                <c:pt idx="55">
                  <c:v>560.0</c:v>
                </c:pt>
                <c:pt idx="56">
                  <c:v>570.0</c:v>
                </c:pt>
                <c:pt idx="57">
                  <c:v>580.0</c:v>
                </c:pt>
                <c:pt idx="58">
                  <c:v>590.0</c:v>
                </c:pt>
                <c:pt idx="59">
                  <c:v>600.0</c:v>
                </c:pt>
                <c:pt idx="60">
                  <c:v>610.0</c:v>
                </c:pt>
                <c:pt idx="61">
                  <c:v>620.0</c:v>
                </c:pt>
                <c:pt idx="62">
                  <c:v>630.0</c:v>
                </c:pt>
                <c:pt idx="63">
                  <c:v>640.0</c:v>
                </c:pt>
                <c:pt idx="64">
                  <c:v>650.0</c:v>
                </c:pt>
                <c:pt idx="65">
                  <c:v>660.0</c:v>
                </c:pt>
                <c:pt idx="66">
                  <c:v>670.0</c:v>
                </c:pt>
                <c:pt idx="67">
                  <c:v>680.0</c:v>
                </c:pt>
                <c:pt idx="68">
                  <c:v>690.0</c:v>
                </c:pt>
                <c:pt idx="69">
                  <c:v>700.0</c:v>
                </c:pt>
                <c:pt idx="70">
                  <c:v>710.0</c:v>
                </c:pt>
                <c:pt idx="71">
                  <c:v>720.0</c:v>
                </c:pt>
                <c:pt idx="72">
                  <c:v>730.0</c:v>
                </c:pt>
                <c:pt idx="73">
                  <c:v>740.0</c:v>
                </c:pt>
                <c:pt idx="74">
                  <c:v>750.0</c:v>
                </c:pt>
                <c:pt idx="75">
                  <c:v>760.0</c:v>
                </c:pt>
                <c:pt idx="76">
                  <c:v>770.0</c:v>
                </c:pt>
                <c:pt idx="77">
                  <c:v>780.0</c:v>
                </c:pt>
                <c:pt idx="78">
                  <c:v>790.0</c:v>
                </c:pt>
                <c:pt idx="79">
                  <c:v>800.0</c:v>
                </c:pt>
                <c:pt idx="80">
                  <c:v>810.0</c:v>
                </c:pt>
                <c:pt idx="81">
                  <c:v>820.0</c:v>
                </c:pt>
                <c:pt idx="82">
                  <c:v>830.0</c:v>
                </c:pt>
                <c:pt idx="83">
                  <c:v>840.0</c:v>
                </c:pt>
                <c:pt idx="84">
                  <c:v>850.0</c:v>
                </c:pt>
                <c:pt idx="85">
                  <c:v>860.0</c:v>
                </c:pt>
                <c:pt idx="86">
                  <c:v>870.0</c:v>
                </c:pt>
                <c:pt idx="87">
                  <c:v>880.0</c:v>
                </c:pt>
                <c:pt idx="88">
                  <c:v>890.0</c:v>
                </c:pt>
                <c:pt idx="89">
                  <c:v>900.0</c:v>
                </c:pt>
                <c:pt idx="90">
                  <c:v>910.0</c:v>
                </c:pt>
                <c:pt idx="91">
                  <c:v>920.0</c:v>
                </c:pt>
                <c:pt idx="92">
                  <c:v>930.0</c:v>
                </c:pt>
                <c:pt idx="93">
                  <c:v>940.0</c:v>
                </c:pt>
                <c:pt idx="94">
                  <c:v>950.0</c:v>
                </c:pt>
                <c:pt idx="95">
                  <c:v>960.0</c:v>
                </c:pt>
                <c:pt idx="96">
                  <c:v>970.0</c:v>
                </c:pt>
                <c:pt idx="97">
                  <c:v>980.0</c:v>
                </c:pt>
                <c:pt idx="98">
                  <c:v>990.0</c:v>
                </c:pt>
                <c:pt idx="99">
                  <c:v>1000.0</c:v>
                </c:pt>
                <c:pt idx="100">
                  <c:v>1010.0</c:v>
                </c:pt>
                <c:pt idx="101">
                  <c:v>1020.0</c:v>
                </c:pt>
                <c:pt idx="102">
                  <c:v>1030.0</c:v>
                </c:pt>
                <c:pt idx="103">
                  <c:v>1040.0</c:v>
                </c:pt>
                <c:pt idx="104">
                  <c:v>1050.0</c:v>
                </c:pt>
                <c:pt idx="105">
                  <c:v>1060.0</c:v>
                </c:pt>
                <c:pt idx="106">
                  <c:v>1070.0</c:v>
                </c:pt>
                <c:pt idx="107">
                  <c:v>1080.0</c:v>
                </c:pt>
                <c:pt idx="108">
                  <c:v>1090.0</c:v>
                </c:pt>
                <c:pt idx="109">
                  <c:v>1100.0</c:v>
                </c:pt>
                <c:pt idx="110">
                  <c:v>1110.0</c:v>
                </c:pt>
                <c:pt idx="111">
                  <c:v>1120.0</c:v>
                </c:pt>
                <c:pt idx="112">
                  <c:v>1130.0</c:v>
                </c:pt>
                <c:pt idx="113">
                  <c:v>1140.0</c:v>
                </c:pt>
                <c:pt idx="114">
                  <c:v>1150.0</c:v>
                </c:pt>
                <c:pt idx="115">
                  <c:v>1160.0</c:v>
                </c:pt>
                <c:pt idx="116">
                  <c:v>1170.0</c:v>
                </c:pt>
                <c:pt idx="117">
                  <c:v>1180.0</c:v>
                </c:pt>
                <c:pt idx="118">
                  <c:v>1190.0</c:v>
                </c:pt>
                <c:pt idx="119">
                  <c:v>1200.0</c:v>
                </c:pt>
                <c:pt idx="120">
                  <c:v>1210.0</c:v>
                </c:pt>
                <c:pt idx="121">
                  <c:v>1220.0</c:v>
                </c:pt>
                <c:pt idx="122">
                  <c:v>1230.0</c:v>
                </c:pt>
                <c:pt idx="123">
                  <c:v>1240.0</c:v>
                </c:pt>
                <c:pt idx="124">
                  <c:v>1250.0</c:v>
                </c:pt>
                <c:pt idx="125">
                  <c:v>1260.0</c:v>
                </c:pt>
                <c:pt idx="126">
                  <c:v>1270.0</c:v>
                </c:pt>
                <c:pt idx="127">
                  <c:v>1280.0</c:v>
                </c:pt>
                <c:pt idx="128">
                  <c:v>1290.0</c:v>
                </c:pt>
                <c:pt idx="129">
                  <c:v>1300.0</c:v>
                </c:pt>
                <c:pt idx="130">
                  <c:v>1310.0</c:v>
                </c:pt>
                <c:pt idx="131">
                  <c:v>1320.0</c:v>
                </c:pt>
                <c:pt idx="132">
                  <c:v>1330.0</c:v>
                </c:pt>
                <c:pt idx="133">
                  <c:v>1340.0</c:v>
                </c:pt>
                <c:pt idx="134">
                  <c:v>1350.0</c:v>
                </c:pt>
                <c:pt idx="135">
                  <c:v>1360.0</c:v>
                </c:pt>
                <c:pt idx="136">
                  <c:v>1370.0</c:v>
                </c:pt>
                <c:pt idx="137">
                  <c:v>1380.0</c:v>
                </c:pt>
                <c:pt idx="138">
                  <c:v>1390.0</c:v>
                </c:pt>
                <c:pt idx="139">
                  <c:v>1400.0</c:v>
                </c:pt>
                <c:pt idx="140">
                  <c:v>1410.0</c:v>
                </c:pt>
                <c:pt idx="141">
                  <c:v>1420.0</c:v>
                </c:pt>
                <c:pt idx="142">
                  <c:v>1430.0</c:v>
                </c:pt>
                <c:pt idx="143">
                  <c:v>1440.0</c:v>
                </c:pt>
                <c:pt idx="144">
                  <c:v>1450.0</c:v>
                </c:pt>
                <c:pt idx="145">
                  <c:v>1460.0</c:v>
                </c:pt>
                <c:pt idx="146">
                  <c:v>1470.0</c:v>
                </c:pt>
                <c:pt idx="147">
                  <c:v>1480.0</c:v>
                </c:pt>
                <c:pt idx="148">
                  <c:v>1490.0</c:v>
                </c:pt>
                <c:pt idx="149">
                  <c:v>1500.0</c:v>
                </c:pt>
                <c:pt idx="150">
                  <c:v>1510.0</c:v>
                </c:pt>
                <c:pt idx="151">
                  <c:v>1520.0</c:v>
                </c:pt>
                <c:pt idx="152">
                  <c:v>1530.0</c:v>
                </c:pt>
                <c:pt idx="153">
                  <c:v>1540.0</c:v>
                </c:pt>
                <c:pt idx="154">
                  <c:v>1550.0</c:v>
                </c:pt>
                <c:pt idx="155">
                  <c:v>1560.0</c:v>
                </c:pt>
                <c:pt idx="156">
                  <c:v>1570.0</c:v>
                </c:pt>
                <c:pt idx="157">
                  <c:v>1580.0</c:v>
                </c:pt>
                <c:pt idx="158">
                  <c:v>1590.0</c:v>
                </c:pt>
                <c:pt idx="159">
                  <c:v>1600.0</c:v>
                </c:pt>
                <c:pt idx="160">
                  <c:v>1610.0</c:v>
                </c:pt>
                <c:pt idx="161">
                  <c:v>1620.0</c:v>
                </c:pt>
                <c:pt idx="162">
                  <c:v>1630.0</c:v>
                </c:pt>
                <c:pt idx="163">
                  <c:v>1640.0</c:v>
                </c:pt>
                <c:pt idx="164">
                  <c:v>1650.0</c:v>
                </c:pt>
                <c:pt idx="165">
                  <c:v>1660.0</c:v>
                </c:pt>
                <c:pt idx="166">
                  <c:v>1670.0</c:v>
                </c:pt>
                <c:pt idx="167">
                  <c:v>1680.0</c:v>
                </c:pt>
                <c:pt idx="168">
                  <c:v>1690.0</c:v>
                </c:pt>
                <c:pt idx="169">
                  <c:v>1700.0</c:v>
                </c:pt>
                <c:pt idx="170">
                  <c:v>1710.0</c:v>
                </c:pt>
                <c:pt idx="171">
                  <c:v>1720.0</c:v>
                </c:pt>
                <c:pt idx="172">
                  <c:v>1730.0</c:v>
                </c:pt>
                <c:pt idx="173">
                  <c:v>1740.0</c:v>
                </c:pt>
                <c:pt idx="174">
                  <c:v>1750.0</c:v>
                </c:pt>
                <c:pt idx="175">
                  <c:v>1760.0</c:v>
                </c:pt>
                <c:pt idx="176">
                  <c:v>1770.0</c:v>
                </c:pt>
                <c:pt idx="177">
                  <c:v>1780.0</c:v>
                </c:pt>
                <c:pt idx="178">
                  <c:v>1790.0</c:v>
                </c:pt>
                <c:pt idx="179">
                  <c:v>1800.0</c:v>
                </c:pt>
                <c:pt idx="180">
                  <c:v>1810.0</c:v>
                </c:pt>
                <c:pt idx="181">
                  <c:v>1820.0</c:v>
                </c:pt>
                <c:pt idx="182">
                  <c:v>1830.0</c:v>
                </c:pt>
                <c:pt idx="183">
                  <c:v>1840.0</c:v>
                </c:pt>
                <c:pt idx="184">
                  <c:v>1850.0</c:v>
                </c:pt>
                <c:pt idx="185">
                  <c:v>1860.0</c:v>
                </c:pt>
                <c:pt idx="186">
                  <c:v>1870.0</c:v>
                </c:pt>
                <c:pt idx="187">
                  <c:v>1880.0</c:v>
                </c:pt>
                <c:pt idx="188">
                  <c:v>1890.0</c:v>
                </c:pt>
                <c:pt idx="189">
                  <c:v>1900.0</c:v>
                </c:pt>
                <c:pt idx="190">
                  <c:v>1910.0</c:v>
                </c:pt>
                <c:pt idx="191">
                  <c:v>1920.0</c:v>
                </c:pt>
                <c:pt idx="192">
                  <c:v>1930.0</c:v>
                </c:pt>
                <c:pt idx="193">
                  <c:v>1940.0</c:v>
                </c:pt>
                <c:pt idx="194">
                  <c:v>1950.0</c:v>
                </c:pt>
                <c:pt idx="195">
                  <c:v>1960.0</c:v>
                </c:pt>
                <c:pt idx="196">
                  <c:v>1970.0</c:v>
                </c:pt>
                <c:pt idx="197">
                  <c:v>1980.0</c:v>
                </c:pt>
                <c:pt idx="198">
                  <c:v>1990.0</c:v>
                </c:pt>
                <c:pt idx="199">
                  <c:v>2000.0</c:v>
                </c:pt>
              </c:numCache>
            </c:numRef>
          </c:xVal>
          <c:yVal>
            <c:numRef>
              <c:f>'sort-zoom'!$D$2:$D$201</c:f>
              <c:numCache>
                <c:formatCode>General</c:formatCode>
                <c:ptCount val="200"/>
                <c:pt idx="0">
                  <c:v>0.000225</c:v>
                </c:pt>
                <c:pt idx="1">
                  <c:v>0.000317</c:v>
                </c:pt>
                <c:pt idx="2">
                  <c:v>0.000485</c:v>
                </c:pt>
                <c:pt idx="3">
                  <c:v>0.000637000000000001</c:v>
                </c:pt>
                <c:pt idx="4">
                  <c:v>0.000815000000000002</c:v>
                </c:pt>
                <c:pt idx="5">
                  <c:v>0.000985000000000002</c:v>
                </c:pt>
                <c:pt idx="6">
                  <c:v>0.001131</c:v>
                </c:pt>
                <c:pt idx="7">
                  <c:v>0.001298</c:v>
                </c:pt>
                <c:pt idx="8">
                  <c:v>0.001468</c:v>
                </c:pt>
                <c:pt idx="9">
                  <c:v>0.001636</c:v>
                </c:pt>
                <c:pt idx="10">
                  <c:v>0.001814</c:v>
                </c:pt>
                <c:pt idx="11">
                  <c:v>0.00198</c:v>
                </c:pt>
                <c:pt idx="12">
                  <c:v>0.002158</c:v>
                </c:pt>
                <c:pt idx="13">
                  <c:v>0.002317</c:v>
                </c:pt>
                <c:pt idx="14">
                  <c:v>0.002489</c:v>
                </c:pt>
                <c:pt idx="15">
                  <c:v>0.002655</c:v>
                </c:pt>
                <c:pt idx="16">
                  <c:v>0.002833</c:v>
                </c:pt>
                <c:pt idx="17">
                  <c:v>0.002995</c:v>
                </c:pt>
                <c:pt idx="18">
                  <c:v>0.003161</c:v>
                </c:pt>
                <c:pt idx="19">
                  <c:v>0.00333</c:v>
                </c:pt>
                <c:pt idx="20">
                  <c:v>0.003498</c:v>
                </c:pt>
                <c:pt idx="21">
                  <c:v>0.003692</c:v>
                </c:pt>
                <c:pt idx="22">
                  <c:v>0.003839</c:v>
                </c:pt>
                <c:pt idx="23">
                  <c:v>0.004008</c:v>
                </c:pt>
                <c:pt idx="24">
                  <c:v>0.004175</c:v>
                </c:pt>
                <c:pt idx="25">
                  <c:v>0.004348</c:v>
                </c:pt>
                <c:pt idx="26">
                  <c:v>0.00451600000000001</c:v>
                </c:pt>
                <c:pt idx="27">
                  <c:v>0.004718</c:v>
                </c:pt>
                <c:pt idx="28">
                  <c:v>0.004859</c:v>
                </c:pt>
                <c:pt idx="29">
                  <c:v>0.00505</c:v>
                </c:pt>
                <c:pt idx="30">
                  <c:v>0.005221</c:v>
                </c:pt>
                <c:pt idx="31">
                  <c:v>0.00538500000000001</c:v>
                </c:pt>
                <c:pt idx="32">
                  <c:v>0.005587</c:v>
                </c:pt>
                <c:pt idx="33">
                  <c:v>0.00573500000000001</c:v>
                </c:pt>
                <c:pt idx="34">
                  <c:v>0.00590200000000001</c:v>
                </c:pt>
                <c:pt idx="35">
                  <c:v>0.00607200000000001</c:v>
                </c:pt>
                <c:pt idx="36">
                  <c:v>0.00623500000000001</c:v>
                </c:pt>
                <c:pt idx="37">
                  <c:v>0.00645000000000001</c:v>
                </c:pt>
                <c:pt idx="38">
                  <c:v>0.00657000000000001</c:v>
                </c:pt>
                <c:pt idx="39">
                  <c:v>0.00675900000000001</c:v>
                </c:pt>
                <c:pt idx="40">
                  <c:v>0.00692</c:v>
                </c:pt>
                <c:pt idx="41">
                  <c:v>0.007095</c:v>
                </c:pt>
                <c:pt idx="42">
                  <c:v>0.00726200000000001</c:v>
                </c:pt>
                <c:pt idx="43">
                  <c:v>0.00742900000000001</c:v>
                </c:pt>
                <c:pt idx="44">
                  <c:v>0.00758500000000001</c:v>
                </c:pt>
                <c:pt idx="45">
                  <c:v>0.00776900000000001</c:v>
                </c:pt>
                <c:pt idx="46">
                  <c:v>0.00793000000000001</c:v>
                </c:pt>
                <c:pt idx="47">
                  <c:v>0.00809900000000001</c:v>
                </c:pt>
                <c:pt idx="48">
                  <c:v>0.008317</c:v>
                </c:pt>
                <c:pt idx="49">
                  <c:v>0.008441</c:v>
                </c:pt>
                <c:pt idx="50">
                  <c:v>0.008606</c:v>
                </c:pt>
                <c:pt idx="51">
                  <c:v>0.008781</c:v>
                </c:pt>
                <c:pt idx="52">
                  <c:v>0.00898000000000002</c:v>
                </c:pt>
                <c:pt idx="53">
                  <c:v>0.009147</c:v>
                </c:pt>
                <c:pt idx="54">
                  <c:v>0.00932600000000002</c:v>
                </c:pt>
                <c:pt idx="55">
                  <c:v>0.009546</c:v>
                </c:pt>
                <c:pt idx="56">
                  <c:v>0.009647</c:v>
                </c:pt>
                <c:pt idx="57">
                  <c:v>0.00981900000000002</c:v>
                </c:pt>
                <c:pt idx="58">
                  <c:v>0.010005</c:v>
                </c:pt>
                <c:pt idx="59">
                  <c:v>0.01021</c:v>
                </c:pt>
                <c:pt idx="60">
                  <c:v>0.010442</c:v>
                </c:pt>
                <c:pt idx="61">
                  <c:v>0.010593</c:v>
                </c:pt>
                <c:pt idx="62">
                  <c:v>0.010722</c:v>
                </c:pt>
                <c:pt idx="63">
                  <c:v>0.010897</c:v>
                </c:pt>
                <c:pt idx="64">
                  <c:v>0.011072</c:v>
                </c:pt>
                <c:pt idx="65">
                  <c:v>0.011307</c:v>
                </c:pt>
                <c:pt idx="66">
                  <c:v>0.011433</c:v>
                </c:pt>
                <c:pt idx="67">
                  <c:v>0.011608</c:v>
                </c:pt>
                <c:pt idx="68">
                  <c:v>0.011766</c:v>
                </c:pt>
                <c:pt idx="69">
                  <c:v>0.011931</c:v>
                </c:pt>
                <c:pt idx="70">
                  <c:v>0.012142</c:v>
                </c:pt>
                <c:pt idx="71">
                  <c:v>0.012273</c:v>
                </c:pt>
                <c:pt idx="72">
                  <c:v>0.01244</c:v>
                </c:pt>
                <c:pt idx="73">
                  <c:v>0.012601</c:v>
                </c:pt>
                <c:pt idx="74">
                  <c:v>0.012767</c:v>
                </c:pt>
                <c:pt idx="75">
                  <c:v>0.012972</c:v>
                </c:pt>
                <c:pt idx="76">
                  <c:v>0.013129</c:v>
                </c:pt>
                <c:pt idx="77">
                  <c:v>0.013271</c:v>
                </c:pt>
                <c:pt idx="78">
                  <c:v>0.013437</c:v>
                </c:pt>
                <c:pt idx="79">
                  <c:v>0.013619</c:v>
                </c:pt>
                <c:pt idx="80">
                  <c:v>0.01384</c:v>
                </c:pt>
                <c:pt idx="81">
                  <c:v>0.014009</c:v>
                </c:pt>
                <c:pt idx="82">
                  <c:v>0.014133</c:v>
                </c:pt>
                <c:pt idx="83">
                  <c:v>0.014313</c:v>
                </c:pt>
                <c:pt idx="84">
                  <c:v>0.014496</c:v>
                </c:pt>
                <c:pt idx="85">
                  <c:v>0.01468</c:v>
                </c:pt>
                <c:pt idx="86">
                  <c:v>0.014901</c:v>
                </c:pt>
                <c:pt idx="87">
                  <c:v>0.014998</c:v>
                </c:pt>
                <c:pt idx="88">
                  <c:v>0.015197</c:v>
                </c:pt>
                <c:pt idx="89">
                  <c:v>0.015342</c:v>
                </c:pt>
                <c:pt idx="90">
                  <c:v>0.015512</c:v>
                </c:pt>
                <c:pt idx="91">
                  <c:v>0.015795</c:v>
                </c:pt>
                <c:pt idx="92">
                  <c:v>0.015852</c:v>
                </c:pt>
                <c:pt idx="93">
                  <c:v>0.017292</c:v>
                </c:pt>
                <c:pt idx="94">
                  <c:v>0.016231</c:v>
                </c:pt>
                <c:pt idx="95">
                  <c:v>0.016388</c:v>
                </c:pt>
                <c:pt idx="96">
                  <c:v>0.016645</c:v>
                </c:pt>
                <c:pt idx="97">
                  <c:v>0.016727</c:v>
                </c:pt>
                <c:pt idx="98">
                  <c:v>0.016893</c:v>
                </c:pt>
                <c:pt idx="99">
                  <c:v>0.017068</c:v>
                </c:pt>
                <c:pt idx="100">
                  <c:v>0.017242</c:v>
                </c:pt>
                <c:pt idx="101">
                  <c:v>0.017465</c:v>
                </c:pt>
                <c:pt idx="102">
                  <c:v>0.017831</c:v>
                </c:pt>
                <c:pt idx="103">
                  <c:v>0.018074</c:v>
                </c:pt>
                <c:pt idx="104">
                  <c:v>0.018423</c:v>
                </c:pt>
                <c:pt idx="105">
                  <c:v>0.018753</c:v>
                </c:pt>
                <c:pt idx="106">
                  <c:v>0.018667</c:v>
                </c:pt>
                <c:pt idx="107">
                  <c:v>0.018763</c:v>
                </c:pt>
                <c:pt idx="108">
                  <c:v>0.018573</c:v>
                </c:pt>
                <c:pt idx="109">
                  <c:v>0.018804</c:v>
                </c:pt>
                <c:pt idx="110">
                  <c:v>0.01861</c:v>
                </c:pt>
                <c:pt idx="111">
                  <c:v>0.020052</c:v>
                </c:pt>
                <c:pt idx="112">
                  <c:v>0.019436</c:v>
                </c:pt>
                <c:pt idx="113">
                  <c:v>0.019699</c:v>
                </c:pt>
                <c:pt idx="114">
                  <c:v>0.019888</c:v>
                </c:pt>
                <c:pt idx="115">
                  <c:v>0.020174</c:v>
                </c:pt>
                <c:pt idx="116">
                  <c:v>0.020367</c:v>
                </c:pt>
                <c:pt idx="117">
                  <c:v>0.020474</c:v>
                </c:pt>
                <c:pt idx="118">
                  <c:v>0.020694</c:v>
                </c:pt>
                <c:pt idx="119">
                  <c:v>0.020883</c:v>
                </c:pt>
                <c:pt idx="120">
                  <c:v>0.021181</c:v>
                </c:pt>
                <c:pt idx="121">
                  <c:v>0.021353</c:v>
                </c:pt>
                <c:pt idx="122">
                  <c:v>0.021483</c:v>
                </c:pt>
                <c:pt idx="123">
                  <c:v>0.0218310000000001</c:v>
                </c:pt>
                <c:pt idx="124">
                  <c:v>0.021961</c:v>
                </c:pt>
                <c:pt idx="125">
                  <c:v>0.022292</c:v>
                </c:pt>
                <c:pt idx="126">
                  <c:v>0.022308</c:v>
                </c:pt>
                <c:pt idx="127">
                  <c:v>0.0224350000000001</c:v>
                </c:pt>
                <c:pt idx="128">
                  <c:v>0.022599</c:v>
                </c:pt>
                <c:pt idx="129">
                  <c:v>0.022776</c:v>
                </c:pt>
                <c:pt idx="130">
                  <c:v>0.023275</c:v>
                </c:pt>
                <c:pt idx="131">
                  <c:v>0.024606</c:v>
                </c:pt>
                <c:pt idx="132">
                  <c:v>0.023409</c:v>
                </c:pt>
                <c:pt idx="133">
                  <c:v>0.023586</c:v>
                </c:pt>
                <c:pt idx="134">
                  <c:v>0.023852</c:v>
                </c:pt>
                <c:pt idx="135">
                  <c:v>0.024217</c:v>
                </c:pt>
                <c:pt idx="136">
                  <c:v>0.024333</c:v>
                </c:pt>
                <c:pt idx="137">
                  <c:v>0.024362</c:v>
                </c:pt>
                <c:pt idx="138">
                  <c:v>0.02454</c:v>
                </c:pt>
                <c:pt idx="139">
                  <c:v>0.02483</c:v>
                </c:pt>
                <c:pt idx="140">
                  <c:v>0.025023</c:v>
                </c:pt>
                <c:pt idx="141">
                  <c:v>0.025274</c:v>
                </c:pt>
                <c:pt idx="142">
                  <c:v>0.025423</c:v>
                </c:pt>
                <c:pt idx="143">
                  <c:v>0.025609</c:v>
                </c:pt>
                <c:pt idx="144">
                  <c:v>0.025708</c:v>
                </c:pt>
                <c:pt idx="145">
                  <c:v>0.025978</c:v>
                </c:pt>
                <c:pt idx="146">
                  <c:v>0.026215</c:v>
                </c:pt>
                <c:pt idx="147">
                  <c:v>0.026317</c:v>
                </c:pt>
                <c:pt idx="148">
                  <c:v>0.026515</c:v>
                </c:pt>
                <c:pt idx="149">
                  <c:v>0.02676</c:v>
                </c:pt>
                <c:pt idx="150">
                  <c:v>0.026975</c:v>
                </c:pt>
                <c:pt idx="151">
                  <c:v>0.027198</c:v>
                </c:pt>
                <c:pt idx="152">
                  <c:v>0.0272850000000001</c:v>
                </c:pt>
                <c:pt idx="153">
                  <c:v>0.0274750000000001</c:v>
                </c:pt>
                <c:pt idx="154">
                  <c:v>0.027697</c:v>
                </c:pt>
                <c:pt idx="155">
                  <c:v>0.027943</c:v>
                </c:pt>
                <c:pt idx="156">
                  <c:v>0.028305</c:v>
                </c:pt>
                <c:pt idx="157">
                  <c:v>0.028393</c:v>
                </c:pt>
                <c:pt idx="158">
                  <c:v>0.028847</c:v>
                </c:pt>
                <c:pt idx="159">
                  <c:v>0.028797</c:v>
                </c:pt>
                <c:pt idx="160">
                  <c:v>0.029016</c:v>
                </c:pt>
                <c:pt idx="161">
                  <c:v>0.029276</c:v>
                </c:pt>
                <c:pt idx="162">
                  <c:v>0.029649</c:v>
                </c:pt>
                <c:pt idx="163">
                  <c:v>0.029718</c:v>
                </c:pt>
                <c:pt idx="164">
                  <c:v>0.029839</c:v>
                </c:pt>
                <c:pt idx="165">
                  <c:v>0.030063</c:v>
                </c:pt>
                <c:pt idx="166">
                  <c:v>0.030553</c:v>
                </c:pt>
                <c:pt idx="167">
                  <c:v>0.031669</c:v>
                </c:pt>
                <c:pt idx="168">
                  <c:v>0.030682</c:v>
                </c:pt>
                <c:pt idx="169">
                  <c:v>0.032306</c:v>
                </c:pt>
                <c:pt idx="170">
                  <c:v>0.031217</c:v>
                </c:pt>
                <c:pt idx="171">
                  <c:v>0.031406</c:v>
                </c:pt>
                <c:pt idx="172">
                  <c:v>0.031669</c:v>
                </c:pt>
                <c:pt idx="173">
                  <c:v>0.031745</c:v>
                </c:pt>
                <c:pt idx="174">
                  <c:v>0.032</c:v>
                </c:pt>
                <c:pt idx="175">
                  <c:v>0.032175</c:v>
                </c:pt>
                <c:pt idx="176">
                  <c:v>0.032408</c:v>
                </c:pt>
                <c:pt idx="177">
                  <c:v>0.032707</c:v>
                </c:pt>
                <c:pt idx="178">
                  <c:v>0.032779</c:v>
                </c:pt>
                <c:pt idx="179">
                  <c:v>0.033028</c:v>
                </c:pt>
                <c:pt idx="180">
                  <c:v>0.035024</c:v>
                </c:pt>
                <c:pt idx="181">
                  <c:v>0.034106</c:v>
                </c:pt>
                <c:pt idx="182">
                  <c:v>0.034078</c:v>
                </c:pt>
                <c:pt idx="183">
                  <c:v>0.034177</c:v>
                </c:pt>
                <c:pt idx="184">
                  <c:v>0.034252</c:v>
                </c:pt>
                <c:pt idx="185">
                  <c:v>0.034498</c:v>
                </c:pt>
                <c:pt idx="186">
                  <c:v>0.034669</c:v>
                </c:pt>
                <c:pt idx="187">
                  <c:v>0.035013</c:v>
                </c:pt>
                <c:pt idx="188">
                  <c:v>0.035263</c:v>
                </c:pt>
                <c:pt idx="189">
                  <c:v>0.035352</c:v>
                </c:pt>
                <c:pt idx="190">
                  <c:v>0.035533</c:v>
                </c:pt>
                <c:pt idx="191">
                  <c:v>0.0358310000000001</c:v>
                </c:pt>
                <c:pt idx="192">
                  <c:v>0.036236</c:v>
                </c:pt>
                <c:pt idx="193">
                  <c:v>0.036517</c:v>
                </c:pt>
                <c:pt idx="194">
                  <c:v>0.036499</c:v>
                </c:pt>
                <c:pt idx="195">
                  <c:v>0.036776</c:v>
                </c:pt>
                <c:pt idx="196">
                  <c:v>0.036937</c:v>
                </c:pt>
                <c:pt idx="197">
                  <c:v>0.0386</c:v>
                </c:pt>
                <c:pt idx="198">
                  <c:v>0.038118</c:v>
                </c:pt>
                <c:pt idx="199">
                  <c:v>0.038001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'sort-zoom'!$E$1</c:f>
              <c:strCache>
                <c:ptCount val="1"/>
                <c:pt idx="0">
                  <c:v>Radix Sort</c:v>
                </c:pt>
              </c:strCache>
            </c:strRef>
          </c:tx>
          <c:spPr>
            <a:ln w="254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'sort-zoom'!$A$2:$A$201</c:f>
              <c:numCache>
                <c:formatCode>General</c:formatCode>
                <c:ptCount val="20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  <c:pt idx="10">
                  <c:v>110.0</c:v>
                </c:pt>
                <c:pt idx="11">
                  <c:v>120.0</c:v>
                </c:pt>
                <c:pt idx="12">
                  <c:v>130.0</c:v>
                </c:pt>
                <c:pt idx="13">
                  <c:v>140.0</c:v>
                </c:pt>
                <c:pt idx="14">
                  <c:v>150.0</c:v>
                </c:pt>
                <c:pt idx="15">
                  <c:v>160.0</c:v>
                </c:pt>
                <c:pt idx="16">
                  <c:v>170.0</c:v>
                </c:pt>
                <c:pt idx="17">
                  <c:v>180.0</c:v>
                </c:pt>
                <c:pt idx="18">
                  <c:v>190.0</c:v>
                </c:pt>
                <c:pt idx="19">
                  <c:v>200.0</c:v>
                </c:pt>
                <c:pt idx="20">
                  <c:v>210.0</c:v>
                </c:pt>
                <c:pt idx="21">
                  <c:v>220.0</c:v>
                </c:pt>
                <c:pt idx="22">
                  <c:v>230.0</c:v>
                </c:pt>
                <c:pt idx="23">
                  <c:v>240.0</c:v>
                </c:pt>
                <c:pt idx="24">
                  <c:v>250.0</c:v>
                </c:pt>
                <c:pt idx="25">
                  <c:v>260.0</c:v>
                </c:pt>
                <c:pt idx="26">
                  <c:v>270.0</c:v>
                </c:pt>
                <c:pt idx="27">
                  <c:v>280.0</c:v>
                </c:pt>
                <c:pt idx="28">
                  <c:v>290.0</c:v>
                </c:pt>
                <c:pt idx="29">
                  <c:v>300.0</c:v>
                </c:pt>
                <c:pt idx="30">
                  <c:v>310.0</c:v>
                </c:pt>
                <c:pt idx="31">
                  <c:v>320.0</c:v>
                </c:pt>
                <c:pt idx="32">
                  <c:v>330.0</c:v>
                </c:pt>
                <c:pt idx="33">
                  <c:v>340.0</c:v>
                </c:pt>
                <c:pt idx="34">
                  <c:v>350.0</c:v>
                </c:pt>
                <c:pt idx="35">
                  <c:v>360.0</c:v>
                </c:pt>
                <c:pt idx="36">
                  <c:v>370.0</c:v>
                </c:pt>
                <c:pt idx="37">
                  <c:v>380.0</c:v>
                </c:pt>
                <c:pt idx="38">
                  <c:v>390.0</c:v>
                </c:pt>
                <c:pt idx="39">
                  <c:v>400.0</c:v>
                </c:pt>
                <c:pt idx="40">
                  <c:v>410.0</c:v>
                </c:pt>
                <c:pt idx="41">
                  <c:v>420.0</c:v>
                </c:pt>
                <c:pt idx="42">
                  <c:v>430.0</c:v>
                </c:pt>
                <c:pt idx="43">
                  <c:v>440.0</c:v>
                </c:pt>
                <c:pt idx="44">
                  <c:v>450.0</c:v>
                </c:pt>
                <c:pt idx="45">
                  <c:v>460.0</c:v>
                </c:pt>
                <c:pt idx="46">
                  <c:v>470.0</c:v>
                </c:pt>
                <c:pt idx="47">
                  <c:v>480.0</c:v>
                </c:pt>
                <c:pt idx="48">
                  <c:v>490.0</c:v>
                </c:pt>
                <c:pt idx="49">
                  <c:v>500.0</c:v>
                </c:pt>
                <c:pt idx="50">
                  <c:v>510.0</c:v>
                </c:pt>
                <c:pt idx="51">
                  <c:v>520.0</c:v>
                </c:pt>
                <c:pt idx="52">
                  <c:v>530.0</c:v>
                </c:pt>
                <c:pt idx="53">
                  <c:v>540.0</c:v>
                </c:pt>
                <c:pt idx="54">
                  <c:v>550.0</c:v>
                </c:pt>
                <c:pt idx="55">
                  <c:v>560.0</c:v>
                </c:pt>
                <c:pt idx="56">
                  <c:v>570.0</c:v>
                </c:pt>
                <c:pt idx="57">
                  <c:v>580.0</c:v>
                </c:pt>
                <c:pt idx="58">
                  <c:v>590.0</c:v>
                </c:pt>
                <c:pt idx="59">
                  <c:v>600.0</c:v>
                </c:pt>
                <c:pt idx="60">
                  <c:v>610.0</c:v>
                </c:pt>
                <c:pt idx="61">
                  <c:v>620.0</c:v>
                </c:pt>
                <c:pt idx="62">
                  <c:v>630.0</c:v>
                </c:pt>
                <c:pt idx="63">
                  <c:v>640.0</c:v>
                </c:pt>
                <c:pt idx="64">
                  <c:v>650.0</c:v>
                </c:pt>
                <c:pt idx="65">
                  <c:v>660.0</c:v>
                </c:pt>
                <c:pt idx="66">
                  <c:v>670.0</c:v>
                </c:pt>
                <c:pt idx="67">
                  <c:v>680.0</c:v>
                </c:pt>
                <c:pt idx="68">
                  <c:v>690.0</c:v>
                </c:pt>
                <c:pt idx="69">
                  <c:v>700.0</c:v>
                </c:pt>
                <c:pt idx="70">
                  <c:v>710.0</c:v>
                </c:pt>
                <c:pt idx="71">
                  <c:v>720.0</c:v>
                </c:pt>
                <c:pt idx="72">
                  <c:v>730.0</c:v>
                </c:pt>
                <c:pt idx="73">
                  <c:v>740.0</c:v>
                </c:pt>
                <c:pt idx="74">
                  <c:v>750.0</c:v>
                </c:pt>
                <c:pt idx="75">
                  <c:v>760.0</c:v>
                </c:pt>
                <c:pt idx="76">
                  <c:v>770.0</c:v>
                </c:pt>
                <c:pt idx="77">
                  <c:v>780.0</c:v>
                </c:pt>
                <c:pt idx="78">
                  <c:v>790.0</c:v>
                </c:pt>
                <c:pt idx="79">
                  <c:v>800.0</c:v>
                </c:pt>
                <c:pt idx="80">
                  <c:v>810.0</c:v>
                </c:pt>
                <c:pt idx="81">
                  <c:v>820.0</c:v>
                </c:pt>
                <c:pt idx="82">
                  <c:v>830.0</c:v>
                </c:pt>
                <c:pt idx="83">
                  <c:v>840.0</c:v>
                </c:pt>
                <c:pt idx="84">
                  <c:v>850.0</c:v>
                </c:pt>
                <c:pt idx="85">
                  <c:v>860.0</c:v>
                </c:pt>
                <c:pt idx="86">
                  <c:v>870.0</c:v>
                </c:pt>
                <c:pt idx="87">
                  <c:v>880.0</c:v>
                </c:pt>
                <c:pt idx="88">
                  <c:v>890.0</c:v>
                </c:pt>
                <c:pt idx="89">
                  <c:v>900.0</c:v>
                </c:pt>
                <c:pt idx="90">
                  <c:v>910.0</c:v>
                </c:pt>
                <c:pt idx="91">
                  <c:v>920.0</c:v>
                </c:pt>
                <c:pt idx="92">
                  <c:v>930.0</c:v>
                </c:pt>
                <c:pt idx="93">
                  <c:v>940.0</c:v>
                </c:pt>
                <c:pt idx="94">
                  <c:v>950.0</c:v>
                </c:pt>
                <c:pt idx="95">
                  <c:v>960.0</c:v>
                </c:pt>
                <c:pt idx="96">
                  <c:v>970.0</c:v>
                </c:pt>
                <c:pt idx="97">
                  <c:v>980.0</c:v>
                </c:pt>
                <c:pt idx="98">
                  <c:v>990.0</c:v>
                </c:pt>
                <c:pt idx="99">
                  <c:v>1000.0</c:v>
                </c:pt>
                <c:pt idx="100">
                  <c:v>1010.0</c:v>
                </c:pt>
                <c:pt idx="101">
                  <c:v>1020.0</c:v>
                </c:pt>
                <c:pt idx="102">
                  <c:v>1030.0</c:v>
                </c:pt>
                <c:pt idx="103">
                  <c:v>1040.0</c:v>
                </c:pt>
                <c:pt idx="104">
                  <c:v>1050.0</c:v>
                </c:pt>
                <c:pt idx="105">
                  <c:v>1060.0</c:v>
                </c:pt>
                <c:pt idx="106">
                  <c:v>1070.0</c:v>
                </c:pt>
                <c:pt idx="107">
                  <c:v>1080.0</c:v>
                </c:pt>
                <c:pt idx="108">
                  <c:v>1090.0</c:v>
                </c:pt>
                <c:pt idx="109">
                  <c:v>1100.0</c:v>
                </c:pt>
                <c:pt idx="110">
                  <c:v>1110.0</c:v>
                </c:pt>
                <c:pt idx="111">
                  <c:v>1120.0</c:v>
                </c:pt>
                <c:pt idx="112">
                  <c:v>1130.0</c:v>
                </c:pt>
                <c:pt idx="113">
                  <c:v>1140.0</c:v>
                </c:pt>
                <c:pt idx="114">
                  <c:v>1150.0</c:v>
                </c:pt>
                <c:pt idx="115">
                  <c:v>1160.0</c:v>
                </c:pt>
                <c:pt idx="116">
                  <c:v>1170.0</c:v>
                </c:pt>
                <c:pt idx="117">
                  <c:v>1180.0</c:v>
                </c:pt>
                <c:pt idx="118">
                  <c:v>1190.0</c:v>
                </c:pt>
                <c:pt idx="119">
                  <c:v>1200.0</c:v>
                </c:pt>
                <c:pt idx="120">
                  <c:v>1210.0</c:v>
                </c:pt>
                <c:pt idx="121">
                  <c:v>1220.0</c:v>
                </c:pt>
                <c:pt idx="122">
                  <c:v>1230.0</c:v>
                </c:pt>
                <c:pt idx="123">
                  <c:v>1240.0</c:v>
                </c:pt>
                <c:pt idx="124">
                  <c:v>1250.0</c:v>
                </c:pt>
                <c:pt idx="125">
                  <c:v>1260.0</c:v>
                </c:pt>
                <c:pt idx="126">
                  <c:v>1270.0</c:v>
                </c:pt>
                <c:pt idx="127">
                  <c:v>1280.0</c:v>
                </c:pt>
                <c:pt idx="128">
                  <c:v>1290.0</c:v>
                </c:pt>
                <c:pt idx="129">
                  <c:v>1300.0</c:v>
                </c:pt>
                <c:pt idx="130">
                  <c:v>1310.0</c:v>
                </c:pt>
                <c:pt idx="131">
                  <c:v>1320.0</c:v>
                </c:pt>
                <c:pt idx="132">
                  <c:v>1330.0</c:v>
                </c:pt>
                <c:pt idx="133">
                  <c:v>1340.0</c:v>
                </c:pt>
                <c:pt idx="134">
                  <c:v>1350.0</c:v>
                </c:pt>
                <c:pt idx="135">
                  <c:v>1360.0</c:v>
                </c:pt>
                <c:pt idx="136">
                  <c:v>1370.0</c:v>
                </c:pt>
                <c:pt idx="137">
                  <c:v>1380.0</c:v>
                </c:pt>
                <c:pt idx="138">
                  <c:v>1390.0</c:v>
                </c:pt>
                <c:pt idx="139">
                  <c:v>1400.0</c:v>
                </c:pt>
                <c:pt idx="140">
                  <c:v>1410.0</c:v>
                </c:pt>
                <c:pt idx="141">
                  <c:v>1420.0</c:v>
                </c:pt>
                <c:pt idx="142">
                  <c:v>1430.0</c:v>
                </c:pt>
                <c:pt idx="143">
                  <c:v>1440.0</c:v>
                </c:pt>
                <c:pt idx="144">
                  <c:v>1450.0</c:v>
                </c:pt>
                <c:pt idx="145">
                  <c:v>1460.0</c:v>
                </c:pt>
                <c:pt idx="146">
                  <c:v>1470.0</c:v>
                </c:pt>
                <c:pt idx="147">
                  <c:v>1480.0</c:v>
                </c:pt>
                <c:pt idx="148">
                  <c:v>1490.0</c:v>
                </c:pt>
                <c:pt idx="149">
                  <c:v>1500.0</c:v>
                </c:pt>
                <c:pt idx="150">
                  <c:v>1510.0</c:v>
                </c:pt>
                <c:pt idx="151">
                  <c:v>1520.0</c:v>
                </c:pt>
                <c:pt idx="152">
                  <c:v>1530.0</c:v>
                </c:pt>
                <c:pt idx="153">
                  <c:v>1540.0</c:v>
                </c:pt>
                <c:pt idx="154">
                  <c:v>1550.0</c:v>
                </c:pt>
                <c:pt idx="155">
                  <c:v>1560.0</c:v>
                </c:pt>
                <c:pt idx="156">
                  <c:v>1570.0</c:v>
                </c:pt>
                <c:pt idx="157">
                  <c:v>1580.0</c:v>
                </c:pt>
                <c:pt idx="158">
                  <c:v>1590.0</c:v>
                </c:pt>
                <c:pt idx="159">
                  <c:v>1600.0</c:v>
                </c:pt>
                <c:pt idx="160">
                  <c:v>1610.0</c:v>
                </c:pt>
                <c:pt idx="161">
                  <c:v>1620.0</c:v>
                </c:pt>
                <c:pt idx="162">
                  <c:v>1630.0</c:v>
                </c:pt>
                <c:pt idx="163">
                  <c:v>1640.0</c:v>
                </c:pt>
                <c:pt idx="164">
                  <c:v>1650.0</c:v>
                </c:pt>
                <c:pt idx="165">
                  <c:v>1660.0</c:v>
                </c:pt>
                <c:pt idx="166">
                  <c:v>1670.0</c:v>
                </c:pt>
                <c:pt idx="167">
                  <c:v>1680.0</c:v>
                </c:pt>
                <c:pt idx="168">
                  <c:v>1690.0</c:v>
                </c:pt>
                <c:pt idx="169">
                  <c:v>1700.0</c:v>
                </c:pt>
                <c:pt idx="170">
                  <c:v>1710.0</c:v>
                </c:pt>
                <c:pt idx="171">
                  <c:v>1720.0</c:v>
                </c:pt>
                <c:pt idx="172">
                  <c:v>1730.0</c:v>
                </c:pt>
                <c:pt idx="173">
                  <c:v>1740.0</c:v>
                </c:pt>
                <c:pt idx="174">
                  <c:v>1750.0</c:v>
                </c:pt>
                <c:pt idx="175">
                  <c:v>1760.0</c:v>
                </c:pt>
                <c:pt idx="176">
                  <c:v>1770.0</c:v>
                </c:pt>
                <c:pt idx="177">
                  <c:v>1780.0</c:v>
                </c:pt>
                <c:pt idx="178">
                  <c:v>1790.0</c:v>
                </c:pt>
                <c:pt idx="179">
                  <c:v>1800.0</c:v>
                </c:pt>
                <c:pt idx="180">
                  <c:v>1810.0</c:v>
                </c:pt>
                <c:pt idx="181">
                  <c:v>1820.0</c:v>
                </c:pt>
                <c:pt idx="182">
                  <c:v>1830.0</c:v>
                </c:pt>
                <c:pt idx="183">
                  <c:v>1840.0</c:v>
                </c:pt>
                <c:pt idx="184">
                  <c:v>1850.0</c:v>
                </c:pt>
                <c:pt idx="185">
                  <c:v>1860.0</c:v>
                </c:pt>
                <c:pt idx="186">
                  <c:v>1870.0</c:v>
                </c:pt>
                <c:pt idx="187">
                  <c:v>1880.0</c:v>
                </c:pt>
                <c:pt idx="188">
                  <c:v>1890.0</c:v>
                </c:pt>
                <c:pt idx="189">
                  <c:v>1900.0</c:v>
                </c:pt>
                <c:pt idx="190">
                  <c:v>1910.0</c:v>
                </c:pt>
                <c:pt idx="191">
                  <c:v>1920.0</c:v>
                </c:pt>
                <c:pt idx="192">
                  <c:v>1930.0</c:v>
                </c:pt>
                <c:pt idx="193">
                  <c:v>1940.0</c:v>
                </c:pt>
                <c:pt idx="194">
                  <c:v>1950.0</c:v>
                </c:pt>
                <c:pt idx="195">
                  <c:v>1960.0</c:v>
                </c:pt>
                <c:pt idx="196">
                  <c:v>1970.0</c:v>
                </c:pt>
                <c:pt idx="197">
                  <c:v>1980.0</c:v>
                </c:pt>
                <c:pt idx="198">
                  <c:v>1990.0</c:v>
                </c:pt>
                <c:pt idx="199">
                  <c:v>2000.0</c:v>
                </c:pt>
              </c:numCache>
            </c:numRef>
          </c:xVal>
          <c:yVal>
            <c:numRef>
              <c:f>'sort-zoom'!$E$2:$E$201</c:f>
              <c:numCache>
                <c:formatCode>General</c:formatCode>
                <c:ptCount val="200"/>
                <c:pt idx="0">
                  <c:v>0.000155</c:v>
                </c:pt>
                <c:pt idx="1">
                  <c:v>8.80000000000003E-5</c:v>
                </c:pt>
                <c:pt idx="2">
                  <c:v>9.10000000000002E-5</c:v>
                </c:pt>
                <c:pt idx="3">
                  <c:v>0.000108</c:v>
                </c:pt>
                <c:pt idx="4">
                  <c:v>0.000121</c:v>
                </c:pt>
                <c:pt idx="5">
                  <c:v>0.00015</c:v>
                </c:pt>
                <c:pt idx="6">
                  <c:v>0.000169</c:v>
                </c:pt>
                <c:pt idx="7">
                  <c:v>0.000185</c:v>
                </c:pt>
                <c:pt idx="8">
                  <c:v>0.000221</c:v>
                </c:pt>
                <c:pt idx="9">
                  <c:v>0.000223</c:v>
                </c:pt>
                <c:pt idx="10">
                  <c:v>0.000253</c:v>
                </c:pt>
                <c:pt idx="11">
                  <c:v>0.000282</c:v>
                </c:pt>
                <c:pt idx="12">
                  <c:v>0.000298</c:v>
                </c:pt>
                <c:pt idx="13">
                  <c:v>0.000314000000000001</c:v>
                </c:pt>
                <c:pt idx="14">
                  <c:v>0.000346000000000001</c:v>
                </c:pt>
                <c:pt idx="15">
                  <c:v>0.000377000000000001</c:v>
                </c:pt>
                <c:pt idx="16">
                  <c:v>0.000384</c:v>
                </c:pt>
                <c:pt idx="17">
                  <c:v>0.00041</c:v>
                </c:pt>
                <c:pt idx="18">
                  <c:v>0.000416</c:v>
                </c:pt>
                <c:pt idx="19">
                  <c:v>0.000446000000000001</c:v>
                </c:pt>
                <c:pt idx="20">
                  <c:v>0.000455</c:v>
                </c:pt>
                <c:pt idx="21">
                  <c:v>0.000487000000000001</c:v>
                </c:pt>
                <c:pt idx="22">
                  <c:v>0.000503000000000001</c:v>
                </c:pt>
                <c:pt idx="23">
                  <c:v>0.000503000000000001</c:v>
                </c:pt>
                <c:pt idx="24">
                  <c:v>0.000527000000000001</c:v>
                </c:pt>
                <c:pt idx="25">
                  <c:v>0.000542000000000001</c:v>
                </c:pt>
                <c:pt idx="26">
                  <c:v>0.000568000000000001</c:v>
                </c:pt>
                <c:pt idx="27">
                  <c:v>0.000595000000000001</c:v>
                </c:pt>
                <c:pt idx="28">
                  <c:v>0.000642000000000001</c:v>
                </c:pt>
                <c:pt idx="29">
                  <c:v>0.000632000000000001</c:v>
                </c:pt>
                <c:pt idx="30">
                  <c:v>0.000618000000000001</c:v>
                </c:pt>
                <c:pt idx="31">
                  <c:v>0.000693000000000002</c:v>
                </c:pt>
                <c:pt idx="32">
                  <c:v>0.000727000000000002</c:v>
                </c:pt>
                <c:pt idx="33">
                  <c:v>0.000707000000000001</c:v>
                </c:pt>
                <c:pt idx="34">
                  <c:v>0.000748000000000002</c:v>
                </c:pt>
                <c:pt idx="35">
                  <c:v>0.000750000000000001</c:v>
                </c:pt>
                <c:pt idx="36">
                  <c:v>0.000792000000000001</c:v>
                </c:pt>
                <c:pt idx="37">
                  <c:v>0.00081</c:v>
                </c:pt>
                <c:pt idx="38">
                  <c:v>0.000829</c:v>
                </c:pt>
                <c:pt idx="39">
                  <c:v>0.000843</c:v>
                </c:pt>
                <c:pt idx="40">
                  <c:v>0.000873</c:v>
                </c:pt>
                <c:pt idx="41">
                  <c:v>0.000878</c:v>
                </c:pt>
                <c:pt idx="42">
                  <c:v>0.000881000000000002</c:v>
                </c:pt>
                <c:pt idx="43">
                  <c:v>0.000902</c:v>
                </c:pt>
                <c:pt idx="44">
                  <c:v>0.000932000000000002</c:v>
                </c:pt>
                <c:pt idx="45">
                  <c:v>0.000989000000000002</c:v>
                </c:pt>
                <c:pt idx="46">
                  <c:v>0.001029</c:v>
                </c:pt>
                <c:pt idx="47">
                  <c:v>0.000997000000000002</c:v>
                </c:pt>
                <c:pt idx="48">
                  <c:v>0.001041</c:v>
                </c:pt>
                <c:pt idx="49">
                  <c:v>0.001045</c:v>
                </c:pt>
                <c:pt idx="50">
                  <c:v>0.001103</c:v>
                </c:pt>
                <c:pt idx="51">
                  <c:v>0.001063</c:v>
                </c:pt>
                <c:pt idx="52">
                  <c:v>0.001097</c:v>
                </c:pt>
                <c:pt idx="53">
                  <c:v>0.001158</c:v>
                </c:pt>
                <c:pt idx="54">
                  <c:v>0.001178</c:v>
                </c:pt>
                <c:pt idx="55">
                  <c:v>0.001151</c:v>
                </c:pt>
                <c:pt idx="56">
                  <c:v>0.001197</c:v>
                </c:pt>
                <c:pt idx="57">
                  <c:v>0.001241</c:v>
                </c:pt>
                <c:pt idx="58">
                  <c:v>0.001231</c:v>
                </c:pt>
                <c:pt idx="59">
                  <c:v>0.001262</c:v>
                </c:pt>
                <c:pt idx="60">
                  <c:v>0.001289</c:v>
                </c:pt>
                <c:pt idx="61">
                  <c:v>0.001318</c:v>
                </c:pt>
                <c:pt idx="62">
                  <c:v>0.001344</c:v>
                </c:pt>
                <c:pt idx="63">
                  <c:v>0.001364</c:v>
                </c:pt>
                <c:pt idx="64">
                  <c:v>0.001388</c:v>
                </c:pt>
                <c:pt idx="65">
                  <c:v>0.001382</c:v>
                </c:pt>
                <c:pt idx="66">
                  <c:v>0.001443</c:v>
                </c:pt>
                <c:pt idx="67">
                  <c:v>0.001441</c:v>
                </c:pt>
                <c:pt idx="68">
                  <c:v>0.001456</c:v>
                </c:pt>
                <c:pt idx="69">
                  <c:v>0.001539</c:v>
                </c:pt>
                <c:pt idx="70">
                  <c:v>0.001489</c:v>
                </c:pt>
                <c:pt idx="71">
                  <c:v>0.001521</c:v>
                </c:pt>
                <c:pt idx="72">
                  <c:v>0.001565</c:v>
                </c:pt>
                <c:pt idx="73">
                  <c:v>0.001521</c:v>
                </c:pt>
                <c:pt idx="74">
                  <c:v>0.001617</c:v>
                </c:pt>
                <c:pt idx="75">
                  <c:v>0.001608</c:v>
                </c:pt>
                <c:pt idx="76">
                  <c:v>0.001658</c:v>
                </c:pt>
                <c:pt idx="77">
                  <c:v>0.001663</c:v>
                </c:pt>
                <c:pt idx="78">
                  <c:v>0.001676</c:v>
                </c:pt>
                <c:pt idx="79">
                  <c:v>0.00168</c:v>
                </c:pt>
                <c:pt idx="80">
                  <c:v>0.00172</c:v>
                </c:pt>
                <c:pt idx="81">
                  <c:v>0.001707</c:v>
                </c:pt>
                <c:pt idx="82">
                  <c:v>0.001743</c:v>
                </c:pt>
                <c:pt idx="83">
                  <c:v>0.001745</c:v>
                </c:pt>
                <c:pt idx="84">
                  <c:v>0.001793</c:v>
                </c:pt>
                <c:pt idx="85">
                  <c:v>0.001805</c:v>
                </c:pt>
                <c:pt idx="86">
                  <c:v>0.001864</c:v>
                </c:pt>
                <c:pt idx="87">
                  <c:v>0.00194</c:v>
                </c:pt>
                <c:pt idx="88">
                  <c:v>0.00182</c:v>
                </c:pt>
                <c:pt idx="89">
                  <c:v>0.001943</c:v>
                </c:pt>
                <c:pt idx="90">
                  <c:v>0.001951</c:v>
                </c:pt>
                <c:pt idx="91">
                  <c:v>0.00198</c:v>
                </c:pt>
                <c:pt idx="92">
                  <c:v>0.002038</c:v>
                </c:pt>
                <c:pt idx="93">
                  <c:v>0.001992</c:v>
                </c:pt>
                <c:pt idx="94">
                  <c:v>0.002031</c:v>
                </c:pt>
                <c:pt idx="95">
                  <c:v>0.002042</c:v>
                </c:pt>
                <c:pt idx="96">
                  <c:v>0.002113</c:v>
                </c:pt>
                <c:pt idx="97">
                  <c:v>0.002072</c:v>
                </c:pt>
                <c:pt idx="98">
                  <c:v>0.00213</c:v>
                </c:pt>
                <c:pt idx="99">
                  <c:v>0.002134</c:v>
                </c:pt>
                <c:pt idx="100">
                  <c:v>0.002128</c:v>
                </c:pt>
                <c:pt idx="101">
                  <c:v>0.002175</c:v>
                </c:pt>
                <c:pt idx="102">
                  <c:v>0.002199</c:v>
                </c:pt>
                <c:pt idx="103">
                  <c:v>0.002336</c:v>
                </c:pt>
                <c:pt idx="104">
                  <c:v>0.002498</c:v>
                </c:pt>
                <c:pt idx="105">
                  <c:v>0.002475</c:v>
                </c:pt>
                <c:pt idx="106">
                  <c:v>0.00276700000000001</c:v>
                </c:pt>
                <c:pt idx="107">
                  <c:v>0.002368</c:v>
                </c:pt>
                <c:pt idx="108">
                  <c:v>0.002308</c:v>
                </c:pt>
                <c:pt idx="109">
                  <c:v>0.002373</c:v>
                </c:pt>
                <c:pt idx="110">
                  <c:v>0.002389</c:v>
                </c:pt>
                <c:pt idx="111">
                  <c:v>0.002378</c:v>
                </c:pt>
                <c:pt idx="112">
                  <c:v>0.002443</c:v>
                </c:pt>
                <c:pt idx="113">
                  <c:v>0.002491</c:v>
                </c:pt>
                <c:pt idx="114">
                  <c:v>0.002449</c:v>
                </c:pt>
                <c:pt idx="115">
                  <c:v>0.002521</c:v>
                </c:pt>
                <c:pt idx="116">
                  <c:v>0.002566</c:v>
                </c:pt>
                <c:pt idx="117">
                  <c:v>0.002518</c:v>
                </c:pt>
                <c:pt idx="118">
                  <c:v>0.002555</c:v>
                </c:pt>
                <c:pt idx="119">
                  <c:v>0.002568</c:v>
                </c:pt>
                <c:pt idx="120">
                  <c:v>0.002573</c:v>
                </c:pt>
                <c:pt idx="121">
                  <c:v>0.002656</c:v>
                </c:pt>
                <c:pt idx="122">
                  <c:v>0.002641</c:v>
                </c:pt>
                <c:pt idx="123">
                  <c:v>0.002658</c:v>
                </c:pt>
                <c:pt idx="124">
                  <c:v>0.002719</c:v>
                </c:pt>
                <c:pt idx="125">
                  <c:v>0.002794</c:v>
                </c:pt>
                <c:pt idx="126">
                  <c:v>0.002772</c:v>
                </c:pt>
                <c:pt idx="127">
                  <c:v>0.002816</c:v>
                </c:pt>
                <c:pt idx="128">
                  <c:v>0.002785</c:v>
                </c:pt>
                <c:pt idx="129">
                  <c:v>0.002851</c:v>
                </c:pt>
                <c:pt idx="130">
                  <c:v>0.002846</c:v>
                </c:pt>
                <c:pt idx="131">
                  <c:v>0.002883</c:v>
                </c:pt>
                <c:pt idx="132">
                  <c:v>0.002828</c:v>
                </c:pt>
                <c:pt idx="133">
                  <c:v>0.003128</c:v>
                </c:pt>
                <c:pt idx="134">
                  <c:v>0.003197</c:v>
                </c:pt>
                <c:pt idx="135">
                  <c:v>0.003111</c:v>
                </c:pt>
                <c:pt idx="136">
                  <c:v>0.003049</c:v>
                </c:pt>
                <c:pt idx="137">
                  <c:v>0.00295</c:v>
                </c:pt>
                <c:pt idx="138">
                  <c:v>0.002953</c:v>
                </c:pt>
                <c:pt idx="139">
                  <c:v>0.003056</c:v>
                </c:pt>
                <c:pt idx="140">
                  <c:v>0.00318700000000001</c:v>
                </c:pt>
                <c:pt idx="141">
                  <c:v>0.00323</c:v>
                </c:pt>
                <c:pt idx="142">
                  <c:v>0.003005</c:v>
                </c:pt>
                <c:pt idx="143">
                  <c:v>0.003117</c:v>
                </c:pt>
                <c:pt idx="144">
                  <c:v>0.002979</c:v>
                </c:pt>
                <c:pt idx="145">
                  <c:v>0.00349</c:v>
                </c:pt>
                <c:pt idx="146">
                  <c:v>0.003345</c:v>
                </c:pt>
                <c:pt idx="147">
                  <c:v>0.003354</c:v>
                </c:pt>
                <c:pt idx="148">
                  <c:v>0.003079</c:v>
                </c:pt>
                <c:pt idx="149">
                  <c:v>0.003266</c:v>
                </c:pt>
                <c:pt idx="150">
                  <c:v>0.00368000000000001</c:v>
                </c:pt>
                <c:pt idx="151">
                  <c:v>0.003325</c:v>
                </c:pt>
                <c:pt idx="152">
                  <c:v>0.003485</c:v>
                </c:pt>
                <c:pt idx="153">
                  <c:v>0.003207</c:v>
                </c:pt>
                <c:pt idx="154">
                  <c:v>0.003404</c:v>
                </c:pt>
                <c:pt idx="155">
                  <c:v>0.003514</c:v>
                </c:pt>
                <c:pt idx="156">
                  <c:v>0.003426</c:v>
                </c:pt>
                <c:pt idx="157">
                  <c:v>0.003662</c:v>
                </c:pt>
                <c:pt idx="158">
                  <c:v>0.003442</c:v>
                </c:pt>
                <c:pt idx="159">
                  <c:v>0.003514</c:v>
                </c:pt>
                <c:pt idx="160">
                  <c:v>0.00352</c:v>
                </c:pt>
                <c:pt idx="161">
                  <c:v>0.003908</c:v>
                </c:pt>
                <c:pt idx="162">
                  <c:v>0.00368700000000001</c:v>
                </c:pt>
                <c:pt idx="163">
                  <c:v>0.003639</c:v>
                </c:pt>
                <c:pt idx="164">
                  <c:v>0.003582</c:v>
                </c:pt>
                <c:pt idx="165">
                  <c:v>0.003579</c:v>
                </c:pt>
                <c:pt idx="166">
                  <c:v>0.004097</c:v>
                </c:pt>
                <c:pt idx="167">
                  <c:v>0.003814</c:v>
                </c:pt>
                <c:pt idx="168">
                  <c:v>0.003434</c:v>
                </c:pt>
                <c:pt idx="169">
                  <c:v>0.003546</c:v>
                </c:pt>
                <c:pt idx="170">
                  <c:v>0.003735</c:v>
                </c:pt>
                <c:pt idx="171">
                  <c:v>0.003856</c:v>
                </c:pt>
                <c:pt idx="172">
                  <c:v>0.003858</c:v>
                </c:pt>
                <c:pt idx="173">
                  <c:v>0.003875</c:v>
                </c:pt>
                <c:pt idx="174">
                  <c:v>0.00376500000000001</c:v>
                </c:pt>
                <c:pt idx="175">
                  <c:v>0.004056</c:v>
                </c:pt>
                <c:pt idx="176">
                  <c:v>0.00425600000000001</c:v>
                </c:pt>
                <c:pt idx="177">
                  <c:v>0.003954</c:v>
                </c:pt>
                <c:pt idx="178">
                  <c:v>0.003805</c:v>
                </c:pt>
                <c:pt idx="179">
                  <c:v>0.00368700000000001</c:v>
                </c:pt>
                <c:pt idx="180">
                  <c:v>0.004011</c:v>
                </c:pt>
                <c:pt idx="181">
                  <c:v>0.004053</c:v>
                </c:pt>
                <c:pt idx="182">
                  <c:v>0.004037</c:v>
                </c:pt>
                <c:pt idx="183">
                  <c:v>0.004035</c:v>
                </c:pt>
                <c:pt idx="184">
                  <c:v>0.003833</c:v>
                </c:pt>
                <c:pt idx="185">
                  <c:v>0.00421600000000001</c:v>
                </c:pt>
                <c:pt idx="186">
                  <c:v>0.00454900000000001</c:v>
                </c:pt>
                <c:pt idx="187">
                  <c:v>0.004195</c:v>
                </c:pt>
                <c:pt idx="188">
                  <c:v>0.003962</c:v>
                </c:pt>
                <c:pt idx="189">
                  <c:v>0.003904</c:v>
                </c:pt>
                <c:pt idx="190">
                  <c:v>0.00472600000000001</c:v>
                </c:pt>
                <c:pt idx="191">
                  <c:v>0.004574</c:v>
                </c:pt>
                <c:pt idx="192">
                  <c:v>0.004247</c:v>
                </c:pt>
                <c:pt idx="193">
                  <c:v>0.00437900000000001</c:v>
                </c:pt>
                <c:pt idx="194">
                  <c:v>0.004015</c:v>
                </c:pt>
                <c:pt idx="195">
                  <c:v>0.004259</c:v>
                </c:pt>
                <c:pt idx="196">
                  <c:v>0.004607</c:v>
                </c:pt>
                <c:pt idx="197">
                  <c:v>0.004133</c:v>
                </c:pt>
                <c:pt idx="198">
                  <c:v>0.004192</c:v>
                </c:pt>
                <c:pt idx="199">
                  <c:v>0.00440100000000001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'sort-zoom'!$F$1</c:f>
              <c:strCache>
                <c:ptCount val="1"/>
                <c:pt idx="0">
                  <c:v>Autotuned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'sort-zoom'!$A$2:$A$201</c:f>
              <c:numCache>
                <c:formatCode>General</c:formatCode>
                <c:ptCount val="20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  <c:pt idx="10">
                  <c:v>110.0</c:v>
                </c:pt>
                <c:pt idx="11">
                  <c:v>120.0</c:v>
                </c:pt>
                <c:pt idx="12">
                  <c:v>130.0</c:v>
                </c:pt>
                <c:pt idx="13">
                  <c:v>140.0</c:v>
                </c:pt>
                <c:pt idx="14">
                  <c:v>150.0</c:v>
                </c:pt>
                <c:pt idx="15">
                  <c:v>160.0</c:v>
                </c:pt>
                <c:pt idx="16">
                  <c:v>170.0</c:v>
                </c:pt>
                <c:pt idx="17">
                  <c:v>180.0</c:v>
                </c:pt>
                <c:pt idx="18">
                  <c:v>190.0</c:v>
                </c:pt>
                <c:pt idx="19">
                  <c:v>200.0</c:v>
                </c:pt>
                <c:pt idx="20">
                  <c:v>210.0</c:v>
                </c:pt>
                <c:pt idx="21">
                  <c:v>220.0</c:v>
                </c:pt>
                <c:pt idx="22">
                  <c:v>230.0</c:v>
                </c:pt>
                <c:pt idx="23">
                  <c:v>240.0</c:v>
                </c:pt>
                <c:pt idx="24">
                  <c:v>250.0</c:v>
                </c:pt>
                <c:pt idx="25">
                  <c:v>260.0</c:v>
                </c:pt>
                <c:pt idx="26">
                  <c:v>270.0</c:v>
                </c:pt>
                <c:pt idx="27">
                  <c:v>280.0</c:v>
                </c:pt>
                <c:pt idx="28">
                  <c:v>290.0</c:v>
                </c:pt>
                <c:pt idx="29">
                  <c:v>300.0</c:v>
                </c:pt>
                <c:pt idx="30">
                  <c:v>310.0</c:v>
                </c:pt>
                <c:pt idx="31">
                  <c:v>320.0</c:v>
                </c:pt>
                <c:pt idx="32">
                  <c:v>330.0</c:v>
                </c:pt>
                <c:pt idx="33">
                  <c:v>340.0</c:v>
                </c:pt>
                <c:pt idx="34">
                  <c:v>350.0</c:v>
                </c:pt>
                <c:pt idx="35">
                  <c:v>360.0</c:v>
                </c:pt>
                <c:pt idx="36">
                  <c:v>370.0</c:v>
                </c:pt>
                <c:pt idx="37">
                  <c:v>380.0</c:v>
                </c:pt>
                <c:pt idx="38">
                  <c:v>390.0</c:v>
                </c:pt>
                <c:pt idx="39">
                  <c:v>400.0</c:v>
                </c:pt>
                <c:pt idx="40">
                  <c:v>410.0</c:v>
                </c:pt>
                <c:pt idx="41">
                  <c:v>420.0</c:v>
                </c:pt>
                <c:pt idx="42">
                  <c:v>430.0</c:v>
                </c:pt>
                <c:pt idx="43">
                  <c:v>440.0</c:v>
                </c:pt>
                <c:pt idx="44">
                  <c:v>450.0</c:v>
                </c:pt>
                <c:pt idx="45">
                  <c:v>460.0</c:v>
                </c:pt>
                <c:pt idx="46">
                  <c:v>470.0</c:v>
                </c:pt>
                <c:pt idx="47">
                  <c:v>480.0</c:v>
                </c:pt>
                <c:pt idx="48">
                  <c:v>490.0</c:v>
                </c:pt>
                <c:pt idx="49">
                  <c:v>500.0</c:v>
                </c:pt>
                <c:pt idx="50">
                  <c:v>510.0</c:v>
                </c:pt>
                <c:pt idx="51">
                  <c:v>520.0</c:v>
                </c:pt>
                <c:pt idx="52">
                  <c:v>530.0</c:v>
                </c:pt>
                <c:pt idx="53">
                  <c:v>540.0</c:v>
                </c:pt>
                <c:pt idx="54">
                  <c:v>550.0</c:v>
                </c:pt>
                <c:pt idx="55">
                  <c:v>560.0</c:v>
                </c:pt>
                <c:pt idx="56">
                  <c:v>570.0</c:v>
                </c:pt>
                <c:pt idx="57">
                  <c:v>580.0</c:v>
                </c:pt>
                <c:pt idx="58">
                  <c:v>590.0</c:v>
                </c:pt>
                <c:pt idx="59">
                  <c:v>600.0</c:v>
                </c:pt>
                <c:pt idx="60">
                  <c:v>610.0</c:v>
                </c:pt>
                <c:pt idx="61">
                  <c:v>620.0</c:v>
                </c:pt>
                <c:pt idx="62">
                  <c:v>630.0</c:v>
                </c:pt>
                <c:pt idx="63">
                  <c:v>640.0</c:v>
                </c:pt>
                <c:pt idx="64">
                  <c:v>650.0</c:v>
                </c:pt>
                <c:pt idx="65">
                  <c:v>660.0</c:v>
                </c:pt>
                <c:pt idx="66">
                  <c:v>670.0</c:v>
                </c:pt>
                <c:pt idx="67">
                  <c:v>680.0</c:v>
                </c:pt>
                <c:pt idx="68">
                  <c:v>690.0</c:v>
                </c:pt>
                <c:pt idx="69">
                  <c:v>700.0</c:v>
                </c:pt>
                <c:pt idx="70">
                  <c:v>710.0</c:v>
                </c:pt>
                <c:pt idx="71">
                  <c:v>720.0</c:v>
                </c:pt>
                <c:pt idx="72">
                  <c:v>730.0</c:v>
                </c:pt>
                <c:pt idx="73">
                  <c:v>740.0</c:v>
                </c:pt>
                <c:pt idx="74">
                  <c:v>750.0</c:v>
                </c:pt>
                <c:pt idx="75">
                  <c:v>760.0</c:v>
                </c:pt>
                <c:pt idx="76">
                  <c:v>770.0</c:v>
                </c:pt>
                <c:pt idx="77">
                  <c:v>780.0</c:v>
                </c:pt>
                <c:pt idx="78">
                  <c:v>790.0</c:v>
                </c:pt>
                <c:pt idx="79">
                  <c:v>800.0</c:v>
                </c:pt>
                <c:pt idx="80">
                  <c:v>810.0</c:v>
                </c:pt>
                <c:pt idx="81">
                  <c:v>820.0</c:v>
                </c:pt>
                <c:pt idx="82">
                  <c:v>830.0</c:v>
                </c:pt>
                <c:pt idx="83">
                  <c:v>840.0</c:v>
                </c:pt>
                <c:pt idx="84">
                  <c:v>850.0</c:v>
                </c:pt>
                <c:pt idx="85">
                  <c:v>860.0</c:v>
                </c:pt>
                <c:pt idx="86">
                  <c:v>870.0</c:v>
                </c:pt>
                <c:pt idx="87">
                  <c:v>880.0</c:v>
                </c:pt>
                <c:pt idx="88">
                  <c:v>890.0</c:v>
                </c:pt>
                <c:pt idx="89">
                  <c:v>900.0</c:v>
                </c:pt>
                <c:pt idx="90">
                  <c:v>910.0</c:v>
                </c:pt>
                <c:pt idx="91">
                  <c:v>920.0</c:v>
                </c:pt>
                <c:pt idx="92">
                  <c:v>930.0</c:v>
                </c:pt>
                <c:pt idx="93">
                  <c:v>940.0</c:v>
                </c:pt>
                <c:pt idx="94">
                  <c:v>950.0</c:v>
                </c:pt>
                <c:pt idx="95">
                  <c:v>960.0</c:v>
                </c:pt>
                <c:pt idx="96">
                  <c:v>970.0</c:v>
                </c:pt>
                <c:pt idx="97">
                  <c:v>980.0</c:v>
                </c:pt>
                <c:pt idx="98">
                  <c:v>990.0</c:v>
                </c:pt>
                <c:pt idx="99">
                  <c:v>1000.0</c:v>
                </c:pt>
                <c:pt idx="100">
                  <c:v>1010.0</c:v>
                </c:pt>
                <c:pt idx="101">
                  <c:v>1020.0</c:v>
                </c:pt>
                <c:pt idx="102">
                  <c:v>1030.0</c:v>
                </c:pt>
                <c:pt idx="103">
                  <c:v>1040.0</c:v>
                </c:pt>
                <c:pt idx="104">
                  <c:v>1050.0</c:v>
                </c:pt>
                <c:pt idx="105">
                  <c:v>1060.0</c:v>
                </c:pt>
                <c:pt idx="106">
                  <c:v>1070.0</c:v>
                </c:pt>
                <c:pt idx="107">
                  <c:v>1080.0</c:v>
                </c:pt>
                <c:pt idx="108">
                  <c:v>1090.0</c:v>
                </c:pt>
                <c:pt idx="109">
                  <c:v>1100.0</c:v>
                </c:pt>
                <c:pt idx="110">
                  <c:v>1110.0</c:v>
                </c:pt>
                <c:pt idx="111">
                  <c:v>1120.0</c:v>
                </c:pt>
                <c:pt idx="112">
                  <c:v>1130.0</c:v>
                </c:pt>
                <c:pt idx="113">
                  <c:v>1140.0</c:v>
                </c:pt>
                <c:pt idx="114">
                  <c:v>1150.0</c:v>
                </c:pt>
                <c:pt idx="115">
                  <c:v>1160.0</c:v>
                </c:pt>
                <c:pt idx="116">
                  <c:v>1170.0</c:v>
                </c:pt>
                <c:pt idx="117">
                  <c:v>1180.0</c:v>
                </c:pt>
                <c:pt idx="118">
                  <c:v>1190.0</c:v>
                </c:pt>
                <c:pt idx="119">
                  <c:v>1200.0</c:v>
                </c:pt>
                <c:pt idx="120">
                  <c:v>1210.0</c:v>
                </c:pt>
                <c:pt idx="121">
                  <c:v>1220.0</c:v>
                </c:pt>
                <c:pt idx="122">
                  <c:v>1230.0</c:v>
                </c:pt>
                <c:pt idx="123">
                  <c:v>1240.0</c:v>
                </c:pt>
                <c:pt idx="124">
                  <c:v>1250.0</c:v>
                </c:pt>
                <c:pt idx="125">
                  <c:v>1260.0</c:v>
                </c:pt>
                <c:pt idx="126">
                  <c:v>1270.0</c:v>
                </c:pt>
                <c:pt idx="127">
                  <c:v>1280.0</c:v>
                </c:pt>
                <c:pt idx="128">
                  <c:v>1290.0</c:v>
                </c:pt>
                <c:pt idx="129">
                  <c:v>1300.0</c:v>
                </c:pt>
                <c:pt idx="130">
                  <c:v>1310.0</c:v>
                </c:pt>
                <c:pt idx="131">
                  <c:v>1320.0</c:v>
                </c:pt>
                <c:pt idx="132">
                  <c:v>1330.0</c:v>
                </c:pt>
                <c:pt idx="133">
                  <c:v>1340.0</c:v>
                </c:pt>
                <c:pt idx="134">
                  <c:v>1350.0</c:v>
                </c:pt>
                <c:pt idx="135">
                  <c:v>1360.0</c:v>
                </c:pt>
                <c:pt idx="136">
                  <c:v>1370.0</c:v>
                </c:pt>
                <c:pt idx="137">
                  <c:v>1380.0</c:v>
                </c:pt>
                <c:pt idx="138">
                  <c:v>1390.0</c:v>
                </c:pt>
                <c:pt idx="139">
                  <c:v>1400.0</c:v>
                </c:pt>
                <c:pt idx="140">
                  <c:v>1410.0</c:v>
                </c:pt>
                <c:pt idx="141">
                  <c:v>1420.0</c:v>
                </c:pt>
                <c:pt idx="142">
                  <c:v>1430.0</c:v>
                </c:pt>
                <c:pt idx="143">
                  <c:v>1440.0</c:v>
                </c:pt>
                <c:pt idx="144">
                  <c:v>1450.0</c:v>
                </c:pt>
                <c:pt idx="145">
                  <c:v>1460.0</c:v>
                </c:pt>
                <c:pt idx="146">
                  <c:v>1470.0</c:v>
                </c:pt>
                <c:pt idx="147">
                  <c:v>1480.0</c:v>
                </c:pt>
                <c:pt idx="148">
                  <c:v>1490.0</c:v>
                </c:pt>
                <c:pt idx="149">
                  <c:v>1500.0</c:v>
                </c:pt>
                <c:pt idx="150">
                  <c:v>1510.0</c:v>
                </c:pt>
                <c:pt idx="151">
                  <c:v>1520.0</c:v>
                </c:pt>
                <c:pt idx="152">
                  <c:v>1530.0</c:v>
                </c:pt>
                <c:pt idx="153">
                  <c:v>1540.0</c:v>
                </c:pt>
                <c:pt idx="154">
                  <c:v>1550.0</c:v>
                </c:pt>
                <c:pt idx="155">
                  <c:v>1560.0</c:v>
                </c:pt>
                <c:pt idx="156">
                  <c:v>1570.0</c:v>
                </c:pt>
                <c:pt idx="157">
                  <c:v>1580.0</c:v>
                </c:pt>
                <c:pt idx="158">
                  <c:v>1590.0</c:v>
                </c:pt>
                <c:pt idx="159">
                  <c:v>1600.0</c:v>
                </c:pt>
                <c:pt idx="160">
                  <c:v>1610.0</c:v>
                </c:pt>
                <c:pt idx="161">
                  <c:v>1620.0</c:v>
                </c:pt>
                <c:pt idx="162">
                  <c:v>1630.0</c:v>
                </c:pt>
                <c:pt idx="163">
                  <c:v>1640.0</c:v>
                </c:pt>
                <c:pt idx="164">
                  <c:v>1650.0</c:v>
                </c:pt>
                <c:pt idx="165">
                  <c:v>1660.0</c:v>
                </c:pt>
                <c:pt idx="166">
                  <c:v>1670.0</c:v>
                </c:pt>
                <c:pt idx="167">
                  <c:v>1680.0</c:v>
                </c:pt>
                <c:pt idx="168">
                  <c:v>1690.0</c:v>
                </c:pt>
                <c:pt idx="169">
                  <c:v>1700.0</c:v>
                </c:pt>
                <c:pt idx="170">
                  <c:v>1710.0</c:v>
                </c:pt>
                <c:pt idx="171">
                  <c:v>1720.0</c:v>
                </c:pt>
                <c:pt idx="172">
                  <c:v>1730.0</c:v>
                </c:pt>
                <c:pt idx="173">
                  <c:v>1740.0</c:v>
                </c:pt>
                <c:pt idx="174">
                  <c:v>1750.0</c:v>
                </c:pt>
                <c:pt idx="175">
                  <c:v>1760.0</c:v>
                </c:pt>
                <c:pt idx="176">
                  <c:v>1770.0</c:v>
                </c:pt>
                <c:pt idx="177">
                  <c:v>1780.0</c:v>
                </c:pt>
                <c:pt idx="178">
                  <c:v>1790.0</c:v>
                </c:pt>
                <c:pt idx="179">
                  <c:v>1800.0</c:v>
                </c:pt>
                <c:pt idx="180">
                  <c:v>1810.0</c:v>
                </c:pt>
                <c:pt idx="181">
                  <c:v>1820.0</c:v>
                </c:pt>
                <c:pt idx="182">
                  <c:v>1830.0</c:v>
                </c:pt>
                <c:pt idx="183">
                  <c:v>1840.0</c:v>
                </c:pt>
                <c:pt idx="184">
                  <c:v>1850.0</c:v>
                </c:pt>
                <c:pt idx="185">
                  <c:v>1860.0</c:v>
                </c:pt>
                <c:pt idx="186">
                  <c:v>1870.0</c:v>
                </c:pt>
                <c:pt idx="187">
                  <c:v>1880.0</c:v>
                </c:pt>
                <c:pt idx="188">
                  <c:v>1890.0</c:v>
                </c:pt>
                <c:pt idx="189">
                  <c:v>1900.0</c:v>
                </c:pt>
                <c:pt idx="190">
                  <c:v>1910.0</c:v>
                </c:pt>
                <c:pt idx="191">
                  <c:v>1920.0</c:v>
                </c:pt>
                <c:pt idx="192">
                  <c:v>1930.0</c:v>
                </c:pt>
                <c:pt idx="193">
                  <c:v>1940.0</c:v>
                </c:pt>
                <c:pt idx="194">
                  <c:v>1950.0</c:v>
                </c:pt>
                <c:pt idx="195">
                  <c:v>1960.0</c:v>
                </c:pt>
                <c:pt idx="196">
                  <c:v>1970.0</c:v>
                </c:pt>
                <c:pt idx="197">
                  <c:v>1980.0</c:v>
                </c:pt>
                <c:pt idx="198">
                  <c:v>1990.0</c:v>
                </c:pt>
                <c:pt idx="199">
                  <c:v>2000.0</c:v>
                </c:pt>
              </c:numCache>
            </c:numRef>
          </c:xVal>
          <c:yVal>
            <c:numRef>
              <c:f>'sort-zoom'!$F$2:$F$201</c:f>
              <c:numCache>
                <c:formatCode>General</c:formatCode>
                <c:ptCount val="200"/>
                <c:pt idx="0">
                  <c:v>0.000135</c:v>
                </c:pt>
                <c:pt idx="1">
                  <c:v>1.5E-5</c:v>
                </c:pt>
                <c:pt idx="2">
                  <c:v>1.6E-5</c:v>
                </c:pt>
                <c:pt idx="3">
                  <c:v>1.8E-5</c:v>
                </c:pt>
                <c:pt idx="4">
                  <c:v>1.90000000000001E-5</c:v>
                </c:pt>
                <c:pt idx="5">
                  <c:v>2.20000000000001E-5</c:v>
                </c:pt>
                <c:pt idx="6">
                  <c:v>2.50000000000001E-5</c:v>
                </c:pt>
                <c:pt idx="7">
                  <c:v>2.80000000000001E-5</c:v>
                </c:pt>
                <c:pt idx="8">
                  <c:v>3.30000000000001E-5</c:v>
                </c:pt>
                <c:pt idx="9">
                  <c:v>3.60000000000001E-5</c:v>
                </c:pt>
                <c:pt idx="10">
                  <c:v>4.00000000000001E-5</c:v>
                </c:pt>
                <c:pt idx="11">
                  <c:v>4.50000000000001E-5</c:v>
                </c:pt>
                <c:pt idx="12">
                  <c:v>4.80000000000001E-5</c:v>
                </c:pt>
                <c:pt idx="13">
                  <c:v>5.70000000000001E-5</c:v>
                </c:pt>
                <c:pt idx="14">
                  <c:v>6.40000000000002E-5</c:v>
                </c:pt>
                <c:pt idx="15">
                  <c:v>7.00000000000002E-5</c:v>
                </c:pt>
                <c:pt idx="16">
                  <c:v>7.40000000000002E-5</c:v>
                </c:pt>
                <c:pt idx="17">
                  <c:v>8.40000000000003E-5</c:v>
                </c:pt>
                <c:pt idx="18">
                  <c:v>9.20000000000001E-5</c:v>
                </c:pt>
                <c:pt idx="19">
                  <c:v>9.10000000000002E-5</c:v>
                </c:pt>
                <c:pt idx="20">
                  <c:v>8.80000000000003E-5</c:v>
                </c:pt>
                <c:pt idx="21">
                  <c:v>9.00000000000002E-5</c:v>
                </c:pt>
                <c:pt idx="22">
                  <c:v>9.50000000000002E-5</c:v>
                </c:pt>
                <c:pt idx="23">
                  <c:v>9.60000000000002E-5</c:v>
                </c:pt>
                <c:pt idx="24">
                  <c:v>0.000101</c:v>
                </c:pt>
                <c:pt idx="25">
                  <c:v>0.000102</c:v>
                </c:pt>
                <c:pt idx="26">
                  <c:v>0.000105</c:v>
                </c:pt>
                <c:pt idx="27">
                  <c:v>0.00011</c:v>
                </c:pt>
                <c:pt idx="28">
                  <c:v>0.000114</c:v>
                </c:pt>
                <c:pt idx="29">
                  <c:v>0.000115</c:v>
                </c:pt>
                <c:pt idx="30">
                  <c:v>0.000119</c:v>
                </c:pt>
                <c:pt idx="31">
                  <c:v>0.000122</c:v>
                </c:pt>
                <c:pt idx="32">
                  <c:v>0.000129</c:v>
                </c:pt>
                <c:pt idx="33">
                  <c:v>0.000132</c:v>
                </c:pt>
                <c:pt idx="34">
                  <c:v>0.000137</c:v>
                </c:pt>
                <c:pt idx="35">
                  <c:v>0.000136</c:v>
                </c:pt>
                <c:pt idx="36">
                  <c:v>0.000145</c:v>
                </c:pt>
                <c:pt idx="37">
                  <c:v>0.000148</c:v>
                </c:pt>
                <c:pt idx="38">
                  <c:v>0.000157</c:v>
                </c:pt>
                <c:pt idx="39">
                  <c:v>0.000154</c:v>
                </c:pt>
                <c:pt idx="40">
                  <c:v>0.000156</c:v>
                </c:pt>
                <c:pt idx="41">
                  <c:v>0.000159</c:v>
                </c:pt>
                <c:pt idx="42">
                  <c:v>0.000162</c:v>
                </c:pt>
                <c:pt idx="43">
                  <c:v>0.000166</c:v>
                </c:pt>
                <c:pt idx="44">
                  <c:v>0.000172</c:v>
                </c:pt>
                <c:pt idx="45">
                  <c:v>0.000171</c:v>
                </c:pt>
                <c:pt idx="46">
                  <c:v>0.000173</c:v>
                </c:pt>
                <c:pt idx="47">
                  <c:v>0.000178</c:v>
                </c:pt>
                <c:pt idx="48">
                  <c:v>0.000182</c:v>
                </c:pt>
                <c:pt idx="49">
                  <c:v>0.000186</c:v>
                </c:pt>
                <c:pt idx="50">
                  <c:v>0.000188</c:v>
                </c:pt>
                <c:pt idx="51">
                  <c:v>0.000197</c:v>
                </c:pt>
                <c:pt idx="52">
                  <c:v>0.000198</c:v>
                </c:pt>
                <c:pt idx="53">
                  <c:v>0.0002</c:v>
                </c:pt>
                <c:pt idx="54">
                  <c:v>0.000202</c:v>
                </c:pt>
                <c:pt idx="55">
                  <c:v>0.00021</c:v>
                </c:pt>
                <c:pt idx="56">
                  <c:v>0.000211</c:v>
                </c:pt>
                <c:pt idx="57">
                  <c:v>0.000216</c:v>
                </c:pt>
                <c:pt idx="58">
                  <c:v>0.000220000000000001</c:v>
                </c:pt>
                <c:pt idx="59">
                  <c:v>0.000222</c:v>
                </c:pt>
                <c:pt idx="60">
                  <c:v>0.000227</c:v>
                </c:pt>
                <c:pt idx="61">
                  <c:v>0.000235</c:v>
                </c:pt>
                <c:pt idx="62">
                  <c:v>0.000237</c:v>
                </c:pt>
                <c:pt idx="63">
                  <c:v>0.000241</c:v>
                </c:pt>
                <c:pt idx="64">
                  <c:v>0.000245</c:v>
                </c:pt>
                <c:pt idx="65">
                  <c:v>0.000249</c:v>
                </c:pt>
                <c:pt idx="66">
                  <c:v>0.000253</c:v>
                </c:pt>
                <c:pt idx="67">
                  <c:v>0.000257</c:v>
                </c:pt>
                <c:pt idx="68">
                  <c:v>0.00026</c:v>
                </c:pt>
                <c:pt idx="69">
                  <c:v>0.000265</c:v>
                </c:pt>
                <c:pt idx="70">
                  <c:v>0.000270000000000001</c:v>
                </c:pt>
                <c:pt idx="71">
                  <c:v>0.000274</c:v>
                </c:pt>
                <c:pt idx="72">
                  <c:v>0.000281</c:v>
                </c:pt>
                <c:pt idx="73">
                  <c:v>0.000285</c:v>
                </c:pt>
                <c:pt idx="74">
                  <c:v>0.000289</c:v>
                </c:pt>
                <c:pt idx="75">
                  <c:v>0.000294</c:v>
                </c:pt>
                <c:pt idx="76">
                  <c:v>0.000297</c:v>
                </c:pt>
                <c:pt idx="77">
                  <c:v>0.000304000000000001</c:v>
                </c:pt>
                <c:pt idx="78">
                  <c:v>0.000307</c:v>
                </c:pt>
                <c:pt idx="79">
                  <c:v>0.000311</c:v>
                </c:pt>
                <c:pt idx="80">
                  <c:v>0.000316000000000001</c:v>
                </c:pt>
                <c:pt idx="81">
                  <c:v>0.000323</c:v>
                </c:pt>
                <c:pt idx="82">
                  <c:v>0.000331</c:v>
                </c:pt>
                <c:pt idx="83">
                  <c:v>0.000328000000000001</c:v>
                </c:pt>
                <c:pt idx="84">
                  <c:v>0.000339</c:v>
                </c:pt>
                <c:pt idx="85">
                  <c:v>0.00034</c:v>
                </c:pt>
                <c:pt idx="86">
                  <c:v>0.000343</c:v>
                </c:pt>
                <c:pt idx="87">
                  <c:v>0.000348</c:v>
                </c:pt>
                <c:pt idx="88">
                  <c:v>0.000352</c:v>
                </c:pt>
                <c:pt idx="89">
                  <c:v>0.000363000000000001</c:v>
                </c:pt>
                <c:pt idx="90">
                  <c:v>0.000366000000000001</c:v>
                </c:pt>
                <c:pt idx="91">
                  <c:v>0.000377000000000001</c:v>
                </c:pt>
                <c:pt idx="92">
                  <c:v>0.00038</c:v>
                </c:pt>
                <c:pt idx="93">
                  <c:v>0.000386000000000001</c:v>
                </c:pt>
                <c:pt idx="94">
                  <c:v>0.000391</c:v>
                </c:pt>
                <c:pt idx="95">
                  <c:v>0.000398000000000001</c:v>
                </c:pt>
                <c:pt idx="96">
                  <c:v>0.000398000000000001</c:v>
                </c:pt>
                <c:pt idx="97">
                  <c:v>0.000409</c:v>
                </c:pt>
                <c:pt idx="98">
                  <c:v>0.000406</c:v>
                </c:pt>
                <c:pt idx="99">
                  <c:v>0.000421000000000001</c:v>
                </c:pt>
                <c:pt idx="100">
                  <c:v>0.000429</c:v>
                </c:pt>
                <c:pt idx="101">
                  <c:v>0.000428000000000001</c:v>
                </c:pt>
                <c:pt idx="102">
                  <c:v>0.000475000000000001</c:v>
                </c:pt>
                <c:pt idx="103">
                  <c:v>0.000491000000000001</c:v>
                </c:pt>
                <c:pt idx="104">
                  <c:v>0.000473000000000001</c:v>
                </c:pt>
                <c:pt idx="105">
                  <c:v>0.000481</c:v>
                </c:pt>
                <c:pt idx="106">
                  <c:v>0.000486</c:v>
                </c:pt>
                <c:pt idx="107">
                  <c:v>0.000495000000000001</c:v>
                </c:pt>
                <c:pt idx="108">
                  <c:v>0.000513</c:v>
                </c:pt>
                <c:pt idx="109">
                  <c:v>0.000504000000000001</c:v>
                </c:pt>
                <c:pt idx="110">
                  <c:v>0.000527000000000001</c:v>
                </c:pt>
                <c:pt idx="111">
                  <c:v>0.000534000000000001</c:v>
                </c:pt>
                <c:pt idx="112">
                  <c:v>0.000540000000000001</c:v>
                </c:pt>
                <c:pt idx="113">
                  <c:v>0.000541000000000001</c:v>
                </c:pt>
                <c:pt idx="114">
                  <c:v>0.000548000000000001</c:v>
                </c:pt>
                <c:pt idx="115">
                  <c:v>0.000572</c:v>
                </c:pt>
                <c:pt idx="116">
                  <c:v>0.000563</c:v>
                </c:pt>
                <c:pt idx="117">
                  <c:v>0.000578000000000001</c:v>
                </c:pt>
                <c:pt idx="118">
                  <c:v>0.000564000000000001</c:v>
                </c:pt>
                <c:pt idx="119">
                  <c:v>0.000597000000000001</c:v>
                </c:pt>
                <c:pt idx="120">
                  <c:v>0.000584000000000001</c:v>
                </c:pt>
                <c:pt idx="121">
                  <c:v>0.000656</c:v>
                </c:pt>
                <c:pt idx="122">
                  <c:v>0.000651000000000001</c:v>
                </c:pt>
                <c:pt idx="123">
                  <c:v>0.000653000000000001</c:v>
                </c:pt>
                <c:pt idx="124">
                  <c:v>0.000642000000000001</c:v>
                </c:pt>
                <c:pt idx="125">
                  <c:v>0.000679000000000001</c:v>
                </c:pt>
                <c:pt idx="126">
                  <c:v>0.000679000000000001</c:v>
                </c:pt>
                <c:pt idx="127">
                  <c:v>0.000647000000000002</c:v>
                </c:pt>
                <c:pt idx="128">
                  <c:v>0.000665</c:v>
                </c:pt>
                <c:pt idx="129">
                  <c:v>0.000690000000000001</c:v>
                </c:pt>
                <c:pt idx="130">
                  <c:v>0.000749000000000001</c:v>
                </c:pt>
                <c:pt idx="131">
                  <c:v>0.000701000000000001</c:v>
                </c:pt>
                <c:pt idx="132">
                  <c:v>0.000743000000000002</c:v>
                </c:pt>
                <c:pt idx="133">
                  <c:v>0.000729000000000001</c:v>
                </c:pt>
                <c:pt idx="134">
                  <c:v>0.000728000000000001</c:v>
                </c:pt>
                <c:pt idx="135">
                  <c:v>0.000727000000000002</c:v>
                </c:pt>
                <c:pt idx="136">
                  <c:v>0.000774000000000001</c:v>
                </c:pt>
                <c:pt idx="137">
                  <c:v>0.000816000000000002</c:v>
                </c:pt>
                <c:pt idx="138">
                  <c:v>0.000804</c:v>
                </c:pt>
                <c:pt idx="139">
                  <c:v>0.000800000000000001</c:v>
                </c:pt>
                <c:pt idx="140">
                  <c:v>0.000807000000000002</c:v>
                </c:pt>
                <c:pt idx="141">
                  <c:v>0.000844</c:v>
                </c:pt>
                <c:pt idx="142">
                  <c:v>0.000781000000000001</c:v>
                </c:pt>
                <c:pt idx="143">
                  <c:v>0.000817000000000001</c:v>
                </c:pt>
                <c:pt idx="144">
                  <c:v>0.000850000000000002</c:v>
                </c:pt>
                <c:pt idx="145">
                  <c:v>0.000856000000000002</c:v>
                </c:pt>
                <c:pt idx="146">
                  <c:v>0.000907000000000002</c:v>
                </c:pt>
                <c:pt idx="147">
                  <c:v>0.000832000000000002</c:v>
                </c:pt>
                <c:pt idx="148">
                  <c:v>0.000879</c:v>
                </c:pt>
                <c:pt idx="149">
                  <c:v>0.000866000000000001</c:v>
                </c:pt>
                <c:pt idx="150">
                  <c:v>0.000855000000000002</c:v>
                </c:pt>
                <c:pt idx="151">
                  <c:v>0.000888000000000002</c:v>
                </c:pt>
                <c:pt idx="152">
                  <c:v>0.000905000000000002</c:v>
                </c:pt>
                <c:pt idx="153">
                  <c:v>0.000726000000000001</c:v>
                </c:pt>
                <c:pt idx="154">
                  <c:v>0.000814</c:v>
                </c:pt>
                <c:pt idx="155">
                  <c:v>0.000746000000000001</c:v>
                </c:pt>
                <c:pt idx="156">
                  <c:v>0.000815000000000002</c:v>
                </c:pt>
                <c:pt idx="157">
                  <c:v>0.000813</c:v>
                </c:pt>
                <c:pt idx="158">
                  <c:v>0.000838000000000002</c:v>
                </c:pt>
                <c:pt idx="159">
                  <c:v>0.000913</c:v>
                </c:pt>
                <c:pt idx="160">
                  <c:v>0.000796000000000001</c:v>
                </c:pt>
                <c:pt idx="161">
                  <c:v>0.000796000000000001</c:v>
                </c:pt>
                <c:pt idx="162">
                  <c:v>0.000869</c:v>
                </c:pt>
                <c:pt idx="163">
                  <c:v>0.000790000000000001</c:v>
                </c:pt>
                <c:pt idx="164">
                  <c:v>0.000818</c:v>
                </c:pt>
                <c:pt idx="165">
                  <c:v>0.000780000000000001</c:v>
                </c:pt>
                <c:pt idx="166">
                  <c:v>0.000909000000000002</c:v>
                </c:pt>
                <c:pt idx="167">
                  <c:v>0.000812</c:v>
                </c:pt>
                <c:pt idx="168">
                  <c:v>0.000822</c:v>
                </c:pt>
                <c:pt idx="169">
                  <c:v>0.000904</c:v>
                </c:pt>
                <c:pt idx="170">
                  <c:v>0.000811</c:v>
                </c:pt>
                <c:pt idx="171">
                  <c:v>0.000804</c:v>
                </c:pt>
                <c:pt idx="172">
                  <c:v>0.000949000000000002</c:v>
                </c:pt>
                <c:pt idx="173">
                  <c:v>0.000850000000000002</c:v>
                </c:pt>
                <c:pt idx="174">
                  <c:v>0.00082</c:v>
                </c:pt>
                <c:pt idx="175">
                  <c:v>0.000903</c:v>
                </c:pt>
                <c:pt idx="176">
                  <c:v>0.000773000000000001</c:v>
                </c:pt>
                <c:pt idx="177">
                  <c:v>0.000745000000000001</c:v>
                </c:pt>
                <c:pt idx="178">
                  <c:v>0.000921</c:v>
                </c:pt>
                <c:pt idx="179">
                  <c:v>0.000947000000000002</c:v>
                </c:pt>
                <c:pt idx="180">
                  <c:v>0.000737000000000001</c:v>
                </c:pt>
                <c:pt idx="181">
                  <c:v>0.000871</c:v>
                </c:pt>
                <c:pt idx="182">
                  <c:v>0.000862</c:v>
                </c:pt>
                <c:pt idx="183">
                  <c:v>0.000900000000000002</c:v>
                </c:pt>
                <c:pt idx="184">
                  <c:v>0.000918000000000002</c:v>
                </c:pt>
                <c:pt idx="185">
                  <c:v>0.000853</c:v>
                </c:pt>
                <c:pt idx="186">
                  <c:v>0.000802</c:v>
                </c:pt>
                <c:pt idx="187">
                  <c:v>0.000939000000000002</c:v>
                </c:pt>
                <c:pt idx="188">
                  <c:v>0.000991000000000002</c:v>
                </c:pt>
                <c:pt idx="189">
                  <c:v>0.000823</c:v>
                </c:pt>
                <c:pt idx="190">
                  <c:v>0.000961</c:v>
                </c:pt>
                <c:pt idx="191">
                  <c:v>0.000963</c:v>
                </c:pt>
                <c:pt idx="192">
                  <c:v>0.000996000000000003</c:v>
                </c:pt>
                <c:pt idx="193">
                  <c:v>0.001008</c:v>
                </c:pt>
                <c:pt idx="194">
                  <c:v>0.000878</c:v>
                </c:pt>
                <c:pt idx="195">
                  <c:v>0.000852</c:v>
                </c:pt>
                <c:pt idx="196">
                  <c:v>0.000869</c:v>
                </c:pt>
                <c:pt idx="197">
                  <c:v>0.000865000000000002</c:v>
                </c:pt>
                <c:pt idx="198">
                  <c:v>0.000909000000000002</c:v>
                </c:pt>
                <c:pt idx="199">
                  <c:v>0.000840000000000002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096360"/>
        <c:axId val="705099864"/>
      </c:scatterChart>
      <c:valAx>
        <c:axId val="705096360"/>
        <c:scaling>
          <c:orientation val="minMax"/>
          <c:max val="200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5099864"/>
        <c:crosses val="autoZero"/>
        <c:crossBetween val="midCat"/>
      </c:valAx>
      <c:valAx>
        <c:axId val="705099864"/>
        <c:scaling>
          <c:orientation val="minMax"/>
          <c:max val="0.01"/>
          <c:min val="0.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5096360"/>
        <c:crosses val="autoZero"/>
        <c:crossBetween val="midCat"/>
        <c:majorUnit val="0.002"/>
        <c:minorUnit val="0.002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1260852008883"/>
          <c:y val="0.0599493665653997"/>
          <c:w val="0.303744490955024"/>
          <c:h val="0.338936904540476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903360440601"/>
          <c:y val="0.0358434856659867"/>
          <c:w val="0.854255528044092"/>
          <c:h val="0.861304709792631"/>
        </c:manualLayout>
      </c:layout>
      <c:lineChart>
        <c:grouping val="standard"/>
        <c:varyColors val="0"/>
        <c:ser>
          <c:idx val="0"/>
          <c:order val="0"/>
          <c:tx>
            <c:strRef>
              <c:f>basic!$B$1</c:f>
              <c:strCache>
                <c:ptCount val="1"/>
                <c:pt idx="0">
                  <c:v>Basic</c:v>
                </c:pt>
              </c:strCache>
            </c:strRef>
          </c:tx>
          <c:spPr>
            <a:ln>
              <a:solidFill>
                <a:srgbClr val="CCCC00"/>
              </a:solidFill>
            </a:ln>
          </c:spPr>
          <c:marker>
            <c:spPr>
              <a:solidFill>
                <a:srgbClr val="CCCC00"/>
              </a:solidFill>
            </c:spPr>
          </c:marker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basic!$B$2:$B$11</c:f>
              <c:numCache>
                <c:formatCode>General</c:formatCode>
                <c:ptCount val="10"/>
                <c:pt idx="0">
                  <c:v>8.00000000000001E-6</c:v>
                </c:pt>
                <c:pt idx="1">
                  <c:v>1.4E-5</c:v>
                </c:pt>
                <c:pt idx="2">
                  <c:v>5.1E-5</c:v>
                </c:pt>
                <c:pt idx="3">
                  <c:v>0.00031</c:v>
                </c:pt>
                <c:pt idx="4">
                  <c:v>0.00225</c:v>
                </c:pt>
                <c:pt idx="5">
                  <c:v>0.016745</c:v>
                </c:pt>
                <c:pt idx="6">
                  <c:v>0.127945</c:v>
                </c:pt>
                <c:pt idx="7">
                  <c:v>1.118799</c:v>
                </c:pt>
                <c:pt idx="8">
                  <c:v>11.076961</c:v>
                </c:pt>
                <c:pt idx="9">
                  <c:v>867.997044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basic!$C$1</c:f>
              <c:strCache>
                <c:ptCount val="1"/>
                <c:pt idx="0">
                  <c:v>Blocking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basic!$C$2:$C$11</c:f>
              <c:numCache>
                <c:formatCode>General</c:formatCode>
                <c:ptCount val="10"/>
                <c:pt idx="0">
                  <c:v>1.2E-5</c:v>
                </c:pt>
                <c:pt idx="1">
                  <c:v>1.7E-5</c:v>
                </c:pt>
                <c:pt idx="2">
                  <c:v>5.6E-5</c:v>
                </c:pt>
                <c:pt idx="3">
                  <c:v>0.000328</c:v>
                </c:pt>
                <c:pt idx="4">
                  <c:v>0.002295</c:v>
                </c:pt>
                <c:pt idx="5">
                  <c:v>0.012538</c:v>
                </c:pt>
                <c:pt idx="6">
                  <c:v>0.045582</c:v>
                </c:pt>
                <c:pt idx="7">
                  <c:v>0.156708</c:v>
                </c:pt>
                <c:pt idx="8">
                  <c:v>1.904545</c:v>
                </c:pt>
                <c:pt idx="9">
                  <c:v>114.021788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basic!$D$1</c:f>
              <c:strCache>
                <c:ptCount val="1"/>
                <c:pt idx="0">
                  <c:v>Recursive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basic!$D$2:$D$11</c:f>
              <c:numCache>
                <c:formatCode>General</c:formatCode>
                <c:ptCount val="10"/>
                <c:pt idx="0">
                  <c:v>5.2E-5</c:v>
                </c:pt>
                <c:pt idx="1">
                  <c:v>0.000136</c:v>
                </c:pt>
                <c:pt idx="2">
                  <c:v>0.000528</c:v>
                </c:pt>
                <c:pt idx="3">
                  <c:v>0.006462</c:v>
                </c:pt>
                <c:pt idx="4">
                  <c:v>0.028914</c:v>
                </c:pt>
                <c:pt idx="5">
                  <c:v>0.188435</c:v>
                </c:pt>
                <c:pt idx="6">
                  <c:v>1.469613</c:v>
                </c:pt>
                <c:pt idx="7">
                  <c:v>11.905932</c:v>
                </c:pt>
                <c:pt idx="8">
                  <c:v>99.224223</c:v>
                </c:pt>
                <c:pt idx="9">
                  <c:v>916.40694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basic!$E$1</c:f>
              <c:strCache>
                <c:ptCount val="1"/>
                <c:pt idx="0">
                  <c:v>Transposed</c:v>
                </c:pt>
              </c:strCache>
            </c:strRef>
          </c:tx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basic!$E$2:$E$11</c:f>
              <c:numCache>
                <c:formatCode>General</c:formatCode>
                <c:ptCount val="10"/>
                <c:pt idx="0">
                  <c:v>1.2E-5</c:v>
                </c:pt>
                <c:pt idx="1">
                  <c:v>1.8E-5</c:v>
                </c:pt>
                <c:pt idx="2">
                  <c:v>6.5E-5</c:v>
                </c:pt>
                <c:pt idx="3">
                  <c:v>0.000326</c:v>
                </c:pt>
                <c:pt idx="4">
                  <c:v>0.002271</c:v>
                </c:pt>
                <c:pt idx="5">
                  <c:v>0.016744</c:v>
                </c:pt>
                <c:pt idx="6">
                  <c:v>0.128478</c:v>
                </c:pt>
                <c:pt idx="7">
                  <c:v>1.006654</c:v>
                </c:pt>
                <c:pt idx="8">
                  <c:v>8.333649000000002</c:v>
                </c:pt>
                <c:pt idx="9">
                  <c:v>66.26884699999998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basic!$F$1</c:f>
              <c:strCache>
                <c:ptCount val="1"/>
                <c:pt idx="0">
                  <c:v>Strassen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basic!$F$2:$F$11</c:f>
              <c:numCache>
                <c:formatCode>General</c:formatCode>
                <c:ptCount val="10"/>
                <c:pt idx="0">
                  <c:v>1.2E-5</c:v>
                </c:pt>
                <c:pt idx="1">
                  <c:v>1.9E-5</c:v>
                </c:pt>
                <c:pt idx="2">
                  <c:v>5.8E-5</c:v>
                </c:pt>
                <c:pt idx="3">
                  <c:v>0.000325</c:v>
                </c:pt>
                <c:pt idx="4">
                  <c:v>0.002283</c:v>
                </c:pt>
                <c:pt idx="5">
                  <c:v>0.009304</c:v>
                </c:pt>
                <c:pt idx="6">
                  <c:v>0.043901</c:v>
                </c:pt>
                <c:pt idx="7">
                  <c:v>0.554657</c:v>
                </c:pt>
                <c:pt idx="8">
                  <c:v>15.271813</c:v>
                </c:pt>
                <c:pt idx="9">
                  <c:v>433.10407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403864"/>
        <c:axId val="709765784"/>
      </c:lineChart>
      <c:catAx>
        <c:axId val="719403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09765784"/>
        <c:crossesAt val="1.0E-6"/>
        <c:auto val="1"/>
        <c:lblAlgn val="ctr"/>
        <c:lblOffset val="100"/>
        <c:noMultiLvlLbl val="0"/>
      </c:catAx>
      <c:valAx>
        <c:axId val="709765784"/>
        <c:scaling>
          <c:logBase val="32.0"/>
          <c:orientation val="minMax"/>
        </c:scaling>
        <c:delete val="0"/>
        <c:axPos val="l"/>
        <c:majorGridlines/>
        <c:minorGridlines>
          <c:spPr>
            <a:ln>
              <a:solidFill>
                <a:sysClr val="window" lastClr="FFFFFF">
                  <a:lumMod val="85000"/>
                  <a:alpha val="71000"/>
                </a:sys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719403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4802993143"/>
          <c:y val="0.0730467166180499"/>
          <c:w val="0.206368682305174"/>
          <c:h val="0.41114181281423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903360440601"/>
          <c:y val="0.0358434856659867"/>
          <c:w val="0.854255528044092"/>
          <c:h val="0.861304709792631"/>
        </c:manualLayout>
      </c:layout>
      <c:lineChart>
        <c:grouping val="standard"/>
        <c:varyColors val="0"/>
        <c:ser>
          <c:idx val="0"/>
          <c:order val="0"/>
          <c:tx>
            <c:strRef>
              <c:f>basic!$B$1</c:f>
              <c:strCache>
                <c:ptCount val="1"/>
                <c:pt idx="0">
                  <c:v>Basic</c:v>
                </c:pt>
              </c:strCache>
            </c:strRef>
          </c:tx>
          <c:spPr>
            <a:ln>
              <a:solidFill>
                <a:srgbClr val="CCCC00"/>
              </a:solidFill>
            </a:ln>
          </c:spPr>
          <c:marker>
            <c:spPr>
              <a:solidFill>
                <a:srgbClr val="CCCC00"/>
              </a:solidFill>
            </c:spPr>
          </c:marker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basic!$B$2:$B$11</c:f>
              <c:numCache>
                <c:formatCode>General</c:formatCode>
                <c:ptCount val="10"/>
                <c:pt idx="0">
                  <c:v>8.00000000000001E-6</c:v>
                </c:pt>
                <c:pt idx="1">
                  <c:v>1.4E-5</c:v>
                </c:pt>
                <c:pt idx="2">
                  <c:v>5.1E-5</c:v>
                </c:pt>
                <c:pt idx="3">
                  <c:v>0.00031</c:v>
                </c:pt>
                <c:pt idx="4">
                  <c:v>0.00225</c:v>
                </c:pt>
                <c:pt idx="5">
                  <c:v>0.016745</c:v>
                </c:pt>
                <c:pt idx="6">
                  <c:v>0.127945</c:v>
                </c:pt>
                <c:pt idx="7">
                  <c:v>1.118799</c:v>
                </c:pt>
                <c:pt idx="8">
                  <c:v>11.076961</c:v>
                </c:pt>
                <c:pt idx="9">
                  <c:v>867.997044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basic!$C$1</c:f>
              <c:strCache>
                <c:ptCount val="1"/>
                <c:pt idx="0">
                  <c:v>Blocking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basic!$C$2:$C$11</c:f>
              <c:numCache>
                <c:formatCode>General</c:formatCode>
                <c:ptCount val="10"/>
                <c:pt idx="0">
                  <c:v>1.2E-5</c:v>
                </c:pt>
                <c:pt idx="1">
                  <c:v>1.7E-5</c:v>
                </c:pt>
                <c:pt idx="2">
                  <c:v>5.6E-5</c:v>
                </c:pt>
                <c:pt idx="3">
                  <c:v>0.000328</c:v>
                </c:pt>
                <c:pt idx="4">
                  <c:v>0.002295</c:v>
                </c:pt>
                <c:pt idx="5">
                  <c:v>0.012538</c:v>
                </c:pt>
                <c:pt idx="6">
                  <c:v>0.045582</c:v>
                </c:pt>
                <c:pt idx="7">
                  <c:v>0.156708</c:v>
                </c:pt>
                <c:pt idx="8">
                  <c:v>1.904545</c:v>
                </c:pt>
                <c:pt idx="9">
                  <c:v>114.021788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basic!$D$1</c:f>
              <c:strCache>
                <c:ptCount val="1"/>
                <c:pt idx="0">
                  <c:v>Recursive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basic!$D$2:$D$11</c:f>
              <c:numCache>
                <c:formatCode>General</c:formatCode>
                <c:ptCount val="10"/>
                <c:pt idx="0">
                  <c:v>5.2E-5</c:v>
                </c:pt>
                <c:pt idx="1">
                  <c:v>0.000136</c:v>
                </c:pt>
                <c:pt idx="2">
                  <c:v>0.000528</c:v>
                </c:pt>
                <c:pt idx="3">
                  <c:v>0.006462</c:v>
                </c:pt>
                <c:pt idx="4">
                  <c:v>0.028914</c:v>
                </c:pt>
                <c:pt idx="5">
                  <c:v>0.188435</c:v>
                </c:pt>
                <c:pt idx="6">
                  <c:v>1.469613</c:v>
                </c:pt>
                <c:pt idx="7">
                  <c:v>11.90593200000001</c:v>
                </c:pt>
                <c:pt idx="8">
                  <c:v>99.224223</c:v>
                </c:pt>
                <c:pt idx="9">
                  <c:v>916.40694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basic!$E$1</c:f>
              <c:strCache>
                <c:ptCount val="1"/>
                <c:pt idx="0">
                  <c:v>Transposed</c:v>
                </c:pt>
              </c:strCache>
            </c:strRef>
          </c:tx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basic!$E$2:$E$11</c:f>
              <c:numCache>
                <c:formatCode>General</c:formatCode>
                <c:ptCount val="10"/>
                <c:pt idx="0">
                  <c:v>1.2E-5</c:v>
                </c:pt>
                <c:pt idx="1">
                  <c:v>1.8E-5</c:v>
                </c:pt>
                <c:pt idx="2">
                  <c:v>6.5E-5</c:v>
                </c:pt>
                <c:pt idx="3">
                  <c:v>0.000326</c:v>
                </c:pt>
                <c:pt idx="4">
                  <c:v>0.002271</c:v>
                </c:pt>
                <c:pt idx="5">
                  <c:v>0.016744</c:v>
                </c:pt>
                <c:pt idx="6">
                  <c:v>0.128478</c:v>
                </c:pt>
                <c:pt idx="7">
                  <c:v>1.006654</c:v>
                </c:pt>
                <c:pt idx="8">
                  <c:v>8.333649000000004</c:v>
                </c:pt>
                <c:pt idx="9">
                  <c:v>66.26884699999998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basic!$F$1</c:f>
              <c:strCache>
                <c:ptCount val="1"/>
                <c:pt idx="0">
                  <c:v>Strassen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basic!$F$2:$F$11</c:f>
              <c:numCache>
                <c:formatCode>General</c:formatCode>
                <c:ptCount val="10"/>
                <c:pt idx="0">
                  <c:v>1.2E-5</c:v>
                </c:pt>
                <c:pt idx="1">
                  <c:v>1.9E-5</c:v>
                </c:pt>
                <c:pt idx="2">
                  <c:v>5.8E-5</c:v>
                </c:pt>
                <c:pt idx="3">
                  <c:v>0.000325</c:v>
                </c:pt>
                <c:pt idx="4">
                  <c:v>0.002283</c:v>
                </c:pt>
                <c:pt idx="5">
                  <c:v>0.00930400000000001</c:v>
                </c:pt>
                <c:pt idx="6">
                  <c:v>0.043901</c:v>
                </c:pt>
                <c:pt idx="7">
                  <c:v>0.554657</c:v>
                </c:pt>
                <c:pt idx="8">
                  <c:v>15.271813</c:v>
                </c:pt>
                <c:pt idx="9">
                  <c:v>433.10407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basic!$G$1</c:f>
              <c:strCache>
                <c:ptCount val="1"/>
                <c:pt idx="0">
                  <c:v>Autotuned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basic!$A$2:$A$11</c:f>
              <c:numCache>
                <c:formatCode>General</c:formatCode>
                <c:ptCount val="10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</c:numCache>
            </c:numRef>
          </c:cat>
          <c:val>
            <c:numRef>
              <c:f>basic!$G$2:$G$11</c:f>
              <c:numCache>
                <c:formatCode>General</c:formatCode>
                <c:ptCount val="10"/>
                <c:pt idx="0">
                  <c:v>8.00000000000001E-6</c:v>
                </c:pt>
                <c:pt idx="1">
                  <c:v>1.4E-5</c:v>
                </c:pt>
                <c:pt idx="2">
                  <c:v>5.1E-5</c:v>
                </c:pt>
                <c:pt idx="3">
                  <c:v>0.000312</c:v>
                </c:pt>
                <c:pt idx="4">
                  <c:v>0.002218</c:v>
                </c:pt>
                <c:pt idx="5">
                  <c:v>0.006426</c:v>
                </c:pt>
                <c:pt idx="6">
                  <c:v>0.032096</c:v>
                </c:pt>
                <c:pt idx="7">
                  <c:v>0.156547</c:v>
                </c:pt>
                <c:pt idx="8">
                  <c:v>1.048143</c:v>
                </c:pt>
                <c:pt idx="9">
                  <c:v>8.687242999999998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5358792"/>
        <c:axId val="705363816"/>
      </c:lineChart>
      <c:catAx>
        <c:axId val="705358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05363816"/>
        <c:crossesAt val="1.0E-6"/>
        <c:auto val="1"/>
        <c:lblAlgn val="ctr"/>
        <c:lblOffset val="100"/>
        <c:noMultiLvlLbl val="0"/>
      </c:catAx>
      <c:valAx>
        <c:axId val="705363816"/>
        <c:scaling>
          <c:logBase val="32.0"/>
          <c:orientation val="minMax"/>
        </c:scaling>
        <c:delete val="0"/>
        <c:axPos val="l"/>
        <c:majorGridlines/>
        <c:minorGridlines>
          <c:spPr>
            <a:ln>
              <a:solidFill>
                <a:sysClr val="window" lastClr="FFFFFF">
                  <a:lumMod val="85000"/>
                  <a:alpha val="71000"/>
                </a:sys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705358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4802993143"/>
          <c:y val="0.0730467166180499"/>
          <c:w val="0.206368682305174"/>
          <c:h val="0.4907437417780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25556527656265"/>
          <c:y val="0.0431034698677291"/>
          <c:w val="0.893806597135701"/>
          <c:h val="0.886207642618234"/>
        </c:manualLayout>
      </c:layout>
      <c:scatterChart>
        <c:scatterStyle val="lineMarker"/>
        <c:varyColors val="0"/>
        <c:ser>
          <c:idx val="0"/>
          <c:order val="0"/>
          <c:tx>
            <c:strRef>
              <c:f>eig!$B$1</c:f>
              <c:strCache>
                <c:ptCount val="1"/>
                <c:pt idx="0">
                  <c:v> Bisection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eig!$A$2:$A$126</c:f>
              <c:numCache>
                <c:formatCode>General</c:formatCode>
                <c:ptCount val="125"/>
                <c:pt idx="0">
                  <c:v>5.0</c:v>
                </c:pt>
                <c:pt idx="1">
                  <c:v>12.0</c:v>
                </c:pt>
                <c:pt idx="2">
                  <c:v>20.0</c:v>
                </c:pt>
                <c:pt idx="3">
                  <c:v>28.0</c:v>
                </c:pt>
                <c:pt idx="4">
                  <c:v>36.0</c:v>
                </c:pt>
                <c:pt idx="5">
                  <c:v>44.0</c:v>
                </c:pt>
                <c:pt idx="6">
                  <c:v>52.0</c:v>
                </c:pt>
                <c:pt idx="7">
                  <c:v>60.0</c:v>
                </c:pt>
                <c:pt idx="8">
                  <c:v>68.0</c:v>
                </c:pt>
                <c:pt idx="9">
                  <c:v>76.0</c:v>
                </c:pt>
                <c:pt idx="10">
                  <c:v>84.0</c:v>
                </c:pt>
                <c:pt idx="11">
                  <c:v>92.0</c:v>
                </c:pt>
                <c:pt idx="12">
                  <c:v>100.0</c:v>
                </c:pt>
                <c:pt idx="13">
                  <c:v>108.0</c:v>
                </c:pt>
                <c:pt idx="14">
                  <c:v>116.0</c:v>
                </c:pt>
                <c:pt idx="15">
                  <c:v>124.0</c:v>
                </c:pt>
                <c:pt idx="16">
                  <c:v>132.0</c:v>
                </c:pt>
                <c:pt idx="17">
                  <c:v>140.0</c:v>
                </c:pt>
                <c:pt idx="18">
                  <c:v>148.0</c:v>
                </c:pt>
                <c:pt idx="19">
                  <c:v>156.0</c:v>
                </c:pt>
                <c:pt idx="20">
                  <c:v>164.0</c:v>
                </c:pt>
                <c:pt idx="21">
                  <c:v>172.0</c:v>
                </c:pt>
                <c:pt idx="22">
                  <c:v>180.0</c:v>
                </c:pt>
                <c:pt idx="23">
                  <c:v>188.0</c:v>
                </c:pt>
                <c:pt idx="24">
                  <c:v>196.0</c:v>
                </c:pt>
                <c:pt idx="25">
                  <c:v>204.0</c:v>
                </c:pt>
                <c:pt idx="26">
                  <c:v>212.0</c:v>
                </c:pt>
                <c:pt idx="27">
                  <c:v>220.0</c:v>
                </c:pt>
                <c:pt idx="28">
                  <c:v>228.0</c:v>
                </c:pt>
                <c:pt idx="29">
                  <c:v>236.0</c:v>
                </c:pt>
                <c:pt idx="30">
                  <c:v>244.0</c:v>
                </c:pt>
                <c:pt idx="31">
                  <c:v>252.0</c:v>
                </c:pt>
                <c:pt idx="32">
                  <c:v>260.0</c:v>
                </c:pt>
                <c:pt idx="33">
                  <c:v>268.0</c:v>
                </c:pt>
                <c:pt idx="34">
                  <c:v>276.0</c:v>
                </c:pt>
                <c:pt idx="35">
                  <c:v>284.0</c:v>
                </c:pt>
                <c:pt idx="36">
                  <c:v>292.0</c:v>
                </c:pt>
                <c:pt idx="37">
                  <c:v>300.0</c:v>
                </c:pt>
                <c:pt idx="38">
                  <c:v>308.0</c:v>
                </c:pt>
                <c:pt idx="39">
                  <c:v>316.0</c:v>
                </c:pt>
                <c:pt idx="40">
                  <c:v>324.0</c:v>
                </c:pt>
                <c:pt idx="41">
                  <c:v>332.0</c:v>
                </c:pt>
                <c:pt idx="42">
                  <c:v>340.0</c:v>
                </c:pt>
                <c:pt idx="43">
                  <c:v>348.0</c:v>
                </c:pt>
                <c:pt idx="44">
                  <c:v>356.0</c:v>
                </c:pt>
                <c:pt idx="45">
                  <c:v>364.0</c:v>
                </c:pt>
                <c:pt idx="46">
                  <c:v>372.0</c:v>
                </c:pt>
                <c:pt idx="47">
                  <c:v>380.0</c:v>
                </c:pt>
                <c:pt idx="48">
                  <c:v>388.0</c:v>
                </c:pt>
                <c:pt idx="49">
                  <c:v>396.0</c:v>
                </c:pt>
                <c:pt idx="50">
                  <c:v>404.0</c:v>
                </c:pt>
                <c:pt idx="51">
                  <c:v>412.0</c:v>
                </c:pt>
                <c:pt idx="52">
                  <c:v>420.0</c:v>
                </c:pt>
                <c:pt idx="53">
                  <c:v>428.0</c:v>
                </c:pt>
                <c:pt idx="54">
                  <c:v>436.0</c:v>
                </c:pt>
                <c:pt idx="55">
                  <c:v>444.0</c:v>
                </c:pt>
                <c:pt idx="56">
                  <c:v>452.0</c:v>
                </c:pt>
                <c:pt idx="57">
                  <c:v>460.0</c:v>
                </c:pt>
                <c:pt idx="58">
                  <c:v>468.0</c:v>
                </c:pt>
                <c:pt idx="59">
                  <c:v>476.0</c:v>
                </c:pt>
                <c:pt idx="60">
                  <c:v>484.0</c:v>
                </c:pt>
                <c:pt idx="61">
                  <c:v>492.0</c:v>
                </c:pt>
                <c:pt idx="62">
                  <c:v>500.0</c:v>
                </c:pt>
                <c:pt idx="63">
                  <c:v>508.0</c:v>
                </c:pt>
                <c:pt idx="64">
                  <c:v>516.0</c:v>
                </c:pt>
                <c:pt idx="65">
                  <c:v>524.0</c:v>
                </c:pt>
                <c:pt idx="66">
                  <c:v>532.0</c:v>
                </c:pt>
                <c:pt idx="67">
                  <c:v>540.0</c:v>
                </c:pt>
                <c:pt idx="68">
                  <c:v>548.0</c:v>
                </c:pt>
                <c:pt idx="69">
                  <c:v>556.0</c:v>
                </c:pt>
                <c:pt idx="70">
                  <c:v>564.0</c:v>
                </c:pt>
                <c:pt idx="71">
                  <c:v>572.0</c:v>
                </c:pt>
                <c:pt idx="72">
                  <c:v>580.0</c:v>
                </c:pt>
                <c:pt idx="73">
                  <c:v>588.0</c:v>
                </c:pt>
                <c:pt idx="74">
                  <c:v>596.0</c:v>
                </c:pt>
                <c:pt idx="75">
                  <c:v>604.0</c:v>
                </c:pt>
                <c:pt idx="76">
                  <c:v>612.0</c:v>
                </c:pt>
                <c:pt idx="77">
                  <c:v>620.0</c:v>
                </c:pt>
                <c:pt idx="78">
                  <c:v>628.0</c:v>
                </c:pt>
                <c:pt idx="79">
                  <c:v>636.0</c:v>
                </c:pt>
                <c:pt idx="80">
                  <c:v>644.0</c:v>
                </c:pt>
                <c:pt idx="81">
                  <c:v>652.0</c:v>
                </c:pt>
                <c:pt idx="82">
                  <c:v>660.0</c:v>
                </c:pt>
                <c:pt idx="83">
                  <c:v>668.0</c:v>
                </c:pt>
                <c:pt idx="84">
                  <c:v>676.0</c:v>
                </c:pt>
                <c:pt idx="85">
                  <c:v>684.0</c:v>
                </c:pt>
                <c:pt idx="86">
                  <c:v>692.0</c:v>
                </c:pt>
                <c:pt idx="87">
                  <c:v>700.0</c:v>
                </c:pt>
                <c:pt idx="88">
                  <c:v>708.0</c:v>
                </c:pt>
                <c:pt idx="89">
                  <c:v>716.0</c:v>
                </c:pt>
                <c:pt idx="90">
                  <c:v>724.0</c:v>
                </c:pt>
                <c:pt idx="91">
                  <c:v>732.0</c:v>
                </c:pt>
                <c:pt idx="92">
                  <c:v>740.0</c:v>
                </c:pt>
                <c:pt idx="93">
                  <c:v>748.0</c:v>
                </c:pt>
                <c:pt idx="94">
                  <c:v>756.0</c:v>
                </c:pt>
                <c:pt idx="95">
                  <c:v>764.0</c:v>
                </c:pt>
                <c:pt idx="96">
                  <c:v>772.0</c:v>
                </c:pt>
                <c:pt idx="97">
                  <c:v>780.0</c:v>
                </c:pt>
                <c:pt idx="98">
                  <c:v>788.0</c:v>
                </c:pt>
                <c:pt idx="99">
                  <c:v>796.0</c:v>
                </c:pt>
                <c:pt idx="100">
                  <c:v>804.0</c:v>
                </c:pt>
                <c:pt idx="101">
                  <c:v>812.0</c:v>
                </c:pt>
                <c:pt idx="102">
                  <c:v>820.0</c:v>
                </c:pt>
                <c:pt idx="103">
                  <c:v>828.0</c:v>
                </c:pt>
                <c:pt idx="104">
                  <c:v>836.0</c:v>
                </c:pt>
                <c:pt idx="105">
                  <c:v>844.0</c:v>
                </c:pt>
                <c:pt idx="106">
                  <c:v>852.0</c:v>
                </c:pt>
                <c:pt idx="107">
                  <c:v>860.0</c:v>
                </c:pt>
                <c:pt idx="108">
                  <c:v>868.0</c:v>
                </c:pt>
                <c:pt idx="109">
                  <c:v>876.0</c:v>
                </c:pt>
                <c:pt idx="110">
                  <c:v>884.0</c:v>
                </c:pt>
                <c:pt idx="111">
                  <c:v>892.0</c:v>
                </c:pt>
                <c:pt idx="112">
                  <c:v>900.0</c:v>
                </c:pt>
                <c:pt idx="113">
                  <c:v>908.0</c:v>
                </c:pt>
                <c:pt idx="114">
                  <c:v>916.0</c:v>
                </c:pt>
                <c:pt idx="115">
                  <c:v>924.0</c:v>
                </c:pt>
                <c:pt idx="116">
                  <c:v>932.0</c:v>
                </c:pt>
                <c:pt idx="117">
                  <c:v>940.0</c:v>
                </c:pt>
                <c:pt idx="118">
                  <c:v>948.0</c:v>
                </c:pt>
                <c:pt idx="119">
                  <c:v>956.0</c:v>
                </c:pt>
                <c:pt idx="120">
                  <c:v>964.0</c:v>
                </c:pt>
                <c:pt idx="121">
                  <c:v>972.0</c:v>
                </c:pt>
                <c:pt idx="122">
                  <c:v>980.0</c:v>
                </c:pt>
                <c:pt idx="123">
                  <c:v>988.0</c:v>
                </c:pt>
                <c:pt idx="124">
                  <c:v>996.0</c:v>
                </c:pt>
              </c:numCache>
            </c:numRef>
          </c:xVal>
          <c:yVal>
            <c:numRef>
              <c:f>eig!$B$2:$B$126</c:f>
              <c:numCache>
                <c:formatCode>General</c:formatCode>
                <c:ptCount val="125"/>
                <c:pt idx="0">
                  <c:v>0.006606</c:v>
                </c:pt>
                <c:pt idx="1">
                  <c:v>0.000116</c:v>
                </c:pt>
                <c:pt idx="2">
                  <c:v>0.000295</c:v>
                </c:pt>
                <c:pt idx="3">
                  <c:v>0.000536</c:v>
                </c:pt>
                <c:pt idx="4">
                  <c:v>0.000899000000000002</c:v>
                </c:pt>
                <c:pt idx="5">
                  <c:v>0.001273</c:v>
                </c:pt>
                <c:pt idx="6">
                  <c:v>0.001761</c:v>
                </c:pt>
                <c:pt idx="7">
                  <c:v>0.002599</c:v>
                </c:pt>
                <c:pt idx="8">
                  <c:v>0.003366</c:v>
                </c:pt>
                <c:pt idx="9">
                  <c:v>0.004188</c:v>
                </c:pt>
                <c:pt idx="10">
                  <c:v>0.005116</c:v>
                </c:pt>
                <c:pt idx="11">
                  <c:v>0.00613800000000001</c:v>
                </c:pt>
                <c:pt idx="12">
                  <c:v>0.007166</c:v>
                </c:pt>
                <c:pt idx="13">
                  <c:v>0.008337</c:v>
                </c:pt>
                <c:pt idx="14">
                  <c:v>0.00977300000000001</c:v>
                </c:pt>
                <c:pt idx="15">
                  <c:v>0.010949</c:v>
                </c:pt>
                <c:pt idx="16">
                  <c:v>0.012342</c:v>
                </c:pt>
                <c:pt idx="17">
                  <c:v>0.013918</c:v>
                </c:pt>
                <c:pt idx="18">
                  <c:v>0.015521</c:v>
                </c:pt>
                <c:pt idx="19">
                  <c:v>0.017109</c:v>
                </c:pt>
                <c:pt idx="20">
                  <c:v>0.018939</c:v>
                </c:pt>
                <c:pt idx="21">
                  <c:v>0.020794</c:v>
                </c:pt>
                <c:pt idx="22">
                  <c:v>0.022812</c:v>
                </c:pt>
                <c:pt idx="23">
                  <c:v>0.024814</c:v>
                </c:pt>
                <c:pt idx="24">
                  <c:v>0.026934</c:v>
                </c:pt>
                <c:pt idx="25">
                  <c:v>0.029161</c:v>
                </c:pt>
                <c:pt idx="26">
                  <c:v>0.031382</c:v>
                </c:pt>
                <c:pt idx="27">
                  <c:v>0.033844</c:v>
                </c:pt>
                <c:pt idx="28">
                  <c:v>0.036188</c:v>
                </c:pt>
                <c:pt idx="29">
                  <c:v>0.038754</c:v>
                </c:pt>
                <c:pt idx="30">
                  <c:v>0.041412</c:v>
                </c:pt>
                <c:pt idx="31">
                  <c:v>0.0443640000000001</c:v>
                </c:pt>
                <c:pt idx="32">
                  <c:v>0.046965</c:v>
                </c:pt>
                <c:pt idx="33">
                  <c:v>0.0497310000000001</c:v>
                </c:pt>
                <c:pt idx="34">
                  <c:v>0.052957</c:v>
                </c:pt>
                <c:pt idx="35">
                  <c:v>0.055727</c:v>
                </c:pt>
                <c:pt idx="36">
                  <c:v>0.0590380000000001</c:v>
                </c:pt>
                <c:pt idx="37">
                  <c:v>0.0623950000000001</c:v>
                </c:pt>
                <c:pt idx="38">
                  <c:v>0.065842</c:v>
                </c:pt>
                <c:pt idx="39">
                  <c:v>0.069135</c:v>
                </c:pt>
                <c:pt idx="40">
                  <c:v>0.072648</c:v>
                </c:pt>
                <c:pt idx="41">
                  <c:v>0.076196</c:v>
                </c:pt>
                <c:pt idx="42">
                  <c:v>0.0797570000000001</c:v>
                </c:pt>
                <c:pt idx="43">
                  <c:v>0.0836020000000001</c:v>
                </c:pt>
                <c:pt idx="44">
                  <c:v>0.087323</c:v>
                </c:pt>
                <c:pt idx="45">
                  <c:v>0.091371</c:v>
                </c:pt>
                <c:pt idx="46">
                  <c:v>0.095394</c:v>
                </c:pt>
                <c:pt idx="47">
                  <c:v>0.09907</c:v>
                </c:pt>
                <c:pt idx="48">
                  <c:v>0.103785</c:v>
                </c:pt>
                <c:pt idx="49">
                  <c:v>0.108104</c:v>
                </c:pt>
                <c:pt idx="50">
                  <c:v>0.112233</c:v>
                </c:pt>
                <c:pt idx="51">
                  <c:v>0.116575</c:v>
                </c:pt>
                <c:pt idx="52">
                  <c:v>0.121317</c:v>
                </c:pt>
                <c:pt idx="53">
                  <c:v>0.125571</c:v>
                </c:pt>
                <c:pt idx="54">
                  <c:v>0.130607</c:v>
                </c:pt>
                <c:pt idx="55">
                  <c:v>0.135239</c:v>
                </c:pt>
                <c:pt idx="56">
                  <c:v>0.14051</c:v>
                </c:pt>
                <c:pt idx="57">
                  <c:v>0.144821</c:v>
                </c:pt>
                <c:pt idx="58">
                  <c:v>0.150212</c:v>
                </c:pt>
                <c:pt idx="59">
                  <c:v>0.155518</c:v>
                </c:pt>
                <c:pt idx="60">
                  <c:v>0.160371</c:v>
                </c:pt>
                <c:pt idx="61">
                  <c:v>0.165908</c:v>
                </c:pt>
                <c:pt idx="62">
                  <c:v>0.170969</c:v>
                </c:pt>
                <c:pt idx="63">
                  <c:v>0.176675</c:v>
                </c:pt>
                <c:pt idx="64">
                  <c:v>0.182345</c:v>
                </c:pt>
                <c:pt idx="65">
                  <c:v>0.188508</c:v>
                </c:pt>
                <c:pt idx="66">
                  <c:v>0.1938</c:v>
                </c:pt>
                <c:pt idx="67">
                  <c:v>0.199565</c:v>
                </c:pt>
                <c:pt idx="68">
                  <c:v>0.2053</c:v>
                </c:pt>
                <c:pt idx="69">
                  <c:v>0.211171</c:v>
                </c:pt>
                <c:pt idx="70">
                  <c:v>0.217851</c:v>
                </c:pt>
                <c:pt idx="71">
                  <c:v>0.223326</c:v>
                </c:pt>
                <c:pt idx="72">
                  <c:v>0.230203</c:v>
                </c:pt>
                <c:pt idx="73">
                  <c:v>0.236721</c:v>
                </c:pt>
                <c:pt idx="74">
                  <c:v>0.24276</c:v>
                </c:pt>
                <c:pt idx="75">
                  <c:v>0.248456</c:v>
                </c:pt>
                <c:pt idx="76">
                  <c:v>0.255044</c:v>
                </c:pt>
                <c:pt idx="77">
                  <c:v>0.26158</c:v>
                </c:pt>
                <c:pt idx="78">
                  <c:v>0.268334</c:v>
                </c:pt>
                <c:pt idx="79">
                  <c:v>0.27624</c:v>
                </c:pt>
                <c:pt idx="80">
                  <c:v>0.282308</c:v>
                </c:pt>
                <c:pt idx="81">
                  <c:v>0.289824000000001</c:v>
                </c:pt>
                <c:pt idx="82">
                  <c:v>0.297228</c:v>
                </c:pt>
                <c:pt idx="83">
                  <c:v>0.303848</c:v>
                </c:pt>
                <c:pt idx="84">
                  <c:v>0.310651</c:v>
                </c:pt>
                <c:pt idx="85">
                  <c:v>0.318305</c:v>
                </c:pt>
                <c:pt idx="86">
                  <c:v>0.326058000000001</c:v>
                </c:pt>
                <c:pt idx="87">
                  <c:v>0.332570000000001</c:v>
                </c:pt>
                <c:pt idx="88">
                  <c:v>0.340733</c:v>
                </c:pt>
                <c:pt idx="89">
                  <c:v>0.348556</c:v>
                </c:pt>
                <c:pt idx="90">
                  <c:v>0.356843</c:v>
                </c:pt>
                <c:pt idx="91">
                  <c:v>0.365769</c:v>
                </c:pt>
                <c:pt idx="92">
                  <c:v>0.371418000000001</c:v>
                </c:pt>
                <c:pt idx="93">
                  <c:v>0.380837</c:v>
                </c:pt>
                <c:pt idx="94">
                  <c:v>0.38924</c:v>
                </c:pt>
                <c:pt idx="95">
                  <c:v>0.396605</c:v>
                </c:pt>
                <c:pt idx="96">
                  <c:v>0.405702</c:v>
                </c:pt>
                <c:pt idx="97">
                  <c:v>0.414175</c:v>
                </c:pt>
                <c:pt idx="98">
                  <c:v>0.423939</c:v>
                </c:pt>
                <c:pt idx="99">
                  <c:v>0.429507</c:v>
                </c:pt>
                <c:pt idx="100">
                  <c:v>0.4396</c:v>
                </c:pt>
                <c:pt idx="101">
                  <c:v>0.448398</c:v>
                </c:pt>
                <c:pt idx="102">
                  <c:v>0.456486</c:v>
                </c:pt>
                <c:pt idx="103">
                  <c:v>0.465687</c:v>
                </c:pt>
                <c:pt idx="104">
                  <c:v>0.474652</c:v>
                </c:pt>
                <c:pt idx="105">
                  <c:v>0.484046</c:v>
                </c:pt>
                <c:pt idx="106">
                  <c:v>0.494188000000001</c:v>
                </c:pt>
                <c:pt idx="107">
                  <c:v>0.502495999999999</c:v>
                </c:pt>
                <c:pt idx="108">
                  <c:v>0.51412</c:v>
                </c:pt>
                <c:pt idx="109">
                  <c:v>0.522296</c:v>
                </c:pt>
                <c:pt idx="110">
                  <c:v>0.531322</c:v>
                </c:pt>
                <c:pt idx="111">
                  <c:v>0.541838</c:v>
                </c:pt>
                <c:pt idx="112">
                  <c:v>0.551512</c:v>
                </c:pt>
                <c:pt idx="113">
                  <c:v>0.560032</c:v>
                </c:pt>
                <c:pt idx="114">
                  <c:v>0.573876</c:v>
                </c:pt>
                <c:pt idx="115">
                  <c:v>0.581192</c:v>
                </c:pt>
                <c:pt idx="116">
                  <c:v>0.589883999999999</c:v>
                </c:pt>
                <c:pt idx="117">
                  <c:v>0.604097000000001</c:v>
                </c:pt>
                <c:pt idx="118">
                  <c:v>0.610758000000001</c:v>
                </c:pt>
                <c:pt idx="119">
                  <c:v>0.622644000000001</c:v>
                </c:pt>
                <c:pt idx="120">
                  <c:v>0.632892000000001</c:v>
                </c:pt>
                <c:pt idx="121">
                  <c:v>0.641008000000001</c:v>
                </c:pt>
                <c:pt idx="122">
                  <c:v>0.654104000000001</c:v>
                </c:pt>
                <c:pt idx="123">
                  <c:v>0.664730000000001</c:v>
                </c:pt>
                <c:pt idx="124">
                  <c:v>0.676150000000001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eig!$C$1</c:f>
              <c:strCache>
                <c:ptCount val="1"/>
                <c:pt idx="0">
                  <c:v> DC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eig!$A$2:$A$126</c:f>
              <c:numCache>
                <c:formatCode>General</c:formatCode>
                <c:ptCount val="125"/>
                <c:pt idx="0">
                  <c:v>5.0</c:v>
                </c:pt>
                <c:pt idx="1">
                  <c:v>12.0</c:v>
                </c:pt>
                <c:pt idx="2">
                  <c:v>20.0</c:v>
                </c:pt>
                <c:pt idx="3">
                  <c:v>28.0</c:v>
                </c:pt>
                <c:pt idx="4">
                  <c:v>36.0</c:v>
                </c:pt>
                <c:pt idx="5">
                  <c:v>44.0</c:v>
                </c:pt>
                <c:pt idx="6">
                  <c:v>52.0</c:v>
                </c:pt>
                <c:pt idx="7">
                  <c:v>60.0</c:v>
                </c:pt>
                <c:pt idx="8">
                  <c:v>68.0</c:v>
                </c:pt>
                <c:pt idx="9">
                  <c:v>76.0</c:v>
                </c:pt>
                <c:pt idx="10">
                  <c:v>84.0</c:v>
                </c:pt>
                <c:pt idx="11">
                  <c:v>92.0</c:v>
                </c:pt>
                <c:pt idx="12">
                  <c:v>100.0</c:v>
                </c:pt>
                <c:pt idx="13">
                  <c:v>108.0</c:v>
                </c:pt>
                <c:pt idx="14">
                  <c:v>116.0</c:v>
                </c:pt>
                <c:pt idx="15">
                  <c:v>124.0</c:v>
                </c:pt>
                <c:pt idx="16">
                  <c:v>132.0</c:v>
                </c:pt>
                <c:pt idx="17">
                  <c:v>140.0</c:v>
                </c:pt>
                <c:pt idx="18">
                  <c:v>148.0</c:v>
                </c:pt>
                <c:pt idx="19">
                  <c:v>156.0</c:v>
                </c:pt>
                <c:pt idx="20">
                  <c:v>164.0</c:v>
                </c:pt>
                <c:pt idx="21">
                  <c:v>172.0</c:v>
                </c:pt>
                <c:pt idx="22">
                  <c:v>180.0</c:v>
                </c:pt>
                <c:pt idx="23">
                  <c:v>188.0</c:v>
                </c:pt>
                <c:pt idx="24">
                  <c:v>196.0</c:v>
                </c:pt>
                <c:pt idx="25">
                  <c:v>204.0</c:v>
                </c:pt>
                <c:pt idx="26">
                  <c:v>212.0</c:v>
                </c:pt>
                <c:pt idx="27">
                  <c:v>220.0</c:v>
                </c:pt>
                <c:pt idx="28">
                  <c:v>228.0</c:v>
                </c:pt>
                <c:pt idx="29">
                  <c:v>236.0</c:v>
                </c:pt>
                <c:pt idx="30">
                  <c:v>244.0</c:v>
                </c:pt>
                <c:pt idx="31">
                  <c:v>252.0</c:v>
                </c:pt>
                <c:pt idx="32">
                  <c:v>260.0</c:v>
                </c:pt>
                <c:pt idx="33">
                  <c:v>268.0</c:v>
                </c:pt>
                <c:pt idx="34">
                  <c:v>276.0</c:v>
                </c:pt>
                <c:pt idx="35">
                  <c:v>284.0</c:v>
                </c:pt>
                <c:pt idx="36">
                  <c:v>292.0</c:v>
                </c:pt>
                <c:pt idx="37">
                  <c:v>300.0</c:v>
                </c:pt>
                <c:pt idx="38">
                  <c:v>308.0</c:v>
                </c:pt>
                <c:pt idx="39">
                  <c:v>316.0</c:v>
                </c:pt>
                <c:pt idx="40">
                  <c:v>324.0</c:v>
                </c:pt>
                <c:pt idx="41">
                  <c:v>332.0</c:v>
                </c:pt>
                <c:pt idx="42">
                  <c:v>340.0</c:v>
                </c:pt>
                <c:pt idx="43">
                  <c:v>348.0</c:v>
                </c:pt>
                <c:pt idx="44">
                  <c:v>356.0</c:v>
                </c:pt>
                <c:pt idx="45">
                  <c:v>364.0</c:v>
                </c:pt>
                <c:pt idx="46">
                  <c:v>372.0</c:v>
                </c:pt>
                <c:pt idx="47">
                  <c:v>380.0</c:v>
                </c:pt>
                <c:pt idx="48">
                  <c:v>388.0</c:v>
                </c:pt>
                <c:pt idx="49">
                  <c:v>396.0</c:v>
                </c:pt>
                <c:pt idx="50">
                  <c:v>404.0</c:v>
                </c:pt>
                <c:pt idx="51">
                  <c:v>412.0</c:v>
                </c:pt>
                <c:pt idx="52">
                  <c:v>420.0</c:v>
                </c:pt>
                <c:pt idx="53">
                  <c:v>428.0</c:v>
                </c:pt>
                <c:pt idx="54">
                  <c:v>436.0</c:v>
                </c:pt>
                <c:pt idx="55">
                  <c:v>444.0</c:v>
                </c:pt>
                <c:pt idx="56">
                  <c:v>452.0</c:v>
                </c:pt>
                <c:pt idx="57">
                  <c:v>460.0</c:v>
                </c:pt>
                <c:pt idx="58">
                  <c:v>468.0</c:v>
                </c:pt>
                <c:pt idx="59">
                  <c:v>476.0</c:v>
                </c:pt>
                <c:pt idx="60">
                  <c:v>484.0</c:v>
                </c:pt>
                <c:pt idx="61">
                  <c:v>492.0</c:v>
                </c:pt>
                <c:pt idx="62">
                  <c:v>500.0</c:v>
                </c:pt>
                <c:pt idx="63">
                  <c:v>508.0</c:v>
                </c:pt>
                <c:pt idx="64">
                  <c:v>516.0</c:v>
                </c:pt>
                <c:pt idx="65">
                  <c:v>524.0</c:v>
                </c:pt>
                <c:pt idx="66">
                  <c:v>532.0</c:v>
                </c:pt>
                <c:pt idx="67">
                  <c:v>540.0</c:v>
                </c:pt>
                <c:pt idx="68">
                  <c:v>548.0</c:v>
                </c:pt>
                <c:pt idx="69">
                  <c:v>556.0</c:v>
                </c:pt>
                <c:pt idx="70">
                  <c:v>564.0</c:v>
                </c:pt>
                <c:pt idx="71">
                  <c:v>572.0</c:v>
                </c:pt>
                <c:pt idx="72">
                  <c:v>580.0</c:v>
                </c:pt>
                <c:pt idx="73">
                  <c:v>588.0</c:v>
                </c:pt>
                <c:pt idx="74">
                  <c:v>596.0</c:v>
                </c:pt>
                <c:pt idx="75">
                  <c:v>604.0</c:v>
                </c:pt>
                <c:pt idx="76">
                  <c:v>612.0</c:v>
                </c:pt>
                <c:pt idx="77">
                  <c:v>620.0</c:v>
                </c:pt>
                <c:pt idx="78">
                  <c:v>628.0</c:v>
                </c:pt>
                <c:pt idx="79">
                  <c:v>636.0</c:v>
                </c:pt>
                <c:pt idx="80">
                  <c:v>644.0</c:v>
                </c:pt>
                <c:pt idx="81">
                  <c:v>652.0</c:v>
                </c:pt>
                <c:pt idx="82">
                  <c:v>660.0</c:v>
                </c:pt>
                <c:pt idx="83">
                  <c:v>668.0</c:v>
                </c:pt>
                <c:pt idx="84">
                  <c:v>676.0</c:v>
                </c:pt>
                <c:pt idx="85">
                  <c:v>684.0</c:v>
                </c:pt>
                <c:pt idx="86">
                  <c:v>692.0</c:v>
                </c:pt>
                <c:pt idx="87">
                  <c:v>700.0</c:v>
                </c:pt>
                <c:pt idx="88">
                  <c:v>708.0</c:v>
                </c:pt>
                <c:pt idx="89">
                  <c:v>716.0</c:v>
                </c:pt>
                <c:pt idx="90">
                  <c:v>724.0</c:v>
                </c:pt>
                <c:pt idx="91">
                  <c:v>732.0</c:v>
                </c:pt>
                <c:pt idx="92">
                  <c:v>740.0</c:v>
                </c:pt>
                <c:pt idx="93">
                  <c:v>748.0</c:v>
                </c:pt>
                <c:pt idx="94">
                  <c:v>756.0</c:v>
                </c:pt>
                <c:pt idx="95">
                  <c:v>764.0</c:v>
                </c:pt>
                <c:pt idx="96">
                  <c:v>772.0</c:v>
                </c:pt>
                <c:pt idx="97">
                  <c:v>780.0</c:v>
                </c:pt>
                <c:pt idx="98">
                  <c:v>788.0</c:v>
                </c:pt>
                <c:pt idx="99">
                  <c:v>796.0</c:v>
                </c:pt>
                <c:pt idx="100">
                  <c:v>804.0</c:v>
                </c:pt>
                <c:pt idx="101">
                  <c:v>812.0</c:v>
                </c:pt>
                <c:pt idx="102">
                  <c:v>820.0</c:v>
                </c:pt>
                <c:pt idx="103">
                  <c:v>828.0</c:v>
                </c:pt>
                <c:pt idx="104">
                  <c:v>836.0</c:v>
                </c:pt>
                <c:pt idx="105">
                  <c:v>844.0</c:v>
                </c:pt>
                <c:pt idx="106">
                  <c:v>852.0</c:v>
                </c:pt>
                <c:pt idx="107">
                  <c:v>860.0</c:v>
                </c:pt>
                <c:pt idx="108">
                  <c:v>868.0</c:v>
                </c:pt>
                <c:pt idx="109">
                  <c:v>876.0</c:v>
                </c:pt>
                <c:pt idx="110">
                  <c:v>884.0</c:v>
                </c:pt>
                <c:pt idx="111">
                  <c:v>892.0</c:v>
                </c:pt>
                <c:pt idx="112">
                  <c:v>900.0</c:v>
                </c:pt>
                <c:pt idx="113">
                  <c:v>908.0</c:v>
                </c:pt>
                <c:pt idx="114">
                  <c:v>916.0</c:v>
                </c:pt>
                <c:pt idx="115">
                  <c:v>924.0</c:v>
                </c:pt>
                <c:pt idx="116">
                  <c:v>932.0</c:v>
                </c:pt>
                <c:pt idx="117">
                  <c:v>940.0</c:v>
                </c:pt>
                <c:pt idx="118">
                  <c:v>948.0</c:v>
                </c:pt>
                <c:pt idx="119">
                  <c:v>956.0</c:v>
                </c:pt>
                <c:pt idx="120">
                  <c:v>964.0</c:v>
                </c:pt>
                <c:pt idx="121">
                  <c:v>972.0</c:v>
                </c:pt>
                <c:pt idx="122">
                  <c:v>980.0</c:v>
                </c:pt>
                <c:pt idx="123">
                  <c:v>988.0</c:v>
                </c:pt>
                <c:pt idx="124">
                  <c:v>996.0</c:v>
                </c:pt>
              </c:numCache>
            </c:numRef>
          </c:xVal>
          <c:yVal>
            <c:numRef>
              <c:f>eig!$C$2:$C$126</c:f>
              <c:numCache>
                <c:formatCode>General</c:formatCode>
                <c:ptCount val="125"/>
                <c:pt idx="0">
                  <c:v>0.00028</c:v>
                </c:pt>
                <c:pt idx="1">
                  <c:v>0.000226000000000001</c:v>
                </c:pt>
                <c:pt idx="2">
                  <c:v>0.000419</c:v>
                </c:pt>
                <c:pt idx="3">
                  <c:v>0.000634</c:v>
                </c:pt>
                <c:pt idx="4">
                  <c:v>0.000887000000000002</c:v>
                </c:pt>
                <c:pt idx="5">
                  <c:v>0.00115</c:v>
                </c:pt>
                <c:pt idx="6">
                  <c:v>0.001483</c:v>
                </c:pt>
                <c:pt idx="7">
                  <c:v>0.001736</c:v>
                </c:pt>
                <c:pt idx="8">
                  <c:v>0.003329</c:v>
                </c:pt>
                <c:pt idx="9">
                  <c:v>0.002775</c:v>
                </c:pt>
                <c:pt idx="10">
                  <c:v>0.003133</c:v>
                </c:pt>
                <c:pt idx="11">
                  <c:v>0.003567</c:v>
                </c:pt>
                <c:pt idx="12">
                  <c:v>0.003795</c:v>
                </c:pt>
                <c:pt idx="13">
                  <c:v>0.003657</c:v>
                </c:pt>
                <c:pt idx="14">
                  <c:v>0.004111</c:v>
                </c:pt>
                <c:pt idx="15">
                  <c:v>0.004645</c:v>
                </c:pt>
                <c:pt idx="16">
                  <c:v>0.005166</c:v>
                </c:pt>
                <c:pt idx="17">
                  <c:v>0.00791900000000001</c:v>
                </c:pt>
                <c:pt idx="18">
                  <c:v>0.005663</c:v>
                </c:pt>
                <c:pt idx="19">
                  <c:v>0.006344</c:v>
                </c:pt>
                <c:pt idx="20">
                  <c:v>0.00664000000000001</c:v>
                </c:pt>
                <c:pt idx="21">
                  <c:v>0.00722200000000001</c:v>
                </c:pt>
                <c:pt idx="22">
                  <c:v>0.00763000000000001</c:v>
                </c:pt>
                <c:pt idx="23">
                  <c:v>0.00766100000000001</c:v>
                </c:pt>
                <c:pt idx="24">
                  <c:v>0.00816300000000001</c:v>
                </c:pt>
                <c:pt idx="25">
                  <c:v>0.008318</c:v>
                </c:pt>
                <c:pt idx="26">
                  <c:v>0.008686</c:v>
                </c:pt>
                <c:pt idx="27">
                  <c:v>0.00915300000000001</c:v>
                </c:pt>
                <c:pt idx="28">
                  <c:v>0.00928</c:v>
                </c:pt>
                <c:pt idx="29">
                  <c:v>0.010045</c:v>
                </c:pt>
                <c:pt idx="30">
                  <c:v>0.00982200000000002</c:v>
                </c:pt>
                <c:pt idx="31">
                  <c:v>0.010624</c:v>
                </c:pt>
                <c:pt idx="32">
                  <c:v>0.011911</c:v>
                </c:pt>
                <c:pt idx="33">
                  <c:v>0.013286</c:v>
                </c:pt>
                <c:pt idx="34">
                  <c:v>0.013235</c:v>
                </c:pt>
                <c:pt idx="35">
                  <c:v>0.013204</c:v>
                </c:pt>
                <c:pt idx="36">
                  <c:v>0.01353</c:v>
                </c:pt>
                <c:pt idx="37">
                  <c:v>0.014431</c:v>
                </c:pt>
                <c:pt idx="38">
                  <c:v>0.014656</c:v>
                </c:pt>
                <c:pt idx="39">
                  <c:v>0.015239</c:v>
                </c:pt>
                <c:pt idx="40">
                  <c:v>0.015414</c:v>
                </c:pt>
                <c:pt idx="41">
                  <c:v>0.016044</c:v>
                </c:pt>
                <c:pt idx="42">
                  <c:v>0.016307</c:v>
                </c:pt>
                <c:pt idx="43">
                  <c:v>0.017246</c:v>
                </c:pt>
                <c:pt idx="44">
                  <c:v>0.017816</c:v>
                </c:pt>
                <c:pt idx="45">
                  <c:v>0.018368</c:v>
                </c:pt>
                <c:pt idx="46">
                  <c:v>0.018757</c:v>
                </c:pt>
                <c:pt idx="47">
                  <c:v>0.023825</c:v>
                </c:pt>
                <c:pt idx="48">
                  <c:v>0.018809</c:v>
                </c:pt>
                <c:pt idx="49">
                  <c:v>0.019602</c:v>
                </c:pt>
                <c:pt idx="50">
                  <c:v>0.020123</c:v>
                </c:pt>
                <c:pt idx="51">
                  <c:v>0.020298</c:v>
                </c:pt>
                <c:pt idx="52">
                  <c:v>0.0223</c:v>
                </c:pt>
                <c:pt idx="53">
                  <c:v>0.021691</c:v>
                </c:pt>
                <c:pt idx="54">
                  <c:v>0.021777</c:v>
                </c:pt>
                <c:pt idx="55">
                  <c:v>0.022177</c:v>
                </c:pt>
                <c:pt idx="56">
                  <c:v>0.0228330000000001</c:v>
                </c:pt>
                <c:pt idx="57">
                  <c:v>0.023396</c:v>
                </c:pt>
                <c:pt idx="58">
                  <c:v>0.024453</c:v>
                </c:pt>
                <c:pt idx="59">
                  <c:v>0.024095</c:v>
                </c:pt>
                <c:pt idx="60">
                  <c:v>0.025156</c:v>
                </c:pt>
                <c:pt idx="61">
                  <c:v>0.025226</c:v>
                </c:pt>
                <c:pt idx="62">
                  <c:v>0.026774</c:v>
                </c:pt>
                <c:pt idx="63">
                  <c:v>0.028116</c:v>
                </c:pt>
                <c:pt idx="64">
                  <c:v>0.029781</c:v>
                </c:pt>
                <c:pt idx="65">
                  <c:v>0.030196</c:v>
                </c:pt>
                <c:pt idx="66">
                  <c:v>0.02989</c:v>
                </c:pt>
                <c:pt idx="67">
                  <c:v>0.0319310000000001</c:v>
                </c:pt>
                <c:pt idx="68">
                  <c:v>0.031709</c:v>
                </c:pt>
                <c:pt idx="69">
                  <c:v>0.032038</c:v>
                </c:pt>
                <c:pt idx="70">
                  <c:v>0.047159</c:v>
                </c:pt>
                <c:pt idx="71">
                  <c:v>0.034508</c:v>
                </c:pt>
                <c:pt idx="72">
                  <c:v>0.052876</c:v>
                </c:pt>
                <c:pt idx="73">
                  <c:v>0.036696</c:v>
                </c:pt>
                <c:pt idx="74">
                  <c:v>0.03654</c:v>
                </c:pt>
                <c:pt idx="75">
                  <c:v>0.037447</c:v>
                </c:pt>
                <c:pt idx="76">
                  <c:v>0.038066</c:v>
                </c:pt>
                <c:pt idx="77">
                  <c:v>0.038967</c:v>
                </c:pt>
                <c:pt idx="78">
                  <c:v>0.038475</c:v>
                </c:pt>
                <c:pt idx="79">
                  <c:v>0.039494</c:v>
                </c:pt>
                <c:pt idx="80">
                  <c:v>0.0403260000000001</c:v>
                </c:pt>
                <c:pt idx="81">
                  <c:v>0.0447460000000001</c:v>
                </c:pt>
                <c:pt idx="82">
                  <c:v>0.042563</c:v>
                </c:pt>
                <c:pt idx="83">
                  <c:v>0.045009</c:v>
                </c:pt>
                <c:pt idx="84">
                  <c:v>0.0448560000000001</c:v>
                </c:pt>
                <c:pt idx="85">
                  <c:v>0.0447660000000001</c:v>
                </c:pt>
                <c:pt idx="86">
                  <c:v>0.0453560000000001</c:v>
                </c:pt>
                <c:pt idx="87">
                  <c:v>0.056089</c:v>
                </c:pt>
                <c:pt idx="88">
                  <c:v>0.046006</c:v>
                </c:pt>
                <c:pt idx="89">
                  <c:v>0.048176</c:v>
                </c:pt>
                <c:pt idx="90">
                  <c:v>0.047964</c:v>
                </c:pt>
                <c:pt idx="91">
                  <c:v>0.0490420000000001</c:v>
                </c:pt>
                <c:pt idx="92">
                  <c:v>0.05191</c:v>
                </c:pt>
                <c:pt idx="93">
                  <c:v>0.052665</c:v>
                </c:pt>
                <c:pt idx="94">
                  <c:v>0.055645</c:v>
                </c:pt>
                <c:pt idx="95">
                  <c:v>0.052525</c:v>
                </c:pt>
                <c:pt idx="96">
                  <c:v>0.0527180000000001</c:v>
                </c:pt>
                <c:pt idx="97">
                  <c:v>0.056577</c:v>
                </c:pt>
                <c:pt idx="98">
                  <c:v>0.058088</c:v>
                </c:pt>
                <c:pt idx="99">
                  <c:v>0.056116</c:v>
                </c:pt>
                <c:pt idx="100">
                  <c:v>0.062585</c:v>
                </c:pt>
                <c:pt idx="101">
                  <c:v>0.0587370000000001</c:v>
                </c:pt>
                <c:pt idx="102">
                  <c:v>0.06122</c:v>
                </c:pt>
                <c:pt idx="103">
                  <c:v>0.0608980000000001</c:v>
                </c:pt>
                <c:pt idx="104">
                  <c:v>0.061473</c:v>
                </c:pt>
                <c:pt idx="105">
                  <c:v>0.0608860000000001</c:v>
                </c:pt>
                <c:pt idx="106">
                  <c:v>0.065219</c:v>
                </c:pt>
                <c:pt idx="107">
                  <c:v>0.067115</c:v>
                </c:pt>
                <c:pt idx="108">
                  <c:v>0.0647270000000001</c:v>
                </c:pt>
                <c:pt idx="109">
                  <c:v>0.06564</c:v>
                </c:pt>
                <c:pt idx="110">
                  <c:v>0.069789</c:v>
                </c:pt>
                <c:pt idx="111">
                  <c:v>0.0673150000000001</c:v>
                </c:pt>
                <c:pt idx="112">
                  <c:v>0.065034</c:v>
                </c:pt>
                <c:pt idx="113">
                  <c:v>0.068414</c:v>
                </c:pt>
                <c:pt idx="114">
                  <c:v>0.077235</c:v>
                </c:pt>
                <c:pt idx="115">
                  <c:v>0.070748</c:v>
                </c:pt>
                <c:pt idx="116">
                  <c:v>0.073762</c:v>
                </c:pt>
                <c:pt idx="117">
                  <c:v>0.0740020000000001</c:v>
                </c:pt>
                <c:pt idx="118">
                  <c:v>0.071198</c:v>
                </c:pt>
                <c:pt idx="119">
                  <c:v>0.072947</c:v>
                </c:pt>
                <c:pt idx="120">
                  <c:v>0.0757180000000001</c:v>
                </c:pt>
                <c:pt idx="121">
                  <c:v>0.07247</c:v>
                </c:pt>
                <c:pt idx="122">
                  <c:v>0.075485</c:v>
                </c:pt>
                <c:pt idx="123">
                  <c:v>0.077871</c:v>
                </c:pt>
                <c:pt idx="124">
                  <c:v>0.077091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eig!$D$1</c:f>
              <c:strCache>
                <c:ptCount val="1"/>
                <c:pt idx="0">
                  <c:v> QR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eig!$A$2:$A$126</c:f>
              <c:numCache>
                <c:formatCode>General</c:formatCode>
                <c:ptCount val="125"/>
                <c:pt idx="0">
                  <c:v>5.0</c:v>
                </c:pt>
                <c:pt idx="1">
                  <c:v>12.0</c:v>
                </c:pt>
                <c:pt idx="2">
                  <c:v>20.0</c:v>
                </c:pt>
                <c:pt idx="3">
                  <c:v>28.0</c:v>
                </c:pt>
                <c:pt idx="4">
                  <c:v>36.0</c:v>
                </c:pt>
                <c:pt idx="5">
                  <c:v>44.0</c:v>
                </c:pt>
                <c:pt idx="6">
                  <c:v>52.0</c:v>
                </c:pt>
                <c:pt idx="7">
                  <c:v>60.0</c:v>
                </c:pt>
                <c:pt idx="8">
                  <c:v>68.0</c:v>
                </c:pt>
                <c:pt idx="9">
                  <c:v>76.0</c:v>
                </c:pt>
                <c:pt idx="10">
                  <c:v>84.0</c:v>
                </c:pt>
                <c:pt idx="11">
                  <c:v>92.0</c:v>
                </c:pt>
                <c:pt idx="12">
                  <c:v>100.0</c:v>
                </c:pt>
                <c:pt idx="13">
                  <c:v>108.0</c:v>
                </c:pt>
                <c:pt idx="14">
                  <c:v>116.0</c:v>
                </c:pt>
                <c:pt idx="15">
                  <c:v>124.0</c:v>
                </c:pt>
                <c:pt idx="16">
                  <c:v>132.0</c:v>
                </c:pt>
                <c:pt idx="17">
                  <c:v>140.0</c:v>
                </c:pt>
                <c:pt idx="18">
                  <c:v>148.0</c:v>
                </c:pt>
                <c:pt idx="19">
                  <c:v>156.0</c:v>
                </c:pt>
                <c:pt idx="20">
                  <c:v>164.0</c:v>
                </c:pt>
                <c:pt idx="21">
                  <c:v>172.0</c:v>
                </c:pt>
                <c:pt idx="22">
                  <c:v>180.0</c:v>
                </c:pt>
                <c:pt idx="23">
                  <c:v>188.0</c:v>
                </c:pt>
                <c:pt idx="24">
                  <c:v>196.0</c:v>
                </c:pt>
                <c:pt idx="25">
                  <c:v>204.0</c:v>
                </c:pt>
                <c:pt idx="26">
                  <c:v>212.0</c:v>
                </c:pt>
                <c:pt idx="27">
                  <c:v>220.0</c:v>
                </c:pt>
                <c:pt idx="28">
                  <c:v>228.0</c:v>
                </c:pt>
                <c:pt idx="29">
                  <c:v>236.0</c:v>
                </c:pt>
                <c:pt idx="30">
                  <c:v>244.0</c:v>
                </c:pt>
                <c:pt idx="31">
                  <c:v>252.0</c:v>
                </c:pt>
                <c:pt idx="32">
                  <c:v>260.0</c:v>
                </c:pt>
                <c:pt idx="33">
                  <c:v>268.0</c:v>
                </c:pt>
                <c:pt idx="34">
                  <c:v>276.0</c:v>
                </c:pt>
                <c:pt idx="35">
                  <c:v>284.0</c:v>
                </c:pt>
                <c:pt idx="36">
                  <c:v>292.0</c:v>
                </c:pt>
                <c:pt idx="37">
                  <c:v>300.0</c:v>
                </c:pt>
                <c:pt idx="38">
                  <c:v>308.0</c:v>
                </c:pt>
                <c:pt idx="39">
                  <c:v>316.0</c:v>
                </c:pt>
                <c:pt idx="40">
                  <c:v>324.0</c:v>
                </c:pt>
                <c:pt idx="41">
                  <c:v>332.0</c:v>
                </c:pt>
                <c:pt idx="42">
                  <c:v>340.0</c:v>
                </c:pt>
                <c:pt idx="43">
                  <c:v>348.0</c:v>
                </c:pt>
                <c:pt idx="44">
                  <c:v>356.0</c:v>
                </c:pt>
                <c:pt idx="45">
                  <c:v>364.0</c:v>
                </c:pt>
                <c:pt idx="46">
                  <c:v>372.0</c:v>
                </c:pt>
                <c:pt idx="47">
                  <c:v>380.0</c:v>
                </c:pt>
                <c:pt idx="48">
                  <c:v>388.0</c:v>
                </c:pt>
                <c:pt idx="49">
                  <c:v>396.0</c:v>
                </c:pt>
                <c:pt idx="50">
                  <c:v>404.0</c:v>
                </c:pt>
                <c:pt idx="51">
                  <c:v>412.0</c:v>
                </c:pt>
                <c:pt idx="52">
                  <c:v>420.0</c:v>
                </c:pt>
                <c:pt idx="53">
                  <c:v>428.0</c:v>
                </c:pt>
                <c:pt idx="54">
                  <c:v>436.0</c:v>
                </c:pt>
                <c:pt idx="55">
                  <c:v>444.0</c:v>
                </c:pt>
                <c:pt idx="56">
                  <c:v>452.0</c:v>
                </c:pt>
                <c:pt idx="57">
                  <c:v>460.0</c:v>
                </c:pt>
                <c:pt idx="58">
                  <c:v>468.0</c:v>
                </c:pt>
                <c:pt idx="59">
                  <c:v>476.0</c:v>
                </c:pt>
                <c:pt idx="60">
                  <c:v>484.0</c:v>
                </c:pt>
                <c:pt idx="61">
                  <c:v>492.0</c:v>
                </c:pt>
                <c:pt idx="62">
                  <c:v>500.0</c:v>
                </c:pt>
                <c:pt idx="63">
                  <c:v>508.0</c:v>
                </c:pt>
                <c:pt idx="64">
                  <c:v>516.0</c:v>
                </c:pt>
                <c:pt idx="65">
                  <c:v>524.0</c:v>
                </c:pt>
                <c:pt idx="66">
                  <c:v>532.0</c:v>
                </c:pt>
                <c:pt idx="67">
                  <c:v>540.0</c:v>
                </c:pt>
                <c:pt idx="68">
                  <c:v>548.0</c:v>
                </c:pt>
                <c:pt idx="69">
                  <c:v>556.0</c:v>
                </c:pt>
                <c:pt idx="70">
                  <c:v>564.0</c:v>
                </c:pt>
                <c:pt idx="71">
                  <c:v>572.0</c:v>
                </c:pt>
                <c:pt idx="72">
                  <c:v>580.0</c:v>
                </c:pt>
                <c:pt idx="73">
                  <c:v>588.0</c:v>
                </c:pt>
                <c:pt idx="74">
                  <c:v>596.0</c:v>
                </c:pt>
                <c:pt idx="75">
                  <c:v>604.0</c:v>
                </c:pt>
                <c:pt idx="76">
                  <c:v>612.0</c:v>
                </c:pt>
                <c:pt idx="77">
                  <c:v>620.0</c:v>
                </c:pt>
                <c:pt idx="78">
                  <c:v>628.0</c:v>
                </c:pt>
                <c:pt idx="79">
                  <c:v>636.0</c:v>
                </c:pt>
                <c:pt idx="80">
                  <c:v>644.0</c:v>
                </c:pt>
                <c:pt idx="81">
                  <c:v>652.0</c:v>
                </c:pt>
                <c:pt idx="82">
                  <c:v>660.0</c:v>
                </c:pt>
                <c:pt idx="83">
                  <c:v>668.0</c:v>
                </c:pt>
                <c:pt idx="84">
                  <c:v>676.0</c:v>
                </c:pt>
                <c:pt idx="85">
                  <c:v>684.0</c:v>
                </c:pt>
                <c:pt idx="86">
                  <c:v>692.0</c:v>
                </c:pt>
                <c:pt idx="87">
                  <c:v>700.0</c:v>
                </c:pt>
                <c:pt idx="88">
                  <c:v>708.0</c:v>
                </c:pt>
                <c:pt idx="89">
                  <c:v>716.0</c:v>
                </c:pt>
                <c:pt idx="90">
                  <c:v>724.0</c:v>
                </c:pt>
                <c:pt idx="91">
                  <c:v>732.0</c:v>
                </c:pt>
                <c:pt idx="92">
                  <c:v>740.0</c:v>
                </c:pt>
                <c:pt idx="93">
                  <c:v>748.0</c:v>
                </c:pt>
                <c:pt idx="94">
                  <c:v>756.0</c:v>
                </c:pt>
                <c:pt idx="95">
                  <c:v>764.0</c:v>
                </c:pt>
                <c:pt idx="96">
                  <c:v>772.0</c:v>
                </c:pt>
                <c:pt idx="97">
                  <c:v>780.0</c:v>
                </c:pt>
                <c:pt idx="98">
                  <c:v>788.0</c:v>
                </c:pt>
                <c:pt idx="99">
                  <c:v>796.0</c:v>
                </c:pt>
                <c:pt idx="100">
                  <c:v>804.0</c:v>
                </c:pt>
                <c:pt idx="101">
                  <c:v>812.0</c:v>
                </c:pt>
                <c:pt idx="102">
                  <c:v>820.0</c:v>
                </c:pt>
                <c:pt idx="103">
                  <c:v>828.0</c:v>
                </c:pt>
                <c:pt idx="104">
                  <c:v>836.0</c:v>
                </c:pt>
                <c:pt idx="105">
                  <c:v>844.0</c:v>
                </c:pt>
                <c:pt idx="106">
                  <c:v>852.0</c:v>
                </c:pt>
                <c:pt idx="107">
                  <c:v>860.0</c:v>
                </c:pt>
                <c:pt idx="108">
                  <c:v>868.0</c:v>
                </c:pt>
                <c:pt idx="109">
                  <c:v>876.0</c:v>
                </c:pt>
                <c:pt idx="110">
                  <c:v>884.0</c:v>
                </c:pt>
                <c:pt idx="111">
                  <c:v>892.0</c:v>
                </c:pt>
                <c:pt idx="112">
                  <c:v>900.0</c:v>
                </c:pt>
                <c:pt idx="113">
                  <c:v>908.0</c:v>
                </c:pt>
                <c:pt idx="114">
                  <c:v>916.0</c:v>
                </c:pt>
                <c:pt idx="115">
                  <c:v>924.0</c:v>
                </c:pt>
                <c:pt idx="116">
                  <c:v>932.0</c:v>
                </c:pt>
                <c:pt idx="117">
                  <c:v>940.0</c:v>
                </c:pt>
                <c:pt idx="118">
                  <c:v>948.0</c:v>
                </c:pt>
                <c:pt idx="119">
                  <c:v>956.0</c:v>
                </c:pt>
                <c:pt idx="120">
                  <c:v>964.0</c:v>
                </c:pt>
                <c:pt idx="121">
                  <c:v>972.0</c:v>
                </c:pt>
                <c:pt idx="122">
                  <c:v>980.0</c:v>
                </c:pt>
                <c:pt idx="123">
                  <c:v>988.0</c:v>
                </c:pt>
                <c:pt idx="124">
                  <c:v>996.0</c:v>
                </c:pt>
              </c:numCache>
            </c:numRef>
          </c:xVal>
          <c:yVal>
            <c:numRef>
              <c:f>eig!$D$2:$D$126</c:f>
              <c:numCache>
                <c:formatCode>General</c:formatCode>
                <c:ptCount val="125"/>
                <c:pt idx="0">
                  <c:v>0.000214</c:v>
                </c:pt>
                <c:pt idx="1">
                  <c:v>2.3E-5</c:v>
                </c:pt>
                <c:pt idx="2">
                  <c:v>6.80000000000001E-5</c:v>
                </c:pt>
                <c:pt idx="3">
                  <c:v>0.000142</c:v>
                </c:pt>
                <c:pt idx="4">
                  <c:v>0.000275</c:v>
                </c:pt>
                <c:pt idx="5">
                  <c:v>0.000470000000000001</c:v>
                </c:pt>
                <c:pt idx="6">
                  <c:v>0.000725000000000001</c:v>
                </c:pt>
                <c:pt idx="7">
                  <c:v>0.001012</c:v>
                </c:pt>
                <c:pt idx="8">
                  <c:v>0.001405</c:v>
                </c:pt>
                <c:pt idx="9">
                  <c:v>0.001969</c:v>
                </c:pt>
                <c:pt idx="10">
                  <c:v>0.002666</c:v>
                </c:pt>
                <c:pt idx="11">
                  <c:v>0.003355</c:v>
                </c:pt>
                <c:pt idx="12">
                  <c:v>0.004095</c:v>
                </c:pt>
                <c:pt idx="13">
                  <c:v>0.00537100000000001</c:v>
                </c:pt>
                <c:pt idx="14">
                  <c:v>0.006247</c:v>
                </c:pt>
                <c:pt idx="15">
                  <c:v>0.00769800000000001</c:v>
                </c:pt>
                <c:pt idx="16">
                  <c:v>0.009238</c:v>
                </c:pt>
                <c:pt idx="17">
                  <c:v>0.010925</c:v>
                </c:pt>
                <c:pt idx="18">
                  <c:v>0.012449</c:v>
                </c:pt>
                <c:pt idx="19">
                  <c:v>0.014527</c:v>
                </c:pt>
                <c:pt idx="20">
                  <c:v>0.017133</c:v>
                </c:pt>
                <c:pt idx="21">
                  <c:v>0.019968</c:v>
                </c:pt>
                <c:pt idx="22">
                  <c:v>0.022497</c:v>
                </c:pt>
                <c:pt idx="23">
                  <c:v>0.025405</c:v>
                </c:pt>
                <c:pt idx="24">
                  <c:v>0.028183</c:v>
                </c:pt>
                <c:pt idx="25">
                  <c:v>0.032516</c:v>
                </c:pt>
                <c:pt idx="26">
                  <c:v>0.035607</c:v>
                </c:pt>
                <c:pt idx="27">
                  <c:v>0.0388710000000001</c:v>
                </c:pt>
                <c:pt idx="28">
                  <c:v>0.0440670000000001</c:v>
                </c:pt>
                <c:pt idx="29">
                  <c:v>0.048672</c:v>
                </c:pt>
                <c:pt idx="30">
                  <c:v>0.053968</c:v>
                </c:pt>
                <c:pt idx="31">
                  <c:v>0.0579100000000001</c:v>
                </c:pt>
                <c:pt idx="32">
                  <c:v>0.065139</c:v>
                </c:pt>
                <c:pt idx="33">
                  <c:v>0.072555</c:v>
                </c:pt>
                <c:pt idx="34">
                  <c:v>0.077222</c:v>
                </c:pt>
                <c:pt idx="35">
                  <c:v>0.086451</c:v>
                </c:pt>
                <c:pt idx="36">
                  <c:v>0.092535</c:v>
                </c:pt>
                <c:pt idx="37">
                  <c:v>0.0975260000000001</c:v>
                </c:pt>
                <c:pt idx="38">
                  <c:v>0.106974</c:v>
                </c:pt>
                <c:pt idx="39">
                  <c:v>0.115845</c:v>
                </c:pt>
                <c:pt idx="40">
                  <c:v>0.123739</c:v>
                </c:pt>
                <c:pt idx="41">
                  <c:v>0.137624</c:v>
                </c:pt>
                <c:pt idx="42">
                  <c:v>0.141544</c:v>
                </c:pt>
                <c:pt idx="43">
                  <c:v>0.15575</c:v>
                </c:pt>
                <c:pt idx="44">
                  <c:v>0.159393</c:v>
                </c:pt>
                <c:pt idx="45">
                  <c:v>0.173747</c:v>
                </c:pt>
                <c:pt idx="46">
                  <c:v>0.184759</c:v>
                </c:pt>
                <c:pt idx="47">
                  <c:v>0.202184</c:v>
                </c:pt>
                <c:pt idx="48">
                  <c:v>0.210008</c:v>
                </c:pt>
                <c:pt idx="49">
                  <c:v>0.223856</c:v>
                </c:pt>
                <c:pt idx="50">
                  <c:v>0.234662</c:v>
                </c:pt>
                <c:pt idx="51">
                  <c:v>0.251613</c:v>
                </c:pt>
                <c:pt idx="52">
                  <c:v>0.258941</c:v>
                </c:pt>
                <c:pt idx="53">
                  <c:v>0.277806</c:v>
                </c:pt>
                <c:pt idx="54">
                  <c:v>0.294475</c:v>
                </c:pt>
                <c:pt idx="55">
                  <c:v>0.31317</c:v>
                </c:pt>
                <c:pt idx="56">
                  <c:v>0.327455</c:v>
                </c:pt>
                <c:pt idx="57">
                  <c:v>0.333912000000001</c:v>
                </c:pt>
                <c:pt idx="58">
                  <c:v>0.355596</c:v>
                </c:pt>
                <c:pt idx="59">
                  <c:v>0.383009</c:v>
                </c:pt>
                <c:pt idx="60">
                  <c:v>0.39873</c:v>
                </c:pt>
                <c:pt idx="61">
                  <c:v>0.416136</c:v>
                </c:pt>
                <c:pt idx="62">
                  <c:v>0.445153</c:v>
                </c:pt>
                <c:pt idx="63">
                  <c:v>0.470853</c:v>
                </c:pt>
                <c:pt idx="64">
                  <c:v>0.486491</c:v>
                </c:pt>
                <c:pt idx="65">
                  <c:v>0.510309999999999</c:v>
                </c:pt>
                <c:pt idx="66">
                  <c:v>0.545234</c:v>
                </c:pt>
                <c:pt idx="67">
                  <c:v>0.558358</c:v>
                </c:pt>
                <c:pt idx="68">
                  <c:v>0.583928</c:v>
                </c:pt>
                <c:pt idx="69">
                  <c:v>0.605436</c:v>
                </c:pt>
                <c:pt idx="70">
                  <c:v>0.616340000000001</c:v>
                </c:pt>
                <c:pt idx="71">
                  <c:v>0.648456999999999</c:v>
                </c:pt>
                <c:pt idx="72">
                  <c:v>0.672402000000001</c:v>
                </c:pt>
                <c:pt idx="73">
                  <c:v>0.713435</c:v>
                </c:pt>
                <c:pt idx="74">
                  <c:v>0.740883</c:v>
                </c:pt>
                <c:pt idx="75">
                  <c:v>0.787067999999999</c:v>
                </c:pt>
                <c:pt idx="76">
                  <c:v>0.809766</c:v>
                </c:pt>
                <c:pt idx="77">
                  <c:v>0.86127</c:v>
                </c:pt>
                <c:pt idx="78">
                  <c:v>0.854251</c:v>
                </c:pt>
                <c:pt idx="79">
                  <c:v>0.903622999999999</c:v>
                </c:pt>
                <c:pt idx="80">
                  <c:v>0.936339999999999</c:v>
                </c:pt>
                <c:pt idx="81">
                  <c:v>0.980372</c:v>
                </c:pt>
                <c:pt idx="82">
                  <c:v>1.002209</c:v>
                </c:pt>
                <c:pt idx="83">
                  <c:v>1.055785</c:v>
                </c:pt>
                <c:pt idx="84">
                  <c:v>1.087694999999998</c:v>
                </c:pt>
                <c:pt idx="85">
                  <c:v>1.119206</c:v>
                </c:pt>
                <c:pt idx="86">
                  <c:v>1.157035</c:v>
                </c:pt>
                <c:pt idx="87">
                  <c:v>1.213541</c:v>
                </c:pt>
                <c:pt idx="88">
                  <c:v>1.267252</c:v>
                </c:pt>
                <c:pt idx="89">
                  <c:v>1.362037</c:v>
                </c:pt>
                <c:pt idx="90">
                  <c:v>1.348583</c:v>
                </c:pt>
                <c:pt idx="91">
                  <c:v>1.375706</c:v>
                </c:pt>
                <c:pt idx="92">
                  <c:v>1.468718</c:v>
                </c:pt>
                <c:pt idx="93">
                  <c:v>1.560095</c:v>
                </c:pt>
                <c:pt idx="94">
                  <c:v>1.530206</c:v>
                </c:pt>
                <c:pt idx="95">
                  <c:v>1.587121</c:v>
                </c:pt>
                <c:pt idx="96">
                  <c:v>1.69298</c:v>
                </c:pt>
                <c:pt idx="97">
                  <c:v>1.753828999999998</c:v>
                </c:pt>
                <c:pt idx="98">
                  <c:v>1.797747</c:v>
                </c:pt>
                <c:pt idx="99">
                  <c:v>1.853441</c:v>
                </c:pt>
                <c:pt idx="100">
                  <c:v>1.921125</c:v>
                </c:pt>
                <c:pt idx="101">
                  <c:v>1.974655000000002</c:v>
                </c:pt>
                <c:pt idx="102">
                  <c:v>2.057250999999998</c:v>
                </c:pt>
                <c:pt idx="103">
                  <c:v>2.188514000000004</c:v>
                </c:pt>
                <c:pt idx="104">
                  <c:v>2.227532000000004</c:v>
                </c:pt>
                <c:pt idx="105">
                  <c:v>2.229502</c:v>
                </c:pt>
                <c:pt idx="106">
                  <c:v>2.280208</c:v>
                </c:pt>
                <c:pt idx="107">
                  <c:v>2.368628999999998</c:v>
                </c:pt>
                <c:pt idx="108">
                  <c:v>2.458748999999996</c:v>
                </c:pt>
                <c:pt idx="109">
                  <c:v>2.661629</c:v>
                </c:pt>
                <c:pt idx="110">
                  <c:v>2.523834</c:v>
                </c:pt>
                <c:pt idx="111">
                  <c:v>2.719142999999997</c:v>
                </c:pt>
                <c:pt idx="112">
                  <c:v>2.897045999999995</c:v>
                </c:pt>
                <c:pt idx="113">
                  <c:v>2.941035</c:v>
                </c:pt>
                <c:pt idx="114">
                  <c:v>3.111446999999996</c:v>
                </c:pt>
                <c:pt idx="115">
                  <c:v>3.064095</c:v>
                </c:pt>
                <c:pt idx="116">
                  <c:v>3.205607</c:v>
                </c:pt>
                <c:pt idx="117">
                  <c:v>3.18349</c:v>
                </c:pt>
                <c:pt idx="118">
                  <c:v>3.434546999999997</c:v>
                </c:pt>
                <c:pt idx="119">
                  <c:v>3.535650999999996</c:v>
                </c:pt>
                <c:pt idx="120">
                  <c:v>3.601045999999997</c:v>
                </c:pt>
                <c:pt idx="121">
                  <c:v>3.695648999999995</c:v>
                </c:pt>
                <c:pt idx="122">
                  <c:v>3.947402</c:v>
                </c:pt>
                <c:pt idx="123">
                  <c:v>3.913262999999997</c:v>
                </c:pt>
                <c:pt idx="124">
                  <c:v>4.059206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410840"/>
        <c:axId val="705414264"/>
      </c:scatterChart>
      <c:valAx>
        <c:axId val="705410840"/>
        <c:scaling>
          <c:orientation val="minMax"/>
          <c:max val="50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5414264"/>
        <c:crosses val="autoZero"/>
        <c:crossBetween val="midCat"/>
      </c:valAx>
      <c:valAx>
        <c:axId val="705414264"/>
        <c:scaling>
          <c:orientation val="minMax"/>
          <c:max val="0.05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5410840"/>
        <c:crosses val="autoZero"/>
        <c:crossBetween val="midCat"/>
        <c:majorUnit val="0.01"/>
        <c:minorUnit val="0.0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1423549383296"/>
          <c:y val="0.0771759830150889"/>
          <c:w val="0.321776027996501"/>
          <c:h val="0.236525782517331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25556527656265"/>
          <c:y val="0.0431034698677291"/>
          <c:w val="0.893806597135701"/>
          <c:h val="0.886207642618234"/>
        </c:manualLayout>
      </c:layout>
      <c:scatterChart>
        <c:scatterStyle val="lineMarker"/>
        <c:varyColors val="0"/>
        <c:ser>
          <c:idx val="0"/>
          <c:order val="0"/>
          <c:tx>
            <c:strRef>
              <c:f>eig!$B$1</c:f>
              <c:strCache>
                <c:ptCount val="1"/>
                <c:pt idx="0">
                  <c:v> Bisection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eig!$A$2:$A$126</c:f>
              <c:numCache>
                <c:formatCode>General</c:formatCode>
                <c:ptCount val="125"/>
                <c:pt idx="0">
                  <c:v>5.0</c:v>
                </c:pt>
                <c:pt idx="1">
                  <c:v>12.0</c:v>
                </c:pt>
                <c:pt idx="2">
                  <c:v>20.0</c:v>
                </c:pt>
                <c:pt idx="3">
                  <c:v>28.0</c:v>
                </c:pt>
                <c:pt idx="4">
                  <c:v>36.0</c:v>
                </c:pt>
                <c:pt idx="5">
                  <c:v>44.0</c:v>
                </c:pt>
                <c:pt idx="6">
                  <c:v>52.0</c:v>
                </c:pt>
                <c:pt idx="7">
                  <c:v>60.0</c:v>
                </c:pt>
                <c:pt idx="8">
                  <c:v>68.0</c:v>
                </c:pt>
                <c:pt idx="9">
                  <c:v>76.0</c:v>
                </c:pt>
                <c:pt idx="10">
                  <c:v>84.0</c:v>
                </c:pt>
                <c:pt idx="11">
                  <c:v>92.0</c:v>
                </c:pt>
                <c:pt idx="12">
                  <c:v>100.0</c:v>
                </c:pt>
                <c:pt idx="13">
                  <c:v>108.0</c:v>
                </c:pt>
                <c:pt idx="14">
                  <c:v>116.0</c:v>
                </c:pt>
                <c:pt idx="15">
                  <c:v>124.0</c:v>
                </c:pt>
                <c:pt idx="16">
                  <c:v>132.0</c:v>
                </c:pt>
                <c:pt idx="17">
                  <c:v>140.0</c:v>
                </c:pt>
                <c:pt idx="18">
                  <c:v>148.0</c:v>
                </c:pt>
                <c:pt idx="19">
                  <c:v>156.0</c:v>
                </c:pt>
                <c:pt idx="20">
                  <c:v>164.0</c:v>
                </c:pt>
                <c:pt idx="21">
                  <c:v>172.0</c:v>
                </c:pt>
                <c:pt idx="22">
                  <c:v>180.0</c:v>
                </c:pt>
                <c:pt idx="23">
                  <c:v>188.0</c:v>
                </c:pt>
                <c:pt idx="24">
                  <c:v>196.0</c:v>
                </c:pt>
                <c:pt idx="25">
                  <c:v>204.0</c:v>
                </c:pt>
                <c:pt idx="26">
                  <c:v>212.0</c:v>
                </c:pt>
                <c:pt idx="27">
                  <c:v>220.0</c:v>
                </c:pt>
                <c:pt idx="28">
                  <c:v>228.0</c:v>
                </c:pt>
                <c:pt idx="29">
                  <c:v>236.0</c:v>
                </c:pt>
                <c:pt idx="30">
                  <c:v>244.0</c:v>
                </c:pt>
                <c:pt idx="31">
                  <c:v>252.0</c:v>
                </c:pt>
                <c:pt idx="32">
                  <c:v>260.0</c:v>
                </c:pt>
                <c:pt idx="33">
                  <c:v>268.0</c:v>
                </c:pt>
                <c:pt idx="34">
                  <c:v>276.0</c:v>
                </c:pt>
                <c:pt idx="35">
                  <c:v>284.0</c:v>
                </c:pt>
                <c:pt idx="36">
                  <c:v>292.0</c:v>
                </c:pt>
                <c:pt idx="37">
                  <c:v>300.0</c:v>
                </c:pt>
                <c:pt idx="38">
                  <c:v>308.0</c:v>
                </c:pt>
                <c:pt idx="39">
                  <c:v>316.0</c:v>
                </c:pt>
                <c:pt idx="40">
                  <c:v>324.0</c:v>
                </c:pt>
                <c:pt idx="41">
                  <c:v>332.0</c:v>
                </c:pt>
                <c:pt idx="42">
                  <c:v>340.0</c:v>
                </c:pt>
                <c:pt idx="43">
                  <c:v>348.0</c:v>
                </c:pt>
                <c:pt idx="44">
                  <c:v>356.0</c:v>
                </c:pt>
                <c:pt idx="45">
                  <c:v>364.0</c:v>
                </c:pt>
                <c:pt idx="46">
                  <c:v>372.0</c:v>
                </c:pt>
                <c:pt idx="47">
                  <c:v>380.0</c:v>
                </c:pt>
                <c:pt idx="48">
                  <c:v>388.0</c:v>
                </c:pt>
                <c:pt idx="49">
                  <c:v>396.0</c:v>
                </c:pt>
                <c:pt idx="50">
                  <c:v>404.0</c:v>
                </c:pt>
                <c:pt idx="51">
                  <c:v>412.0</c:v>
                </c:pt>
                <c:pt idx="52">
                  <c:v>420.0</c:v>
                </c:pt>
                <c:pt idx="53">
                  <c:v>428.0</c:v>
                </c:pt>
                <c:pt idx="54">
                  <c:v>436.0</c:v>
                </c:pt>
                <c:pt idx="55">
                  <c:v>444.0</c:v>
                </c:pt>
                <c:pt idx="56">
                  <c:v>452.0</c:v>
                </c:pt>
                <c:pt idx="57">
                  <c:v>460.0</c:v>
                </c:pt>
                <c:pt idx="58">
                  <c:v>468.0</c:v>
                </c:pt>
                <c:pt idx="59">
                  <c:v>476.0</c:v>
                </c:pt>
                <c:pt idx="60">
                  <c:v>484.0</c:v>
                </c:pt>
                <c:pt idx="61">
                  <c:v>492.0</c:v>
                </c:pt>
                <c:pt idx="62">
                  <c:v>500.0</c:v>
                </c:pt>
                <c:pt idx="63">
                  <c:v>508.0</c:v>
                </c:pt>
                <c:pt idx="64">
                  <c:v>516.0</c:v>
                </c:pt>
                <c:pt idx="65">
                  <c:v>524.0</c:v>
                </c:pt>
                <c:pt idx="66">
                  <c:v>532.0</c:v>
                </c:pt>
                <c:pt idx="67">
                  <c:v>540.0</c:v>
                </c:pt>
                <c:pt idx="68">
                  <c:v>548.0</c:v>
                </c:pt>
                <c:pt idx="69">
                  <c:v>556.0</c:v>
                </c:pt>
                <c:pt idx="70">
                  <c:v>564.0</c:v>
                </c:pt>
                <c:pt idx="71">
                  <c:v>572.0</c:v>
                </c:pt>
                <c:pt idx="72">
                  <c:v>580.0</c:v>
                </c:pt>
                <c:pt idx="73">
                  <c:v>588.0</c:v>
                </c:pt>
                <c:pt idx="74">
                  <c:v>596.0</c:v>
                </c:pt>
                <c:pt idx="75">
                  <c:v>604.0</c:v>
                </c:pt>
                <c:pt idx="76">
                  <c:v>612.0</c:v>
                </c:pt>
                <c:pt idx="77">
                  <c:v>620.0</c:v>
                </c:pt>
                <c:pt idx="78">
                  <c:v>628.0</c:v>
                </c:pt>
                <c:pt idx="79">
                  <c:v>636.0</c:v>
                </c:pt>
                <c:pt idx="80">
                  <c:v>644.0</c:v>
                </c:pt>
                <c:pt idx="81">
                  <c:v>652.0</c:v>
                </c:pt>
                <c:pt idx="82">
                  <c:v>660.0</c:v>
                </c:pt>
                <c:pt idx="83">
                  <c:v>668.0</c:v>
                </c:pt>
                <c:pt idx="84">
                  <c:v>676.0</c:v>
                </c:pt>
                <c:pt idx="85">
                  <c:v>684.0</c:v>
                </c:pt>
                <c:pt idx="86">
                  <c:v>692.0</c:v>
                </c:pt>
                <c:pt idx="87">
                  <c:v>700.0</c:v>
                </c:pt>
                <c:pt idx="88">
                  <c:v>708.0</c:v>
                </c:pt>
                <c:pt idx="89">
                  <c:v>716.0</c:v>
                </c:pt>
                <c:pt idx="90">
                  <c:v>724.0</c:v>
                </c:pt>
                <c:pt idx="91">
                  <c:v>732.0</c:v>
                </c:pt>
                <c:pt idx="92">
                  <c:v>740.0</c:v>
                </c:pt>
                <c:pt idx="93">
                  <c:v>748.0</c:v>
                </c:pt>
                <c:pt idx="94">
                  <c:v>756.0</c:v>
                </c:pt>
                <c:pt idx="95">
                  <c:v>764.0</c:v>
                </c:pt>
                <c:pt idx="96">
                  <c:v>772.0</c:v>
                </c:pt>
                <c:pt idx="97">
                  <c:v>780.0</c:v>
                </c:pt>
                <c:pt idx="98">
                  <c:v>788.0</c:v>
                </c:pt>
                <c:pt idx="99">
                  <c:v>796.0</c:v>
                </c:pt>
                <c:pt idx="100">
                  <c:v>804.0</c:v>
                </c:pt>
                <c:pt idx="101">
                  <c:v>812.0</c:v>
                </c:pt>
                <c:pt idx="102">
                  <c:v>820.0</c:v>
                </c:pt>
                <c:pt idx="103">
                  <c:v>828.0</c:v>
                </c:pt>
                <c:pt idx="104">
                  <c:v>836.0</c:v>
                </c:pt>
                <c:pt idx="105">
                  <c:v>844.0</c:v>
                </c:pt>
                <c:pt idx="106">
                  <c:v>852.0</c:v>
                </c:pt>
                <c:pt idx="107">
                  <c:v>860.0</c:v>
                </c:pt>
                <c:pt idx="108">
                  <c:v>868.0</c:v>
                </c:pt>
                <c:pt idx="109">
                  <c:v>876.0</c:v>
                </c:pt>
                <c:pt idx="110">
                  <c:v>884.0</c:v>
                </c:pt>
                <c:pt idx="111">
                  <c:v>892.0</c:v>
                </c:pt>
                <c:pt idx="112">
                  <c:v>900.0</c:v>
                </c:pt>
                <c:pt idx="113">
                  <c:v>908.0</c:v>
                </c:pt>
                <c:pt idx="114">
                  <c:v>916.0</c:v>
                </c:pt>
                <c:pt idx="115">
                  <c:v>924.0</c:v>
                </c:pt>
                <c:pt idx="116">
                  <c:v>932.0</c:v>
                </c:pt>
                <c:pt idx="117">
                  <c:v>940.0</c:v>
                </c:pt>
                <c:pt idx="118">
                  <c:v>948.0</c:v>
                </c:pt>
                <c:pt idx="119">
                  <c:v>956.0</c:v>
                </c:pt>
                <c:pt idx="120">
                  <c:v>964.0</c:v>
                </c:pt>
                <c:pt idx="121">
                  <c:v>972.0</c:v>
                </c:pt>
                <c:pt idx="122">
                  <c:v>980.0</c:v>
                </c:pt>
                <c:pt idx="123">
                  <c:v>988.0</c:v>
                </c:pt>
                <c:pt idx="124">
                  <c:v>996.0</c:v>
                </c:pt>
              </c:numCache>
            </c:numRef>
          </c:xVal>
          <c:yVal>
            <c:numRef>
              <c:f>eig!$B$2:$B$126</c:f>
              <c:numCache>
                <c:formatCode>General</c:formatCode>
                <c:ptCount val="125"/>
                <c:pt idx="0">
                  <c:v>0.006606</c:v>
                </c:pt>
                <c:pt idx="1">
                  <c:v>0.000116</c:v>
                </c:pt>
                <c:pt idx="2">
                  <c:v>0.000295</c:v>
                </c:pt>
                <c:pt idx="3">
                  <c:v>0.000536</c:v>
                </c:pt>
                <c:pt idx="4">
                  <c:v>0.000899000000000002</c:v>
                </c:pt>
                <c:pt idx="5">
                  <c:v>0.001273</c:v>
                </c:pt>
                <c:pt idx="6">
                  <c:v>0.001761</c:v>
                </c:pt>
                <c:pt idx="7">
                  <c:v>0.002599</c:v>
                </c:pt>
                <c:pt idx="8">
                  <c:v>0.003366</c:v>
                </c:pt>
                <c:pt idx="9">
                  <c:v>0.004188</c:v>
                </c:pt>
                <c:pt idx="10">
                  <c:v>0.005116</c:v>
                </c:pt>
                <c:pt idx="11">
                  <c:v>0.00613800000000001</c:v>
                </c:pt>
                <c:pt idx="12">
                  <c:v>0.007166</c:v>
                </c:pt>
                <c:pt idx="13">
                  <c:v>0.008337</c:v>
                </c:pt>
                <c:pt idx="14">
                  <c:v>0.00977300000000001</c:v>
                </c:pt>
                <c:pt idx="15">
                  <c:v>0.010949</c:v>
                </c:pt>
                <c:pt idx="16">
                  <c:v>0.012342</c:v>
                </c:pt>
                <c:pt idx="17">
                  <c:v>0.013918</c:v>
                </c:pt>
                <c:pt idx="18">
                  <c:v>0.015521</c:v>
                </c:pt>
                <c:pt idx="19">
                  <c:v>0.017109</c:v>
                </c:pt>
                <c:pt idx="20">
                  <c:v>0.018939</c:v>
                </c:pt>
                <c:pt idx="21">
                  <c:v>0.020794</c:v>
                </c:pt>
                <c:pt idx="22">
                  <c:v>0.022812</c:v>
                </c:pt>
                <c:pt idx="23">
                  <c:v>0.024814</c:v>
                </c:pt>
                <c:pt idx="24">
                  <c:v>0.026934</c:v>
                </c:pt>
                <c:pt idx="25">
                  <c:v>0.029161</c:v>
                </c:pt>
                <c:pt idx="26">
                  <c:v>0.031382</c:v>
                </c:pt>
                <c:pt idx="27">
                  <c:v>0.033844</c:v>
                </c:pt>
                <c:pt idx="28">
                  <c:v>0.036188</c:v>
                </c:pt>
                <c:pt idx="29">
                  <c:v>0.038754</c:v>
                </c:pt>
                <c:pt idx="30">
                  <c:v>0.041412</c:v>
                </c:pt>
                <c:pt idx="31">
                  <c:v>0.0443640000000001</c:v>
                </c:pt>
                <c:pt idx="32">
                  <c:v>0.046965</c:v>
                </c:pt>
                <c:pt idx="33">
                  <c:v>0.0497310000000001</c:v>
                </c:pt>
                <c:pt idx="34">
                  <c:v>0.052957</c:v>
                </c:pt>
                <c:pt idx="35">
                  <c:v>0.055727</c:v>
                </c:pt>
                <c:pt idx="36">
                  <c:v>0.0590380000000001</c:v>
                </c:pt>
                <c:pt idx="37">
                  <c:v>0.0623950000000001</c:v>
                </c:pt>
                <c:pt idx="38">
                  <c:v>0.065842</c:v>
                </c:pt>
                <c:pt idx="39">
                  <c:v>0.069135</c:v>
                </c:pt>
                <c:pt idx="40">
                  <c:v>0.072648</c:v>
                </c:pt>
                <c:pt idx="41">
                  <c:v>0.076196</c:v>
                </c:pt>
                <c:pt idx="42">
                  <c:v>0.0797570000000001</c:v>
                </c:pt>
                <c:pt idx="43">
                  <c:v>0.0836020000000001</c:v>
                </c:pt>
                <c:pt idx="44">
                  <c:v>0.087323</c:v>
                </c:pt>
                <c:pt idx="45">
                  <c:v>0.091371</c:v>
                </c:pt>
                <c:pt idx="46">
                  <c:v>0.095394</c:v>
                </c:pt>
                <c:pt idx="47">
                  <c:v>0.09907</c:v>
                </c:pt>
                <c:pt idx="48">
                  <c:v>0.103785</c:v>
                </c:pt>
                <c:pt idx="49">
                  <c:v>0.108104</c:v>
                </c:pt>
                <c:pt idx="50">
                  <c:v>0.112233</c:v>
                </c:pt>
                <c:pt idx="51">
                  <c:v>0.116575</c:v>
                </c:pt>
                <c:pt idx="52">
                  <c:v>0.121317</c:v>
                </c:pt>
                <c:pt idx="53">
                  <c:v>0.125571</c:v>
                </c:pt>
                <c:pt idx="54">
                  <c:v>0.130607</c:v>
                </c:pt>
                <c:pt idx="55">
                  <c:v>0.135239</c:v>
                </c:pt>
                <c:pt idx="56">
                  <c:v>0.14051</c:v>
                </c:pt>
                <c:pt idx="57">
                  <c:v>0.144821</c:v>
                </c:pt>
                <c:pt idx="58">
                  <c:v>0.150212</c:v>
                </c:pt>
                <c:pt idx="59">
                  <c:v>0.155518</c:v>
                </c:pt>
                <c:pt idx="60">
                  <c:v>0.160371</c:v>
                </c:pt>
                <c:pt idx="61">
                  <c:v>0.165908</c:v>
                </c:pt>
                <c:pt idx="62">
                  <c:v>0.170969</c:v>
                </c:pt>
                <c:pt idx="63">
                  <c:v>0.176675</c:v>
                </c:pt>
                <c:pt idx="64">
                  <c:v>0.182345</c:v>
                </c:pt>
                <c:pt idx="65">
                  <c:v>0.188508</c:v>
                </c:pt>
                <c:pt idx="66">
                  <c:v>0.1938</c:v>
                </c:pt>
                <c:pt idx="67">
                  <c:v>0.199565</c:v>
                </c:pt>
                <c:pt idx="68">
                  <c:v>0.2053</c:v>
                </c:pt>
                <c:pt idx="69">
                  <c:v>0.211171</c:v>
                </c:pt>
                <c:pt idx="70">
                  <c:v>0.217851</c:v>
                </c:pt>
                <c:pt idx="71">
                  <c:v>0.223326</c:v>
                </c:pt>
                <c:pt idx="72">
                  <c:v>0.230203</c:v>
                </c:pt>
                <c:pt idx="73">
                  <c:v>0.236721</c:v>
                </c:pt>
                <c:pt idx="74">
                  <c:v>0.24276</c:v>
                </c:pt>
                <c:pt idx="75">
                  <c:v>0.248456</c:v>
                </c:pt>
                <c:pt idx="76">
                  <c:v>0.255044</c:v>
                </c:pt>
                <c:pt idx="77">
                  <c:v>0.26158</c:v>
                </c:pt>
                <c:pt idx="78">
                  <c:v>0.268334</c:v>
                </c:pt>
                <c:pt idx="79">
                  <c:v>0.27624</c:v>
                </c:pt>
                <c:pt idx="80">
                  <c:v>0.282308</c:v>
                </c:pt>
                <c:pt idx="81">
                  <c:v>0.289824000000001</c:v>
                </c:pt>
                <c:pt idx="82">
                  <c:v>0.297228</c:v>
                </c:pt>
                <c:pt idx="83">
                  <c:v>0.303848</c:v>
                </c:pt>
                <c:pt idx="84">
                  <c:v>0.310651</c:v>
                </c:pt>
                <c:pt idx="85">
                  <c:v>0.318305</c:v>
                </c:pt>
                <c:pt idx="86">
                  <c:v>0.326058000000001</c:v>
                </c:pt>
                <c:pt idx="87">
                  <c:v>0.332570000000001</c:v>
                </c:pt>
                <c:pt idx="88">
                  <c:v>0.340733</c:v>
                </c:pt>
                <c:pt idx="89">
                  <c:v>0.348556</c:v>
                </c:pt>
                <c:pt idx="90">
                  <c:v>0.356843</c:v>
                </c:pt>
                <c:pt idx="91">
                  <c:v>0.365769</c:v>
                </c:pt>
                <c:pt idx="92">
                  <c:v>0.371418000000001</c:v>
                </c:pt>
                <c:pt idx="93">
                  <c:v>0.380837</c:v>
                </c:pt>
                <c:pt idx="94">
                  <c:v>0.38924</c:v>
                </c:pt>
                <c:pt idx="95">
                  <c:v>0.396605</c:v>
                </c:pt>
                <c:pt idx="96">
                  <c:v>0.405702</c:v>
                </c:pt>
                <c:pt idx="97">
                  <c:v>0.414175</c:v>
                </c:pt>
                <c:pt idx="98">
                  <c:v>0.423939</c:v>
                </c:pt>
                <c:pt idx="99">
                  <c:v>0.429507</c:v>
                </c:pt>
                <c:pt idx="100">
                  <c:v>0.4396</c:v>
                </c:pt>
                <c:pt idx="101">
                  <c:v>0.448398</c:v>
                </c:pt>
                <c:pt idx="102">
                  <c:v>0.456486</c:v>
                </c:pt>
                <c:pt idx="103">
                  <c:v>0.465687</c:v>
                </c:pt>
                <c:pt idx="104">
                  <c:v>0.474652</c:v>
                </c:pt>
                <c:pt idx="105">
                  <c:v>0.484046</c:v>
                </c:pt>
                <c:pt idx="106">
                  <c:v>0.494188000000001</c:v>
                </c:pt>
                <c:pt idx="107">
                  <c:v>0.502495999999999</c:v>
                </c:pt>
                <c:pt idx="108">
                  <c:v>0.51412</c:v>
                </c:pt>
                <c:pt idx="109">
                  <c:v>0.522296</c:v>
                </c:pt>
                <c:pt idx="110">
                  <c:v>0.531322</c:v>
                </c:pt>
                <c:pt idx="111">
                  <c:v>0.541838</c:v>
                </c:pt>
                <c:pt idx="112">
                  <c:v>0.551512</c:v>
                </c:pt>
                <c:pt idx="113">
                  <c:v>0.560032</c:v>
                </c:pt>
                <c:pt idx="114">
                  <c:v>0.573876</c:v>
                </c:pt>
                <c:pt idx="115">
                  <c:v>0.581192</c:v>
                </c:pt>
                <c:pt idx="116">
                  <c:v>0.589883999999999</c:v>
                </c:pt>
                <c:pt idx="117">
                  <c:v>0.604097000000001</c:v>
                </c:pt>
                <c:pt idx="118">
                  <c:v>0.610758000000001</c:v>
                </c:pt>
                <c:pt idx="119">
                  <c:v>0.622644000000001</c:v>
                </c:pt>
                <c:pt idx="120">
                  <c:v>0.632892000000001</c:v>
                </c:pt>
                <c:pt idx="121">
                  <c:v>0.641008000000001</c:v>
                </c:pt>
                <c:pt idx="122">
                  <c:v>0.654104000000001</c:v>
                </c:pt>
                <c:pt idx="123">
                  <c:v>0.664730000000001</c:v>
                </c:pt>
                <c:pt idx="124">
                  <c:v>0.676150000000001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eig!$C$1</c:f>
              <c:strCache>
                <c:ptCount val="1"/>
                <c:pt idx="0">
                  <c:v> DC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eig!$A$2:$A$126</c:f>
              <c:numCache>
                <c:formatCode>General</c:formatCode>
                <c:ptCount val="125"/>
                <c:pt idx="0">
                  <c:v>5.0</c:v>
                </c:pt>
                <c:pt idx="1">
                  <c:v>12.0</c:v>
                </c:pt>
                <c:pt idx="2">
                  <c:v>20.0</c:v>
                </c:pt>
                <c:pt idx="3">
                  <c:v>28.0</c:v>
                </c:pt>
                <c:pt idx="4">
                  <c:v>36.0</c:v>
                </c:pt>
                <c:pt idx="5">
                  <c:v>44.0</c:v>
                </c:pt>
                <c:pt idx="6">
                  <c:v>52.0</c:v>
                </c:pt>
                <c:pt idx="7">
                  <c:v>60.0</c:v>
                </c:pt>
                <c:pt idx="8">
                  <c:v>68.0</c:v>
                </c:pt>
                <c:pt idx="9">
                  <c:v>76.0</c:v>
                </c:pt>
                <c:pt idx="10">
                  <c:v>84.0</c:v>
                </c:pt>
                <c:pt idx="11">
                  <c:v>92.0</c:v>
                </c:pt>
                <c:pt idx="12">
                  <c:v>100.0</c:v>
                </c:pt>
                <c:pt idx="13">
                  <c:v>108.0</c:v>
                </c:pt>
                <c:pt idx="14">
                  <c:v>116.0</c:v>
                </c:pt>
                <c:pt idx="15">
                  <c:v>124.0</c:v>
                </c:pt>
                <c:pt idx="16">
                  <c:v>132.0</c:v>
                </c:pt>
                <c:pt idx="17">
                  <c:v>140.0</c:v>
                </c:pt>
                <c:pt idx="18">
                  <c:v>148.0</c:v>
                </c:pt>
                <c:pt idx="19">
                  <c:v>156.0</c:v>
                </c:pt>
                <c:pt idx="20">
                  <c:v>164.0</c:v>
                </c:pt>
                <c:pt idx="21">
                  <c:v>172.0</c:v>
                </c:pt>
                <c:pt idx="22">
                  <c:v>180.0</c:v>
                </c:pt>
                <c:pt idx="23">
                  <c:v>188.0</c:v>
                </c:pt>
                <c:pt idx="24">
                  <c:v>196.0</c:v>
                </c:pt>
                <c:pt idx="25">
                  <c:v>204.0</c:v>
                </c:pt>
                <c:pt idx="26">
                  <c:v>212.0</c:v>
                </c:pt>
                <c:pt idx="27">
                  <c:v>220.0</c:v>
                </c:pt>
                <c:pt idx="28">
                  <c:v>228.0</c:v>
                </c:pt>
                <c:pt idx="29">
                  <c:v>236.0</c:v>
                </c:pt>
                <c:pt idx="30">
                  <c:v>244.0</c:v>
                </c:pt>
                <c:pt idx="31">
                  <c:v>252.0</c:v>
                </c:pt>
                <c:pt idx="32">
                  <c:v>260.0</c:v>
                </c:pt>
                <c:pt idx="33">
                  <c:v>268.0</c:v>
                </c:pt>
                <c:pt idx="34">
                  <c:v>276.0</c:v>
                </c:pt>
                <c:pt idx="35">
                  <c:v>284.0</c:v>
                </c:pt>
                <c:pt idx="36">
                  <c:v>292.0</c:v>
                </c:pt>
                <c:pt idx="37">
                  <c:v>300.0</c:v>
                </c:pt>
                <c:pt idx="38">
                  <c:v>308.0</c:v>
                </c:pt>
                <c:pt idx="39">
                  <c:v>316.0</c:v>
                </c:pt>
                <c:pt idx="40">
                  <c:v>324.0</c:v>
                </c:pt>
                <c:pt idx="41">
                  <c:v>332.0</c:v>
                </c:pt>
                <c:pt idx="42">
                  <c:v>340.0</c:v>
                </c:pt>
                <c:pt idx="43">
                  <c:v>348.0</c:v>
                </c:pt>
                <c:pt idx="44">
                  <c:v>356.0</c:v>
                </c:pt>
                <c:pt idx="45">
                  <c:v>364.0</c:v>
                </c:pt>
                <c:pt idx="46">
                  <c:v>372.0</c:v>
                </c:pt>
                <c:pt idx="47">
                  <c:v>380.0</c:v>
                </c:pt>
                <c:pt idx="48">
                  <c:v>388.0</c:v>
                </c:pt>
                <c:pt idx="49">
                  <c:v>396.0</c:v>
                </c:pt>
                <c:pt idx="50">
                  <c:v>404.0</c:v>
                </c:pt>
                <c:pt idx="51">
                  <c:v>412.0</c:v>
                </c:pt>
                <c:pt idx="52">
                  <c:v>420.0</c:v>
                </c:pt>
                <c:pt idx="53">
                  <c:v>428.0</c:v>
                </c:pt>
                <c:pt idx="54">
                  <c:v>436.0</c:v>
                </c:pt>
                <c:pt idx="55">
                  <c:v>444.0</c:v>
                </c:pt>
                <c:pt idx="56">
                  <c:v>452.0</c:v>
                </c:pt>
                <c:pt idx="57">
                  <c:v>460.0</c:v>
                </c:pt>
                <c:pt idx="58">
                  <c:v>468.0</c:v>
                </c:pt>
                <c:pt idx="59">
                  <c:v>476.0</c:v>
                </c:pt>
                <c:pt idx="60">
                  <c:v>484.0</c:v>
                </c:pt>
                <c:pt idx="61">
                  <c:v>492.0</c:v>
                </c:pt>
                <c:pt idx="62">
                  <c:v>500.0</c:v>
                </c:pt>
                <c:pt idx="63">
                  <c:v>508.0</c:v>
                </c:pt>
                <c:pt idx="64">
                  <c:v>516.0</c:v>
                </c:pt>
                <c:pt idx="65">
                  <c:v>524.0</c:v>
                </c:pt>
                <c:pt idx="66">
                  <c:v>532.0</c:v>
                </c:pt>
                <c:pt idx="67">
                  <c:v>540.0</c:v>
                </c:pt>
                <c:pt idx="68">
                  <c:v>548.0</c:v>
                </c:pt>
                <c:pt idx="69">
                  <c:v>556.0</c:v>
                </c:pt>
                <c:pt idx="70">
                  <c:v>564.0</c:v>
                </c:pt>
                <c:pt idx="71">
                  <c:v>572.0</c:v>
                </c:pt>
                <c:pt idx="72">
                  <c:v>580.0</c:v>
                </c:pt>
                <c:pt idx="73">
                  <c:v>588.0</c:v>
                </c:pt>
                <c:pt idx="74">
                  <c:v>596.0</c:v>
                </c:pt>
                <c:pt idx="75">
                  <c:v>604.0</c:v>
                </c:pt>
                <c:pt idx="76">
                  <c:v>612.0</c:v>
                </c:pt>
                <c:pt idx="77">
                  <c:v>620.0</c:v>
                </c:pt>
                <c:pt idx="78">
                  <c:v>628.0</c:v>
                </c:pt>
                <c:pt idx="79">
                  <c:v>636.0</c:v>
                </c:pt>
                <c:pt idx="80">
                  <c:v>644.0</c:v>
                </c:pt>
                <c:pt idx="81">
                  <c:v>652.0</c:v>
                </c:pt>
                <c:pt idx="82">
                  <c:v>660.0</c:v>
                </c:pt>
                <c:pt idx="83">
                  <c:v>668.0</c:v>
                </c:pt>
                <c:pt idx="84">
                  <c:v>676.0</c:v>
                </c:pt>
                <c:pt idx="85">
                  <c:v>684.0</c:v>
                </c:pt>
                <c:pt idx="86">
                  <c:v>692.0</c:v>
                </c:pt>
                <c:pt idx="87">
                  <c:v>700.0</c:v>
                </c:pt>
                <c:pt idx="88">
                  <c:v>708.0</c:v>
                </c:pt>
                <c:pt idx="89">
                  <c:v>716.0</c:v>
                </c:pt>
                <c:pt idx="90">
                  <c:v>724.0</c:v>
                </c:pt>
                <c:pt idx="91">
                  <c:v>732.0</c:v>
                </c:pt>
                <c:pt idx="92">
                  <c:v>740.0</c:v>
                </c:pt>
                <c:pt idx="93">
                  <c:v>748.0</c:v>
                </c:pt>
                <c:pt idx="94">
                  <c:v>756.0</c:v>
                </c:pt>
                <c:pt idx="95">
                  <c:v>764.0</c:v>
                </c:pt>
                <c:pt idx="96">
                  <c:v>772.0</c:v>
                </c:pt>
                <c:pt idx="97">
                  <c:v>780.0</c:v>
                </c:pt>
                <c:pt idx="98">
                  <c:v>788.0</c:v>
                </c:pt>
                <c:pt idx="99">
                  <c:v>796.0</c:v>
                </c:pt>
                <c:pt idx="100">
                  <c:v>804.0</c:v>
                </c:pt>
                <c:pt idx="101">
                  <c:v>812.0</c:v>
                </c:pt>
                <c:pt idx="102">
                  <c:v>820.0</c:v>
                </c:pt>
                <c:pt idx="103">
                  <c:v>828.0</c:v>
                </c:pt>
                <c:pt idx="104">
                  <c:v>836.0</c:v>
                </c:pt>
                <c:pt idx="105">
                  <c:v>844.0</c:v>
                </c:pt>
                <c:pt idx="106">
                  <c:v>852.0</c:v>
                </c:pt>
                <c:pt idx="107">
                  <c:v>860.0</c:v>
                </c:pt>
                <c:pt idx="108">
                  <c:v>868.0</c:v>
                </c:pt>
                <c:pt idx="109">
                  <c:v>876.0</c:v>
                </c:pt>
                <c:pt idx="110">
                  <c:v>884.0</c:v>
                </c:pt>
                <c:pt idx="111">
                  <c:v>892.0</c:v>
                </c:pt>
                <c:pt idx="112">
                  <c:v>900.0</c:v>
                </c:pt>
                <c:pt idx="113">
                  <c:v>908.0</c:v>
                </c:pt>
                <c:pt idx="114">
                  <c:v>916.0</c:v>
                </c:pt>
                <c:pt idx="115">
                  <c:v>924.0</c:v>
                </c:pt>
                <c:pt idx="116">
                  <c:v>932.0</c:v>
                </c:pt>
                <c:pt idx="117">
                  <c:v>940.0</c:v>
                </c:pt>
                <c:pt idx="118">
                  <c:v>948.0</c:v>
                </c:pt>
                <c:pt idx="119">
                  <c:v>956.0</c:v>
                </c:pt>
                <c:pt idx="120">
                  <c:v>964.0</c:v>
                </c:pt>
                <c:pt idx="121">
                  <c:v>972.0</c:v>
                </c:pt>
                <c:pt idx="122">
                  <c:v>980.0</c:v>
                </c:pt>
                <c:pt idx="123">
                  <c:v>988.0</c:v>
                </c:pt>
                <c:pt idx="124">
                  <c:v>996.0</c:v>
                </c:pt>
              </c:numCache>
            </c:numRef>
          </c:xVal>
          <c:yVal>
            <c:numRef>
              <c:f>eig!$C$2:$C$126</c:f>
              <c:numCache>
                <c:formatCode>General</c:formatCode>
                <c:ptCount val="125"/>
                <c:pt idx="0">
                  <c:v>0.00028</c:v>
                </c:pt>
                <c:pt idx="1">
                  <c:v>0.000226000000000001</c:v>
                </c:pt>
                <c:pt idx="2">
                  <c:v>0.000419</c:v>
                </c:pt>
                <c:pt idx="3">
                  <c:v>0.000634</c:v>
                </c:pt>
                <c:pt idx="4">
                  <c:v>0.000887000000000002</c:v>
                </c:pt>
                <c:pt idx="5">
                  <c:v>0.00115</c:v>
                </c:pt>
                <c:pt idx="6">
                  <c:v>0.001483</c:v>
                </c:pt>
                <c:pt idx="7">
                  <c:v>0.001736</c:v>
                </c:pt>
                <c:pt idx="8">
                  <c:v>0.003329</c:v>
                </c:pt>
                <c:pt idx="9">
                  <c:v>0.002775</c:v>
                </c:pt>
                <c:pt idx="10">
                  <c:v>0.003133</c:v>
                </c:pt>
                <c:pt idx="11">
                  <c:v>0.003567</c:v>
                </c:pt>
                <c:pt idx="12">
                  <c:v>0.003795</c:v>
                </c:pt>
                <c:pt idx="13">
                  <c:v>0.003657</c:v>
                </c:pt>
                <c:pt idx="14">
                  <c:v>0.004111</c:v>
                </c:pt>
                <c:pt idx="15">
                  <c:v>0.004645</c:v>
                </c:pt>
                <c:pt idx="16">
                  <c:v>0.005166</c:v>
                </c:pt>
                <c:pt idx="17">
                  <c:v>0.00791900000000001</c:v>
                </c:pt>
                <c:pt idx="18">
                  <c:v>0.005663</c:v>
                </c:pt>
                <c:pt idx="19">
                  <c:v>0.006344</c:v>
                </c:pt>
                <c:pt idx="20">
                  <c:v>0.00664000000000001</c:v>
                </c:pt>
                <c:pt idx="21">
                  <c:v>0.00722200000000001</c:v>
                </c:pt>
                <c:pt idx="22">
                  <c:v>0.00763000000000001</c:v>
                </c:pt>
                <c:pt idx="23">
                  <c:v>0.00766100000000001</c:v>
                </c:pt>
                <c:pt idx="24">
                  <c:v>0.00816300000000001</c:v>
                </c:pt>
                <c:pt idx="25">
                  <c:v>0.008318</c:v>
                </c:pt>
                <c:pt idx="26">
                  <c:v>0.008686</c:v>
                </c:pt>
                <c:pt idx="27">
                  <c:v>0.00915300000000001</c:v>
                </c:pt>
                <c:pt idx="28">
                  <c:v>0.00928</c:v>
                </c:pt>
                <c:pt idx="29">
                  <c:v>0.010045</c:v>
                </c:pt>
                <c:pt idx="30">
                  <c:v>0.00982200000000002</c:v>
                </c:pt>
                <c:pt idx="31">
                  <c:v>0.010624</c:v>
                </c:pt>
                <c:pt idx="32">
                  <c:v>0.011911</c:v>
                </c:pt>
                <c:pt idx="33">
                  <c:v>0.013286</c:v>
                </c:pt>
                <c:pt idx="34">
                  <c:v>0.013235</c:v>
                </c:pt>
                <c:pt idx="35">
                  <c:v>0.013204</c:v>
                </c:pt>
                <c:pt idx="36">
                  <c:v>0.01353</c:v>
                </c:pt>
                <c:pt idx="37">
                  <c:v>0.014431</c:v>
                </c:pt>
                <c:pt idx="38">
                  <c:v>0.014656</c:v>
                </c:pt>
                <c:pt idx="39">
                  <c:v>0.015239</c:v>
                </c:pt>
                <c:pt idx="40">
                  <c:v>0.015414</c:v>
                </c:pt>
                <c:pt idx="41">
                  <c:v>0.016044</c:v>
                </c:pt>
                <c:pt idx="42">
                  <c:v>0.016307</c:v>
                </c:pt>
                <c:pt idx="43">
                  <c:v>0.017246</c:v>
                </c:pt>
                <c:pt idx="44">
                  <c:v>0.017816</c:v>
                </c:pt>
                <c:pt idx="45">
                  <c:v>0.018368</c:v>
                </c:pt>
                <c:pt idx="46">
                  <c:v>0.018757</c:v>
                </c:pt>
                <c:pt idx="47">
                  <c:v>0.023825</c:v>
                </c:pt>
                <c:pt idx="48">
                  <c:v>0.018809</c:v>
                </c:pt>
                <c:pt idx="49">
                  <c:v>0.019602</c:v>
                </c:pt>
                <c:pt idx="50">
                  <c:v>0.020123</c:v>
                </c:pt>
                <c:pt idx="51">
                  <c:v>0.020298</c:v>
                </c:pt>
                <c:pt idx="52">
                  <c:v>0.0223</c:v>
                </c:pt>
                <c:pt idx="53">
                  <c:v>0.021691</c:v>
                </c:pt>
                <c:pt idx="54">
                  <c:v>0.021777</c:v>
                </c:pt>
                <c:pt idx="55">
                  <c:v>0.022177</c:v>
                </c:pt>
                <c:pt idx="56">
                  <c:v>0.0228330000000001</c:v>
                </c:pt>
                <c:pt idx="57">
                  <c:v>0.023396</c:v>
                </c:pt>
                <c:pt idx="58">
                  <c:v>0.024453</c:v>
                </c:pt>
                <c:pt idx="59">
                  <c:v>0.024095</c:v>
                </c:pt>
                <c:pt idx="60">
                  <c:v>0.025156</c:v>
                </c:pt>
                <c:pt idx="61">
                  <c:v>0.025226</c:v>
                </c:pt>
                <c:pt idx="62">
                  <c:v>0.026774</c:v>
                </c:pt>
                <c:pt idx="63">
                  <c:v>0.028116</c:v>
                </c:pt>
                <c:pt idx="64">
                  <c:v>0.029781</c:v>
                </c:pt>
                <c:pt idx="65">
                  <c:v>0.030196</c:v>
                </c:pt>
                <c:pt idx="66">
                  <c:v>0.02989</c:v>
                </c:pt>
                <c:pt idx="67">
                  <c:v>0.0319310000000001</c:v>
                </c:pt>
                <c:pt idx="68">
                  <c:v>0.031709</c:v>
                </c:pt>
                <c:pt idx="69">
                  <c:v>0.032038</c:v>
                </c:pt>
                <c:pt idx="70">
                  <c:v>0.047159</c:v>
                </c:pt>
                <c:pt idx="71">
                  <c:v>0.034508</c:v>
                </c:pt>
                <c:pt idx="72">
                  <c:v>0.052876</c:v>
                </c:pt>
                <c:pt idx="73">
                  <c:v>0.036696</c:v>
                </c:pt>
                <c:pt idx="74">
                  <c:v>0.03654</c:v>
                </c:pt>
                <c:pt idx="75">
                  <c:v>0.037447</c:v>
                </c:pt>
                <c:pt idx="76">
                  <c:v>0.038066</c:v>
                </c:pt>
                <c:pt idx="77">
                  <c:v>0.038967</c:v>
                </c:pt>
                <c:pt idx="78">
                  <c:v>0.038475</c:v>
                </c:pt>
                <c:pt idx="79">
                  <c:v>0.039494</c:v>
                </c:pt>
                <c:pt idx="80">
                  <c:v>0.0403260000000001</c:v>
                </c:pt>
                <c:pt idx="81">
                  <c:v>0.0447460000000001</c:v>
                </c:pt>
                <c:pt idx="82">
                  <c:v>0.042563</c:v>
                </c:pt>
                <c:pt idx="83">
                  <c:v>0.045009</c:v>
                </c:pt>
                <c:pt idx="84">
                  <c:v>0.0448560000000001</c:v>
                </c:pt>
                <c:pt idx="85">
                  <c:v>0.0447660000000001</c:v>
                </c:pt>
                <c:pt idx="86">
                  <c:v>0.0453560000000001</c:v>
                </c:pt>
                <c:pt idx="87">
                  <c:v>0.056089</c:v>
                </c:pt>
                <c:pt idx="88">
                  <c:v>0.046006</c:v>
                </c:pt>
                <c:pt idx="89">
                  <c:v>0.048176</c:v>
                </c:pt>
                <c:pt idx="90">
                  <c:v>0.047964</c:v>
                </c:pt>
                <c:pt idx="91">
                  <c:v>0.0490420000000001</c:v>
                </c:pt>
                <c:pt idx="92">
                  <c:v>0.05191</c:v>
                </c:pt>
                <c:pt idx="93">
                  <c:v>0.052665</c:v>
                </c:pt>
                <c:pt idx="94">
                  <c:v>0.055645</c:v>
                </c:pt>
                <c:pt idx="95">
                  <c:v>0.052525</c:v>
                </c:pt>
                <c:pt idx="96">
                  <c:v>0.0527180000000001</c:v>
                </c:pt>
                <c:pt idx="97">
                  <c:v>0.056577</c:v>
                </c:pt>
                <c:pt idx="98">
                  <c:v>0.058088</c:v>
                </c:pt>
                <c:pt idx="99">
                  <c:v>0.056116</c:v>
                </c:pt>
                <c:pt idx="100">
                  <c:v>0.062585</c:v>
                </c:pt>
                <c:pt idx="101">
                  <c:v>0.0587370000000001</c:v>
                </c:pt>
                <c:pt idx="102">
                  <c:v>0.06122</c:v>
                </c:pt>
                <c:pt idx="103">
                  <c:v>0.0608980000000001</c:v>
                </c:pt>
                <c:pt idx="104">
                  <c:v>0.061473</c:v>
                </c:pt>
                <c:pt idx="105">
                  <c:v>0.0608860000000001</c:v>
                </c:pt>
                <c:pt idx="106">
                  <c:v>0.065219</c:v>
                </c:pt>
                <c:pt idx="107">
                  <c:v>0.067115</c:v>
                </c:pt>
                <c:pt idx="108">
                  <c:v>0.0647270000000001</c:v>
                </c:pt>
                <c:pt idx="109">
                  <c:v>0.06564</c:v>
                </c:pt>
                <c:pt idx="110">
                  <c:v>0.069789</c:v>
                </c:pt>
                <c:pt idx="111">
                  <c:v>0.0673150000000001</c:v>
                </c:pt>
                <c:pt idx="112">
                  <c:v>0.065034</c:v>
                </c:pt>
                <c:pt idx="113">
                  <c:v>0.068414</c:v>
                </c:pt>
                <c:pt idx="114">
                  <c:v>0.077235</c:v>
                </c:pt>
                <c:pt idx="115">
                  <c:v>0.070748</c:v>
                </c:pt>
                <c:pt idx="116">
                  <c:v>0.073762</c:v>
                </c:pt>
                <c:pt idx="117">
                  <c:v>0.0740020000000001</c:v>
                </c:pt>
                <c:pt idx="118">
                  <c:v>0.071198</c:v>
                </c:pt>
                <c:pt idx="119">
                  <c:v>0.072947</c:v>
                </c:pt>
                <c:pt idx="120">
                  <c:v>0.0757180000000001</c:v>
                </c:pt>
                <c:pt idx="121">
                  <c:v>0.07247</c:v>
                </c:pt>
                <c:pt idx="122">
                  <c:v>0.075485</c:v>
                </c:pt>
                <c:pt idx="123">
                  <c:v>0.077871</c:v>
                </c:pt>
                <c:pt idx="124">
                  <c:v>0.077091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eig!$D$1</c:f>
              <c:strCache>
                <c:ptCount val="1"/>
                <c:pt idx="0">
                  <c:v> QR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eig!$A$2:$A$126</c:f>
              <c:numCache>
                <c:formatCode>General</c:formatCode>
                <c:ptCount val="125"/>
                <c:pt idx="0">
                  <c:v>5.0</c:v>
                </c:pt>
                <c:pt idx="1">
                  <c:v>12.0</c:v>
                </c:pt>
                <c:pt idx="2">
                  <c:v>20.0</c:v>
                </c:pt>
                <c:pt idx="3">
                  <c:v>28.0</c:v>
                </c:pt>
                <c:pt idx="4">
                  <c:v>36.0</c:v>
                </c:pt>
                <c:pt idx="5">
                  <c:v>44.0</c:v>
                </c:pt>
                <c:pt idx="6">
                  <c:v>52.0</c:v>
                </c:pt>
                <c:pt idx="7">
                  <c:v>60.0</c:v>
                </c:pt>
                <c:pt idx="8">
                  <c:v>68.0</c:v>
                </c:pt>
                <c:pt idx="9">
                  <c:v>76.0</c:v>
                </c:pt>
                <c:pt idx="10">
                  <c:v>84.0</c:v>
                </c:pt>
                <c:pt idx="11">
                  <c:v>92.0</c:v>
                </c:pt>
                <c:pt idx="12">
                  <c:v>100.0</c:v>
                </c:pt>
                <c:pt idx="13">
                  <c:v>108.0</c:v>
                </c:pt>
                <c:pt idx="14">
                  <c:v>116.0</c:v>
                </c:pt>
                <c:pt idx="15">
                  <c:v>124.0</c:v>
                </c:pt>
                <c:pt idx="16">
                  <c:v>132.0</c:v>
                </c:pt>
                <c:pt idx="17">
                  <c:v>140.0</c:v>
                </c:pt>
                <c:pt idx="18">
                  <c:v>148.0</c:v>
                </c:pt>
                <c:pt idx="19">
                  <c:v>156.0</c:v>
                </c:pt>
                <c:pt idx="20">
                  <c:v>164.0</c:v>
                </c:pt>
                <c:pt idx="21">
                  <c:v>172.0</c:v>
                </c:pt>
                <c:pt idx="22">
                  <c:v>180.0</c:v>
                </c:pt>
                <c:pt idx="23">
                  <c:v>188.0</c:v>
                </c:pt>
                <c:pt idx="24">
                  <c:v>196.0</c:v>
                </c:pt>
                <c:pt idx="25">
                  <c:v>204.0</c:v>
                </c:pt>
                <c:pt idx="26">
                  <c:v>212.0</c:v>
                </c:pt>
                <c:pt idx="27">
                  <c:v>220.0</c:v>
                </c:pt>
                <c:pt idx="28">
                  <c:v>228.0</c:v>
                </c:pt>
                <c:pt idx="29">
                  <c:v>236.0</c:v>
                </c:pt>
                <c:pt idx="30">
                  <c:v>244.0</c:v>
                </c:pt>
                <c:pt idx="31">
                  <c:v>252.0</c:v>
                </c:pt>
                <c:pt idx="32">
                  <c:v>260.0</c:v>
                </c:pt>
                <c:pt idx="33">
                  <c:v>268.0</c:v>
                </c:pt>
                <c:pt idx="34">
                  <c:v>276.0</c:v>
                </c:pt>
                <c:pt idx="35">
                  <c:v>284.0</c:v>
                </c:pt>
                <c:pt idx="36">
                  <c:v>292.0</c:v>
                </c:pt>
                <c:pt idx="37">
                  <c:v>300.0</c:v>
                </c:pt>
                <c:pt idx="38">
                  <c:v>308.0</c:v>
                </c:pt>
                <c:pt idx="39">
                  <c:v>316.0</c:v>
                </c:pt>
                <c:pt idx="40">
                  <c:v>324.0</c:v>
                </c:pt>
                <c:pt idx="41">
                  <c:v>332.0</c:v>
                </c:pt>
                <c:pt idx="42">
                  <c:v>340.0</c:v>
                </c:pt>
                <c:pt idx="43">
                  <c:v>348.0</c:v>
                </c:pt>
                <c:pt idx="44">
                  <c:v>356.0</c:v>
                </c:pt>
                <c:pt idx="45">
                  <c:v>364.0</c:v>
                </c:pt>
                <c:pt idx="46">
                  <c:v>372.0</c:v>
                </c:pt>
                <c:pt idx="47">
                  <c:v>380.0</c:v>
                </c:pt>
                <c:pt idx="48">
                  <c:v>388.0</c:v>
                </c:pt>
                <c:pt idx="49">
                  <c:v>396.0</c:v>
                </c:pt>
                <c:pt idx="50">
                  <c:v>404.0</c:v>
                </c:pt>
                <c:pt idx="51">
                  <c:v>412.0</c:v>
                </c:pt>
                <c:pt idx="52">
                  <c:v>420.0</c:v>
                </c:pt>
                <c:pt idx="53">
                  <c:v>428.0</c:v>
                </c:pt>
                <c:pt idx="54">
                  <c:v>436.0</c:v>
                </c:pt>
                <c:pt idx="55">
                  <c:v>444.0</c:v>
                </c:pt>
                <c:pt idx="56">
                  <c:v>452.0</c:v>
                </c:pt>
                <c:pt idx="57">
                  <c:v>460.0</c:v>
                </c:pt>
                <c:pt idx="58">
                  <c:v>468.0</c:v>
                </c:pt>
                <c:pt idx="59">
                  <c:v>476.0</c:v>
                </c:pt>
                <c:pt idx="60">
                  <c:v>484.0</c:v>
                </c:pt>
                <c:pt idx="61">
                  <c:v>492.0</c:v>
                </c:pt>
                <c:pt idx="62">
                  <c:v>500.0</c:v>
                </c:pt>
                <c:pt idx="63">
                  <c:v>508.0</c:v>
                </c:pt>
                <c:pt idx="64">
                  <c:v>516.0</c:v>
                </c:pt>
                <c:pt idx="65">
                  <c:v>524.0</c:v>
                </c:pt>
                <c:pt idx="66">
                  <c:v>532.0</c:v>
                </c:pt>
                <c:pt idx="67">
                  <c:v>540.0</c:v>
                </c:pt>
                <c:pt idx="68">
                  <c:v>548.0</c:v>
                </c:pt>
                <c:pt idx="69">
                  <c:v>556.0</c:v>
                </c:pt>
                <c:pt idx="70">
                  <c:v>564.0</c:v>
                </c:pt>
                <c:pt idx="71">
                  <c:v>572.0</c:v>
                </c:pt>
                <c:pt idx="72">
                  <c:v>580.0</c:v>
                </c:pt>
                <c:pt idx="73">
                  <c:v>588.0</c:v>
                </c:pt>
                <c:pt idx="74">
                  <c:v>596.0</c:v>
                </c:pt>
                <c:pt idx="75">
                  <c:v>604.0</c:v>
                </c:pt>
                <c:pt idx="76">
                  <c:v>612.0</c:v>
                </c:pt>
                <c:pt idx="77">
                  <c:v>620.0</c:v>
                </c:pt>
                <c:pt idx="78">
                  <c:v>628.0</c:v>
                </c:pt>
                <c:pt idx="79">
                  <c:v>636.0</c:v>
                </c:pt>
                <c:pt idx="80">
                  <c:v>644.0</c:v>
                </c:pt>
                <c:pt idx="81">
                  <c:v>652.0</c:v>
                </c:pt>
                <c:pt idx="82">
                  <c:v>660.0</c:v>
                </c:pt>
                <c:pt idx="83">
                  <c:v>668.0</c:v>
                </c:pt>
                <c:pt idx="84">
                  <c:v>676.0</c:v>
                </c:pt>
                <c:pt idx="85">
                  <c:v>684.0</c:v>
                </c:pt>
                <c:pt idx="86">
                  <c:v>692.0</c:v>
                </c:pt>
                <c:pt idx="87">
                  <c:v>700.0</c:v>
                </c:pt>
                <c:pt idx="88">
                  <c:v>708.0</c:v>
                </c:pt>
                <c:pt idx="89">
                  <c:v>716.0</c:v>
                </c:pt>
                <c:pt idx="90">
                  <c:v>724.0</c:v>
                </c:pt>
                <c:pt idx="91">
                  <c:v>732.0</c:v>
                </c:pt>
                <c:pt idx="92">
                  <c:v>740.0</c:v>
                </c:pt>
                <c:pt idx="93">
                  <c:v>748.0</c:v>
                </c:pt>
                <c:pt idx="94">
                  <c:v>756.0</c:v>
                </c:pt>
                <c:pt idx="95">
                  <c:v>764.0</c:v>
                </c:pt>
                <c:pt idx="96">
                  <c:v>772.0</c:v>
                </c:pt>
                <c:pt idx="97">
                  <c:v>780.0</c:v>
                </c:pt>
                <c:pt idx="98">
                  <c:v>788.0</c:v>
                </c:pt>
                <c:pt idx="99">
                  <c:v>796.0</c:v>
                </c:pt>
                <c:pt idx="100">
                  <c:v>804.0</c:v>
                </c:pt>
                <c:pt idx="101">
                  <c:v>812.0</c:v>
                </c:pt>
                <c:pt idx="102">
                  <c:v>820.0</c:v>
                </c:pt>
                <c:pt idx="103">
                  <c:v>828.0</c:v>
                </c:pt>
                <c:pt idx="104">
                  <c:v>836.0</c:v>
                </c:pt>
                <c:pt idx="105">
                  <c:v>844.0</c:v>
                </c:pt>
                <c:pt idx="106">
                  <c:v>852.0</c:v>
                </c:pt>
                <c:pt idx="107">
                  <c:v>860.0</c:v>
                </c:pt>
                <c:pt idx="108">
                  <c:v>868.0</c:v>
                </c:pt>
                <c:pt idx="109">
                  <c:v>876.0</c:v>
                </c:pt>
                <c:pt idx="110">
                  <c:v>884.0</c:v>
                </c:pt>
                <c:pt idx="111">
                  <c:v>892.0</c:v>
                </c:pt>
                <c:pt idx="112">
                  <c:v>900.0</c:v>
                </c:pt>
                <c:pt idx="113">
                  <c:v>908.0</c:v>
                </c:pt>
                <c:pt idx="114">
                  <c:v>916.0</c:v>
                </c:pt>
                <c:pt idx="115">
                  <c:v>924.0</c:v>
                </c:pt>
                <c:pt idx="116">
                  <c:v>932.0</c:v>
                </c:pt>
                <c:pt idx="117">
                  <c:v>940.0</c:v>
                </c:pt>
                <c:pt idx="118">
                  <c:v>948.0</c:v>
                </c:pt>
                <c:pt idx="119">
                  <c:v>956.0</c:v>
                </c:pt>
                <c:pt idx="120">
                  <c:v>964.0</c:v>
                </c:pt>
                <c:pt idx="121">
                  <c:v>972.0</c:v>
                </c:pt>
                <c:pt idx="122">
                  <c:v>980.0</c:v>
                </c:pt>
                <c:pt idx="123">
                  <c:v>988.0</c:v>
                </c:pt>
                <c:pt idx="124">
                  <c:v>996.0</c:v>
                </c:pt>
              </c:numCache>
            </c:numRef>
          </c:xVal>
          <c:yVal>
            <c:numRef>
              <c:f>eig!$D$2:$D$126</c:f>
              <c:numCache>
                <c:formatCode>General</c:formatCode>
                <c:ptCount val="125"/>
                <c:pt idx="0">
                  <c:v>0.000214</c:v>
                </c:pt>
                <c:pt idx="1">
                  <c:v>2.3E-5</c:v>
                </c:pt>
                <c:pt idx="2">
                  <c:v>6.80000000000001E-5</c:v>
                </c:pt>
                <c:pt idx="3">
                  <c:v>0.000142</c:v>
                </c:pt>
                <c:pt idx="4">
                  <c:v>0.000275</c:v>
                </c:pt>
                <c:pt idx="5">
                  <c:v>0.000470000000000001</c:v>
                </c:pt>
                <c:pt idx="6">
                  <c:v>0.000725000000000001</c:v>
                </c:pt>
                <c:pt idx="7">
                  <c:v>0.001012</c:v>
                </c:pt>
                <c:pt idx="8">
                  <c:v>0.001405</c:v>
                </c:pt>
                <c:pt idx="9">
                  <c:v>0.001969</c:v>
                </c:pt>
                <c:pt idx="10">
                  <c:v>0.002666</c:v>
                </c:pt>
                <c:pt idx="11">
                  <c:v>0.003355</c:v>
                </c:pt>
                <c:pt idx="12">
                  <c:v>0.004095</c:v>
                </c:pt>
                <c:pt idx="13">
                  <c:v>0.00537100000000001</c:v>
                </c:pt>
                <c:pt idx="14">
                  <c:v>0.006247</c:v>
                </c:pt>
                <c:pt idx="15">
                  <c:v>0.00769800000000001</c:v>
                </c:pt>
                <c:pt idx="16">
                  <c:v>0.009238</c:v>
                </c:pt>
                <c:pt idx="17">
                  <c:v>0.010925</c:v>
                </c:pt>
                <c:pt idx="18">
                  <c:v>0.012449</c:v>
                </c:pt>
                <c:pt idx="19">
                  <c:v>0.014527</c:v>
                </c:pt>
                <c:pt idx="20">
                  <c:v>0.017133</c:v>
                </c:pt>
                <c:pt idx="21">
                  <c:v>0.019968</c:v>
                </c:pt>
                <c:pt idx="22">
                  <c:v>0.022497</c:v>
                </c:pt>
                <c:pt idx="23">
                  <c:v>0.025405</c:v>
                </c:pt>
                <c:pt idx="24">
                  <c:v>0.028183</c:v>
                </c:pt>
                <c:pt idx="25">
                  <c:v>0.032516</c:v>
                </c:pt>
                <c:pt idx="26">
                  <c:v>0.035607</c:v>
                </c:pt>
                <c:pt idx="27">
                  <c:v>0.0388710000000001</c:v>
                </c:pt>
                <c:pt idx="28">
                  <c:v>0.0440670000000001</c:v>
                </c:pt>
                <c:pt idx="29">
                  <c:v>0.048672</c:v>
                </c:pt>
                <c:pt idx="30">
                  <c:v>0.053968</c:v>
                </c:pt>
                <c:pt idx="31">
                  <c:v>0.0579100000000001</c:v>
                </c:pt>
                <c:pt idx="32">
                  <c:v>0.065139</c:v>
                </c:pt>
                <c:pt idx="33">
                  <c:v>0.072555</c:v>
                </c:pt>
                <c:pt idx="34">
                  <c:v>0.077222</c:v>
                </c:pt>
                <c:pt idx="35">
                  <c:v>0.086451</c:v>
                </c:pt>
                <c:pt idx="36">
                  <c:v>0.092535</c:v>
                </c:pt>
                <c:pt idx="37">
                  <c:v>0.0975260000000001</c:v>
                </c:pt>
                <c:pt idx="38">
                  <c:v>0.106974</c:v>
                </c:pt>
                <c:pt idx="39">
                  <c:v>0.115845</c:v>
                </c:pt>
                <c:pt idx="40">
                  <c:v>0.123739</c:v>
                </c:pt>
                <c:pt idx="41">
                  <c:v>0.137624</c:v>
                </c:pt>
                <c:pt idx="42">
                  <c:v>0.141544</c:v>
                </c:pt>
                <c:pt idx="43">
                  <c:v>0.15575</c:v>
                </c:pt>
                <c:pt idx="44">
                  <c:v>0.159393</c:v>
                </c:pt>
                <c:pt idx="45">
                  <c:v>0.173747</c:v>
                </c:pt>
                <c:pt idx="46">
                  <c:v>0.184759</c:v>
                </c:pt>
                <c:pt idx="47">
                  <c:v>0.202184</c:v>
                </c:pt>
                <c:pt idx="48">
                  <c:v>0.210008</c:v>
                </c:pt>
                <c:pt idx="49">
                  <c:v>0.223856</c:v>
                </c:pt>
                <c:pt idx="50">
                  <c:v>0.234662</c:v>
                </c:pt>
                <c:pt idx="51">
                  <c:v>0.251613</c:v>
                </c:pt>
                <c:pt idx="52">
                  <c:v>0.258941</c:v>
                </c:pt>
                <c:pt idx="53">
                  <c:v>0.277806</c:v>
                </c:pt>
                <c:pt idx="54">
                  <c:v>0.294475</c:v>
                </c:pt>
                <c:pt idx="55">
                  <c:v>0.31317</c:v>
                </c:pt>
                <c:pt idx="56">
                  <c:v>0.327455</c:v>
                </c:pt>
                <c:pt idx="57">
                  <c:v>0.333912000000001</c:v>
                </c:pt>
                <c:pt idx="58">
                  <c:v>0.355596</c:v>
                </c:pt>
                <c:pt idx="59">
                  <c:v>0.383009</c:v>
                </c:pt>
                <c:pt idx="60">
                  <c:v>0.39873</c:v>
                </c:pt>
                <c:pt idx="61">
                  <c:v>0.416136</c:v>
                </c:pt>
                <c:pt idx="62">
                  <c:v>0.445153</c:v>
                </c:pt>
                <c:pt idx="63">
                  <c:v>0.470853</c:v>
                </c:pt>
                <c:pt idx="64">
                  <c:v>0.486491</c:v>
                </c:pt>
                <c:pt idx="65">
                  <c:v>0.510309999999999</c:v>
                </c:pt>
                <c:pt idx="66">
                  <c:v>0.545234</c:v>
                </c:pt>
                <c:pt idx="67">
                  <c:v>0.558358</c:v>
                </c:pt>
                <c:pt idx="68">
                  <c:v>0.583928</c:v>
                </c:pt>
                <c:pt idx="69">
                  <c:v>0.605436</c:v>
                </c:pt>
                <c:pt idx="70">
                  <c:v>0.616340000000001</c:v>
                </c:pt>
                <c:pt idx="71">
                  <c:v>0.648456999999999</c:v>
                </c:pt>
                <c:pt idx="72">
                  <c:v>0.672402000000001</c:v>
                </c:pt>
                <c:pt idx="73">
                  <c:v>0.713435</c:v>
                </c:pt>
                <c:pt idx="74">
                  <c:v>0.740883</c:v>
                </c:pt>
                <c:pt idx="75">
                  <c:v>0.787067999999999</c:v>
                </c:pt>
                <c:pt idx="76">
                  <c:v>0.809766</c:v>
                </c:pt>
                <c:pt idx="77">
                  <c:v>0.86127</c:v>
                </c:pt>
                <c:pt idx="78">
                  <c:v>0.854251</c:v>
                </c:pt>
                <c:pt idx="79">
                  <c:v>0.903622999999999</c:v>
                </c:pt>
                <c:pt idx="80">
                  <c:v>0.936339999999999</c:v>
                </c:pt>
                <c:pt idx="81">
                  <c:v>0.980372</c:v>
                </c:pt>
                <c:pt idx="82">
                  <c:v>1.002209</c:v>
                </c:pt>
                <c:pt idx="83">
                  <c:v>1.055785</c:v>
                </c:pt>
                <c:pt idx="84">
                  <c:v>1.087694999999998</c:v>
                </c:pt>
                <c:pt idx="85">
                  <c:v>1.119206</c:v>
                </c:pt>
                <c:pt idx="86">
                  <c:v>1.157035</c:v>
                </c:pt>
                <c:pt idx="87">
                  <c:v>1.213541</c:v>
                </c:pt>
                <c:pt idx="88">
                  <c:v>1.267252</c:v>
                </c:pt>
                <c:pt idx="89">
                  <c:v>1.362037</c:v>
                </c:pt>
                <c:pt idx="90">
                  <c:v>1.348583</c:v>
                </c:pt>
                <c:pt idx="91">
                  <c:v>1.375706</c:v>
                </c:pt>
                <c:pt idx="92">
                  <c:v>1.468718</c:v>
                </c:pt>
                <c:pt idx="93">
                  <c:v>1.560095</c:v>
                </c:pt>
                <c:pt idx="94">
                  <c:v>1.530206</c:v>
                </c:pt>
                <c:pt idx="95">
                  <c:v>1.587121</c:v>
                </c:pt>
                <c:pt idx="96">
                  <c:v>1.69298</c:v>
                </c:pt>
                <c:pt idx="97">
                  <c:v>1.753828999999998</c:v>
                </c:pt>
                <c:pt idx="98">
                  <c:v>1.797747</c:v>
                </c:pt>
                <c:pt idx="99">
                  <c:v>1.853441</c:v>
                </c:pt>
                <c:pt idx="100">
                  <c:v>1.921125</c:v>
                </c:pt>
                <c:pt idx="101">
                  <c:v>1.974655000000002</c:v>
                </c:pt>
                <c:pt idx="102">
                  <c:v>2.057250999999998</c:v>
                </c:pt>
                <c:pt idx="103">
                  <c:v>2.188514000000004</c:v>
                </c:pt>
                <c:pt idx="104">
                  <c:v>2.227532000000004</c:v>
                </c:pt>
                <c:pt idx="105">
                  <c:v>2.229502</c:v>
                </c:pt>
                <c:pt idx="106">
                  <c:v>2.280208</c:v>
                </c:pt>
                <c:pt idx="107">
                  <c:v>2.368628999999998</c:v>
                </c:pt>
                <c:pt idx="108">
                  <c:v>2.458748999999996</c:v>
                </c:pt>
                <c:pt idx="109">
                  <c:v>2.661629</c:v>
                </c:pt>
                <c:pt idx="110">
                  <c:v>2.523834</c:v>
                </c:pt>
                <c:pt idx="111">
                  <c:v>2.719142999999997</c:v>
                </c:pt>
                <c:pt idx="112">
                  <c:v>2.897045999999995</c:v>
                </c:pt>
                <c:pt idx="113">
                  <c:v>2.941035</c:v>
                </c:pt>
                <c:pt idx="114">
                  <c:v>3.111446999999996</c:v>
                </c:pt>
                <c:pt idx="115">
                  <c:v>3.064095</c:v>
                </c:pt>
                <c:pt idx="116">
                  <c:v>3.205607</c:v>
                </c:pt>
                <c:pt idx="117">
                  <c:v>3.18349</c:v>
                </c:pt>
                <c:pt idx="118">
                  <c:v>3.434546999999997</c:v>
                </c:pt>
                <c:pt idx="119">
                  <c:v>3.535650999999996</c:v>
                </c:pt>
                <c:pt idx="120">
                  <c:v>3.601045999999997</c:v>
                </c:pt>
                <c:pt idx="121">
                  <c:v>3.695648999999995</c:v>
                </c:pt>
                <c:pt idx="122">
                  <c:v>3.947402</c:v>
                </c:pt>
                <c:pt idx="123">
                  <c:v>3.913262999999997</c:v>
                </c:pt>
                <c:pt idx="124">
                  <c:v>4.059206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eig!$F$1</c:f>
              <c:strCache>
                <c:ptCount val="1"/>
                <c:pt idx="0">
                  <c:v> Autotuned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eig!$A$2:$A$126</c:f>
              <c:numCache>
                <c:formatCode>General</c:formatCode>
                <c:ptCount val="125"/>
                <c:pt idx="0">
                  <c:v>5.0</c:v>
                </c:pt>
                <c:pt idx="1">
                  <c:v>12.0</c:v>
                </c:pt>
                <c:pt idx="2">
                  <c:v>20.0</c:v>
                </c:pt>
                <c:pt idx="3">
                  <c:v>28.0</c:v>
                </c:pt>
                <c:pt idx="4">
                  <c:v>36.0</c:v>
                </c:pt>
                <c:pt idx="5">
                  <c:v>44.0</c:v>
                </c:pt>
                <c:pt idx="6">
                  <c:v>52.0</c:v>
                </c:pt>
                <c:pt idx="7">
                  <c:v>60.0</c:v>
                </c:pt>
                <c:pt idx="8">
                  <c:v>68.0</c:v>
                </c:pt>
                <c:pt idx="9">
                  <c:v>76.0</c:v>
                </c:pt>
                <c:pt idx="10">
                  <c:v>84.0</c:v>
                </c:pt>
                <c:pt idx="11">
                  <c:v>92.0</c:v>
                </c:pt>
                <c:pt idx="12">
                  <c:v>100.0</c:v>
                </c:pt>
                <c:pt idx="13">
                  <c:v>108.0</c:v>
                </c:pt>
                <c:pt idx="14">
                  <c:v>116.0</c:v>
                </c:pt>
                <c:pt idx="15">
                  <c:v>124.0</c:v>
                </c:pt>
                <c:pt idx="16">
                  <c:v>132.0</c:v>
                </c:pt>
                <c:pt idx="17">
                  <c:v>140.0</c:v>
                </c:pt>
                <c:pt idx="18">
                  <c:v>148.0</c:v>
                </c:pt>
                <c:pt idx="19">
                  <c:v>156.0</c:v>
                </c:pt>
                <c:pt idx="20">
                  <c:v>164.0</c:v>
                </c:pt>
                <c:pt idx="21">
                  <c:v>172.0</c:v>
                </c:pt>
                <c:pt idx="22">
                  <c:v>180.0</c:v>
                </c:pt>
                <c:pt idx="23">
                  <c:v>188.0</c:v>
                </c:pt>
                <c:pt idx="24">
                  <c:v>196.0</c:v>
                </c:pt>
                <c:pt idx="25">
                  <c:v>204.0</c:v>
                </c:pt>
                <c:pt idx="26">
                  <c:v>212.0</c:v>
                </c:pt>
                <c:pt idx="27">
                  <c:v>220.0</c:v>
                </c:pt>
                <c:pt idx="28">
                  <c:v>228.0</c:v>
                </c:pt>
                <c:pt idx="29">
                  <c:v>236.0</c:v>
                </c:pt>
                <c:pt idx="30">
                  <c:v>244.0</c:v>
                </c:pt>
                <c:pt idx="31">
                  <c:v>252.0</c:v>
                </c:pt>
                <c:pt idx="32">
                  <c:v>260.0</c:v>
                </c:pt>
                <c:pt idx="33">
                  <c:v>268.0</c:v>
                </c:pt>
                <c:pt idx="34">
                  <c:v>276.0</c:v>
                </c:pt>
                <c:pt idx="35">
                  <c:v>284.0</c:v>
                </c:pt>
                <c:pt idx="36">
                  <c:v>292.0</c:v>
                </c:pt>
                <c:pt idx="37">
                  <c:v>300.0</c:v>
                </c:pt>
                <c:pt idx="38">
                  <c:v>308.0</c:v>
                </c:pt>
                <c:pt idx="39">
                  <c:v>316.0</c:v>
                </c:pt>
                <c:pt idx="40">
                  <c:v>324.0</c:v>
                </c:pt>
                <c:pt idx="41">
                  <c:v>332.0</c:v>
                </c:pt>
                <c:pt idx="42">
                  <c:v>340.0</c:v>
                </c:pt>
                <c:pt idx="43">
                  <c:v>348.0</c:v>
                </c:pt>
                <c:pt idx="44">
                  <c:v>356.0</c:v>
                </c:pt>
                <c:pt idx="45">
                  <c:v>364.0</c:v>
                </c:pt>
                <c:pt idx="46">
                  <c:v>372.0</c:v>
                </c:pt>
                <c:pt idx="47">
                  <c:v>380.0</c:v>
                </c:pt>
                <c:pt idx="48">
                  <c:v>388.0</c:v>
                </c:pt>
                <c:pt idx="49">
                  <c:v>396.0</c:v>
                </c:pt>
                <c:pt idx="50">
                  <c:v>404.0</c:v>
                </c:pt>
                <c:pt idx="51">
                  <c:v>412.0</c:v>
                </c:pt>
                <c:pt idx="52">
                  <c:v>420.0</c:v>
                </c:pt>
                <c:pt idx="53">
                  <c:v>428.0</c:v>
                </c:pt>
                <c:pt idx="54">
                  <c:v>436.0</c:v>
                </c:pt>
                <c:pt idx="55">
                  <c:v>444.0</c:v>
                </c:pt>
                <c:pt idx="56">
                  <c:v>452.0</c:v>
                </c:pt>
                <c:pt idx="57">
                  <c:v>460.0</c:v>
                </c:pt>
                <c:pt idx="58">
                  <c:v>468.0</c:v>
                </c:pt>
                <c:pt idx="59">
                  <c:v>476.0</c:v>
                </c:pt>
                <c:pt idx="60">
                  <c:v>484.0</c:v>
                </c:pt>
                <c:pt idx="61">
                  <c:v>492.0</c:v>
                </c:pt>
                <c:pt idx="62">
                  <c:v>500.0</c:v>
                </c:pt>
                <c:pt idx="63">
                  <c:v>508.0</c:v>
                </c:pt>
                <c:pt idx="64">
                  <c:v>516.0</c:v>
                </c:pt>
                <c:pt idx="65">
                  <c:v>524.0</c:v>
                </c:pt>
                <c:pt idx="66">
                  <c:v>532.0</c:v>
                </c:pt>
                <c:pt idx="67">
                  <c:v>540.0</c:v>
                </c:pt>
                <c:pt idx="68">
                  <c:v>548.0</c:v>
                </c:pt>
                <c:pt idx="69">
                  <c:v>556.0</c:v>
                </c:pt>
                <c:pt idx="70">
                  <c:v>564.0</c:v>
                </c:pt>
                <c:pt idx="71">
                  <c:v>572.0</c:v>
                </c:pt>
                <c:pt idx="72">
                  <c:v>580.0</c:v>
                </c:pt>
                <c:pt idx="73">
                  <c:v>588.0</c:v>
                </c:pt>
                <c:pt idx="74">
                  <c:v>596.0</c:v>
                </c:pt>
                <c:pt idx="75">
                  <c:v>604.0</c:v>
                </c:pt>
                <c:pt idx="76">
                  <c:v>612.0</c:v>
                </c:pt>
                <c:pt idx="77">
                  <c:v>620.0</c:v>
                </c:pt>
                <c:pt idx="78">
                  <c:v>628.0</c:v>
                </c:pt>
                <c:pt idx="79">
                  <c:v>636.0</c:v>
                </c:pt>
                <c:pt idx="80">
                  <c:v>644.0</c:v>
                </c:pt>
                <c:pt idx="81">
                  <c:v>652.0</c:v>
                </c:pt>
                <c:pt idx="82">
                  <c:v>660.0</c:v>
                </c:pt>
                <c:pt idx="83">
                  <c:v>668.0</c:v>
                </c:pt>
                <c:pt idx="84">
                  <c:v>676.0</c:v>
                </c:pt>
                <c:pt idx="85">
                  <c:v>684.0</c:v>
                </c:pt>
                <c:pt idx="86">
                  <c:v>692.0</c:v>
                </c:pt>
                <c:pt idx="87">
                  <c:v>700.0</c:v>
                </c:pt>
                <c:pt idx="88">
                  <c:v>708.0</c:v>
                </c:pt>
                <c:pt idx="89">
                  <c:v>716.0</c:v>
                </c:pt>
                <c:pt idx="90">
                  <c:v>724.0</c:v>
                </c:pt>
                <c:pt idx="91">
                  <c:v>732.0</c:v>
                </c:pt>
                <c:pt idx="92">
                  <c:v>740.0</c:v>
                </c:pt>
                <c:pt idx="93">
                  <c:v>748.0</c:v>
                </c:pt>
                <c:pt idx="94">
                  <c:v>756.0</c:v>
                </c:pt>
                <c:pt idx="95">
                  <c:v>764.0</c:v>
                </c:pt>
                <c:pt idx="96">
                  <c:v>772.0</c:v>
                </c:pt>
                <c:pt idx="97">
                  <c:v>780.0</c:v>
                </c:pt>
                <c:pt idx="98">
                  <c:v>788.0</c:v>
                </c:pt>
                <c:pt idx="99">
                  <c:v>796.0</c:v>
                </c:pt>
                <c:pt idx="100">
                  <c:v>804.0</c:v>
                </c:pt>
                <c:pt idx="101">
                  <c:v>812.0</c:v>
                </c:pt>
                <c:pt idx="102">
                  <c:v>820.0</c:v>
                </c:pt>
                <c:pt idx="103">
                  <c:v>828.0</c:v>
                </c:pt>
                <c:pt idx="104">
                  <c:v>836.0</c:v>
                </c:pt>
                <c:pt idx="105">
                  <c:v>844.0</c:v>
                </c:pt>
                <c:pt idx="106">
                  <c:v>852.0</c:v>
                </c:pt>
                <c:pt idx="107">
                  <c:v>860.0</c:v>
                </c:pt>
                <c:pt idx="108">
                  <c:v>868.0</c:v>
                </c:pt>
                <c:pt idx="109">
                  <c:v>876.0</c:v>
                </c:pt>
                <c:pt idx="110">
                  <c:v>884.0</c:v>
                </c:pt>
                <c:pt idx="111">
                  <c:v>892.0</c:v>
                </c:pt>
                <c:pt idx="112">
                  <c:v>900.0</c:v>
                </c:pt>
                <c:pt idx="113">
                  <c:v>908.0</c:v>
                </c:pt>
                <c:pt idx="114">
                  <c:v>916.0</c:v>
                </c:pt>
                <c:pt idx="115">
                  <c:v>924.0</c:v>
                </c:pt>
                <c:pt idx="116">
                  <c:v>932.0</c:v>
                </c:pt>
                <c:pt idx="117">
                  <c:v>940.0</c:v>
                </c:pt>
                <c:pt idx="118">
                  <c:v>948.0</c:v>
                </c:pt>
                <c:pt idx="119">
                  <c:v>956.0</c:v>
                </c:pt>
                <c:pt idx="120">
                  <c:v>964.0</c:v>
                </c:pt>
                <c:pt idx="121">
                  <c:v>972.0</c:v>
                </c:pt>
                <c:pt idx="122">
                  <c:v>980.0</c:v>
                </c:pt>
                <c:pt idx="123">
                  <c:v>988.0</c:v>
                </c:pt>
                <c:pt idx="124">
                  <c:v>996.0</c:v>
                </c:pt>
              </c:numCache>
            </c:numRef>
          </c:xVal>
          <c:yVal>
            <c:numRef>
              <c:f>eig!$F$2:$F$126</c:f>
              <c:numCache>
                <c:formatCode>General</c:formatCode>
                <c:ptCount val="125"/>
                <c:pt idx="0">
                  <c:v>0.000217</c:v>
                </c:pt>
                <c:pt idx="1">
                  <c:v>2.50000000000001E-5</c:v>
                </c:pt>
                <c:pt idx="2">
                  <c:v>7.10000000000001E-5</c:v>
                </c:pt>
                <c:pt idx="3">
                  <c:v>0.000134</c:v>
                </c:pt>
                <c:pt idx="4">
                  <c:v>0.000169</c:v>
                </c:pt>
                <c:pt idx="5">
                  <c:v>0.000203</c:v>
                </c:pt>
                <c:pt idx="6">
                  <c:v>0.000222</c:v>
                </c:pt>
                <c:pt idx="7">
                  <c:v>0.000257</c:v>
                </c:pt>
                <c:pt idx="8">
                  <c:v>0.001588</c:v>
                </c:pt>
                <c:pt idx="9">
                  <c:v>0.000424000000000001</c:v>
                </c:pt>
                <c:pt idx="10">
                  <c:v>0.000539</c:v>
                </c:pt>
                <c:pt idx="11">
                  <c:v>0.000534000000000001</c:v>
                </c:pt>
                <c:pt idx="12">
                  <c:v>0.000696000000000001</c:v>
                </c:pt>
                <c:pt idx="13">
                  <c:v>0.000762</c:v>
                </c:pt>
                <c:pt idx="14">
                  <c:v>0.000782000000000001</c:v>
                </c:pt>
                <c:pt idx="15">
                  <c:v>0.002351</c:v>
                </c:pt>
                <c:pt idx="16">
                  <c:v>0.001279</c:v>
                </c:pt>
                <c:pt idx="17">
                  <c:v>0.001379</c:v>
                </c:pt>
                <c:pt idx="18">
                  <c:v>0.001371</c:v>
                </c:pt>
                <c:pt idx="19">
                  <c:v>0.001437</c:v>
                </c:pt>
                <c:pt idx="20">
                  <c:v>0.00158</c:v>
                </c:pt>
                <c:pt idx="21">
                  <c:v>0.001736</c:v>
                </c:pt>
                <c:pt idx="22">
                  <c:v>0.001711</c:v>
                </c:pt>
                <c:pt idx="23">
                  <c:v>0.001906</c:v>
                </c:pt>
                <c:pt idx="24">
                  <c:v>0.002066</c:v>
                </c:pt>
                <c:pt idx="25">
                  <c:v>0.002029</c:v>
                </c:pt>
                <c:pt idx="26">
                  <c:v>0.00496000000000001</c:v>
                </c:pt>
                <c:pt idx="27">
                  <c:v>0.002307</c:v>
                </c:pt>
                <c:pt idx="28">
                  <c:v>0.002363</c:v>
                </c:pt>
                <c:pt idx="29">
                  <c:v>0.002496</c:v>
                </c:pt>
                <c:pt idx="30">
                  <c:v>0.00266800000000001</c:v>
                </c:pt>
                <c:pt idx="31">
                  <c:v>0.003209</c:v>
                </c:pt>
                <c:pt idx="32">
                  <c:v>0.003701</c:v>
                </c:pt>
                <c:pt idx="33">
                  <c:v>0.003822</c:v>
                </c:pt>
                <c:pt idx="34">
                  <c:v>0.00368000000000001</c:v>
                </c:pt>
                <c:pt idx="35">
                  <c:v>0.00394400000000001</c:v>
                </c:pt>
                <c:pt idx="36">
                  <c:v>0.004552</c:v>
                </c:pt>
                <c:pt idx="37">
                  <c:v>0.004429</c:v>
                </c:pt>
                <c:pt idx="38">
                  <c:v>0.006827</c:v>
                </c:pt>
                <c:pt idx="39">
                  <c:v>0.004835</c:v>
                </c:pt>
                <c:pt idx="40">
                  <c:v>0.005517</c:v>
                </c:pt>
                <c:pt idx="41">
                  <c:v>0.00498200000000001</c:v>
                </c:pt>
                <c:pt idx="42">
                  <c:v>0.00536600000000001</c:v>
                </c:pt>
                <c:pt idx="43">
                  <c:v>0.005682</c:v>
                </c:pt>
                <c:pt idx="44">
                  <c:v>0.00595900000000001</c:v>
                </c:pt>
                <c:pt idx="45">
                  <c:v>0.005668</c:v>
                </c:pt>
                <c:pt idx="46">
                  <c:v>0.006327</c:v>
                </c:pt>
                <c:pt idx="47">
                  <c:v>0.00707900000000001</c:v>
                </c:pt>
                <c:pt idx="48">
                  <c:v>0.00690900000000001</c:v>
                </c:pt>
                <c:pt idx="49">
                  <c:v>0.00726100000000001</c:v>
                </c:pt>
                <c:pt idx="50">
                  <c:v>0.00746900000000001</c:v>
                </c:pt>
                <c:pt idx="51">
                  <c:v>0.00793700000000001</c:v>
                </c:pt>
                <c:pt idx="52">
                  <c:v>0.008193</c:v>
                </c:pt>
                <c:pt idx="53">
                  <c:v>0.00835300000000003</c:v>
                </c:pt>
                <c:pt idx="54">
                  <c:v>0.008544</c:v>
                </c:pt>
                <c:pt idx="55">
                  <c:v>0.008478</c:v>
                </c:pt>
                <c:pt idx="56">
                  <c:v>0.00931300000000001</c:v>
                </c:pt>
                <c:pt idx="57">
                  <c:v>0.010682</c:v>
                </c:pt>
                <c:pt idx="58">
                  <c:v>0.008706</c:v>
                </c:pt>
                <c:pt idx="59">
                  <c:v>0.00989500000000002</c:v>
                </c:pt>
                <c:pt idx="60">
                  <c:v>0.010094</c:v>
                </c:pt>
                <c:pt idx="61">
                  <c:v>0.010625</c:v>
                </c:pt>
                <c:pt idx="62">
                  <c:v>0.01215</c:v>
                </c:pt>
                <c:pt idx="63">
                  <c:v>0.013398</c:v>
                </c:pt>
                <c:pt idx="64">
                  <c:v>0.012336</c:v>
                </c:pt>
                <c:pt idx="65">
                  <c:v>0.012809</c:v>
                </c:pt>
                <c:pt idx="66">
                  <c:v>0.013008</c:v>
                </c:pt>
                <c:pt idx="67">
                  <c:v>0.014568</c:v>
                </c:pt>
                <c:pt idx="68">
                  <c:v>0.015913</c:v>
                </c:pt>
                <c:pt idx="69">
                  <c:v>0.014463</c:v>
                </c:pt>
                <c:pt idx="70">
                  <c:v>0.01541</c:v>
                </c:pt>
                <c:pt idx="71">
                  <c:v>0.016088</c:v>
                </c:pt>
                <c:pt idx="72">
                  <c:v>0.018088</c:v>
                </c:pt>
                <c:pt idx="73">
                  <c:v>0.017842</c:v>
                </c:pt>
                <c:pt idx="74">
                  <c:v>0.018333</c:v>
                </c:pt>
                <c:pt idx="75">
                  <c:v>0.017039</c:v>
                </c:pt>
                <c:pt idx="76">
                  <c:v>0.018211</c:v>
                </c:pt>
                <c:pt idx="77">
                  <c:v>0.017064</c:v>
                </c:pt>
                <c:pt idx="78">
                  <c:v>0.018527</c:v>
                </c:pt>
                <c:pt idx="79">
                  <c:v>0.020142</c:v>
                </c:pt>
                <c:pt idx="80">
                  <c:v>0.018693</c:v>
                </c:pt>
                <c:pt idx="81">
                  <c:v>0.019822</c:v>
                </c:pt>
                <c:pt idx="82">
                  <c:v>0.021196</c:v>
                </c:pt>
                <c:pt idx="83">
                  <c:v>0.021588</c:v>
                </c:pt>
                <c:pt idx="84">
                  <c:v>0.021123</c:v>
                </c:pt>
                <c:pt idx="85">
                  <c:v>0.022808</c:v>
                </c:pt>
                <c:pt idx="86">
                  <c:v>0.02222</c:v>
                </c:pt>
                <c:pt idx="87">
                  <c:v>0.023172</c:v>
                </c:pt>
                <c:pt idx="88">
                  <c:v>0.024124</c:v>
                </c:pt>
                <c:pt idx="89">
                  <c:v>0.025837</c:v>
                </c:pt>
                <c:pt idx="90">
                  <c:v>0.025626</c:v>
                </c:pt>
                <c:pt idx="91">
                  <c:v>0.025111</c:v>
                </c:pt>
                <c:pt idx="92">
                  <c:v>0.02442</c:v>
                </c:pt>
                <c:pt idx="93">
                  <c:v>0.025095</c:v>
                </c:pt>
                <c:pt idx="94">
                  <c:v>0.026465</c:v>
                </c:pt>
                <c:pt idx="95">
                  <c:v>0.027128</c:v>
                </c:pt>
                <c:pt idx="96">
                  <c:v>0.027598</c:v>
                </c:pt>
                <c:pt idx="97">
                  <c:v>0.029366</c:v>
                </c:pt>
                <c:pt idx="98">
                  <c:v>0.028828</c:v>
                </c:pt>
                <c:pt idx="99">
                  <c:v>0.032507</c:v>
                </c:pt>
                <c:pt idx="100">
                  <c:v>0.031556</c:v>
                </c:pt>
                <c:pt idx="101">
                  <c:v>0.032554</c:v>
                </c:pt>
                <c:pt idx="102">
                  <c:v>0.032138</c:v>
                </c:pt>
                <c:pt idx="103">
                  <c:v>0.032992</c:v>
                </c:pt>
                <c:pt idx="104">
                  <c:v>0.033835</c:v>
                </c:pt>
                <c:pt idx="105">
                  <c:v>0.0378580000000001</c:v>
                </c:pt>
                <c:pt idx="106">
                  <c:v>0.034568</c:v>
                </c:pt>
                <c:pt idx="107">
                  <c:v>0.040603</c:v>
                </c:pt>
                <c:pt idx="108">
                  <c:v>0.034668</c:v>
                </c:pt>
                <c:pt idx="109">
                  <c:v>0.036829</c:v>
                </c:pt>
                <c:pt idx="110">
                  <c:v>0.036364</c:v>
                </c:pt>
                <c:pt idx="111">
                  <c:v>0.038757</c:v>
                </c:pt>
                <c:pt idx="112">
                  <c:v>0.039821</c:v>
                </c:pt>
                <c:pt idx="113">
                  <c:v>0.039753</c:v>
                </c:pt>
                <c:pt idx="114">
                  <c:v>0.039849</c:v>
                </c:pt>
                <c:pt idx="115">
                  <c:v>0.042658</c:v>
                </c:pt>
                <c:pt idx="116">
                  <c:v>0.0406</c:v>
                </c:pt>
                <c:pt idx="117">
                  <c:v>0.040593</c:v>
                </c:pt>
                <c:pt idx="118">
                  <c:v>0.0450930000000001</c:v>
                </c:pt>
                <c:pt idx="119">
                  <c:v>0.045551</c:v>
                </c:pt>
                <c:pt idx="120">
                  <c:v>0.044589</c:v>
                </c:pt>
                <c:pt idx="121">
                  <c:v>0.0447330000000001</c:v>
                </c:pt>
                <c:pt idx="122">
                  <c:v>0.045195</c:v>
                </c:pt>
                <c:pt idx="123">
                  <c:v>0.043263</c:v>
                </c:pt>
                <c:pt idx="124">
                  <c:v>0.05385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469576"/>
        <c:axId val="705473048"/>
      </c:scatterChart>
      <c:valAx>
        <c:axId val="705469576"/>
        <c:scaling>
          <c:orientation val="minMax"/>
          <c:max val="50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5473048"/>
        <c:crosses val="autoZero"/>
        <c:crossBetween val="midCat"/>
      </c:valAx>
      <c:valAx>
        <c:axId val="705473048"/>
        <c:scaling>
          <c:orientation val="minMax"/>
          <c:max val="0.05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5469576"/>
        <c:crosses val="autoZero"/>
        <c:crossBetween val="midCat"/>
        <c:majorUnit val="0.01"/>
        <c:minorUnit val="0.0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19008735019234"/>
          <c:y val="0.0798267445559204"/>
          <c:w val="0.321776027996501"/>
          <c:h val="0.31604862874227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920195665492"/>
          <c:y val="0.037957332256545"/>
          <c:w val="0.801531162948754"/>
          <c:h val="0.850996971532405"/>
        </c:manualLayout>
      </c:layout>
      <c:lineChart>
        <c:grouping val="standard"/>
        <c:varyColors val="0"/>
        <c:ser>
          <c:idx val="4"/>
          <c:order val="0"/>
          <c:tx>
            <c:strRef>
              <c:f>multigrid!$B$1</c:f>
              <c:strCache>
                <c:ptCount val="1"/>
                <c:pt idx="0">
                  <c:v> Direct</c:v>
                </c:pt>
              </c:strCache>
            </c:strRef>
          </c:tx>
          <c:spPr>
            <a:ln w="22225">
              <a:solidFill>
                <a:srgbClr val="66CCFF"/>
              </a:solidFill>
            </a:ln>
          </c:spPr>
          <c:marker>
            <c:spPr>
              <a:noFill/>
              <a:ln>
                <a:solidFill>
                  <a:srgbClr val="66CCFF"/>
                </a:solidFill>
              </a:ln>
            </c:spPr>
          </c:marker>
          <c:val>
            <c:numRef>
              <c:f>multigrid!$B$2:$B$11</c:f>
              <c:numCache>
                <c:formatCode>General</c:formatCode>
                <c:ptCount val="10"/>
                <c:pt idx="0">
                  <c:v>1.70000000000001E-5</c:v>
                </c:pt>
                <c:pt idx="1">
                  <c:v>2.30000000000001E-5</c:v>
                </c:pt>
                <c:pt idx="2">
                  <c:v>4.90000000000002E-5</c:v>
                </c:pt>
                <c:pt idx="3">
                  <c:v>0.000217</c:v>
                </c:pt>
                <c:pt idx="4">
                  <c:v>0.00283</c:v>
                </c:pt>
                <c:pt idx="5">
                  <c:v>0.022586</c:v>
                </c:pt>
                <c:pt idx="6">
                  <c:v>0.197755</c:v>
                </c:pt>
                <c:pt idx="7">
                  <c:v>1.766693</c:v>
                </c:pt>
                <c:pt idx="8">
                  <c:v>22.90969999999992</c:v>
                </c:pt>
                <c:pt idx="9">
                  <c:v>666.2814000000005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multigrid!$C$1</c:f>
              <c:strCache>
                <c:ptCount val="1"/>
                <c:pt idx="0">
                  <c:v> Jacobi</c:v>
                </c:pt>
              </c:strCache>
            </c:strRef>
          </c:tx>
          <c:spPr>
            <a:ln w="22225"/>
          </c:spPr>
          <c:val>
            <c:numRef>
              <c:f>multigrid!$C$2:$C$8</c:f>
              <c:numCache>
                <c:formatCode>General</c:formatCode>
                <c:ptCount val="7"/>
                <c:pt idx="0">
                  <c:v>0.000117000000000001</c:v>
                </c:pt>
                <c:pt idx="1">
                  <c:v>0.00630000000000001</c:v>
                </c:pt>
                <c:pt idx="2">
                  <c:v>0.029417</c:v>
                </c:pt>
                <c:pt idx="3">
                  <c:v>0.13635</c:v>
                </c:pt>
                <c:pt idx="4">
                  <c:v>0.79718</c:v>
                </c:pt>
                <c:pt idx="5">
                  <c:v>9.810042000000002</c:v>
                </c:pt>
                <c:pt idx="6">
                  <c:v>124.8644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multigrid!$D$1</c:f>
              <c:strCache>
                <c:ptCount val="1"/>
                <c:pt idx="0">
                  <c:v> SOR</c:v>
                </c:pt>
              </c:strCache>
            </c:strRef>
          </c:tx>
          <c:spPr>
            <a:ln w="22225">
              <a:solidFill>
                <a:srgbClr val="1C4BCE"/>
              </a:solidFill>
            </a:ln>
          </c:spPr>
          <c:marker>
            <c:symbol val="plus"/>
            <c:size val="7"/>
            <c:spPr>
              <a:noFill/>
              <a:ln>
                <a:solidFill>
                  <a:srgbClr val="1C4BCE"/>
                </a:solidFill>
              </a:ln>
            </c:spPr>
          </c:marker>
          <c:val>
            <c:numRef>
              <c:f>multigrid!$D$2:$D$10</c:f>
              <c:numCache>
                <c:formatCode>General</c:formatCode>
                <c:ptCount val="9"/>
                <c:pt idx="0">
                  <c:v>9.80000000000005E-5</c:v>
                </c:pt>
                <c:pt idx="1">
                  <c:v>0.000364000000000001</c:v>
                </c:pt>
                <c:pt idx="2">
                  <c:v>0.000777000000000003</c:v>
                </c:pt>
                <c:pt idx="3">
                  <c:v>0.002109</c:v>
                </c:pt>
                <c:pt idx="4">
                  <c:v>0.008858</c:v>
                </c:pt>
                <c:pt idx="5">
                  <c:v>0.092919</c:v>
                </c:pt>
                <c:pt idx="6">
                  <c:v>0.568616</c:v>
                </c:pt>
                <c:pt idx="7">
                  <c:v>4.363903999999994</c:v>
                </c:pt>
                <c:pt idx="8">
                  <c:v>41.61877000000001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multigrid!$E$1</c:f>
              <c:strCache>
                <c:ptCount val="1"/>
                <c:pt idx="0">
                  <c:v> Multigrid</c:v>
                </c:pt>
              </c:strCache>
            </c:strRef>
          </c:tx>
          <c:spPr>
            <a:ln w="22225">
              <a:solidFill>
                <a:srgbClr val="92D050"/>
              </a:solidFill>
            </a:ln>
          </c:spPr>
          <c:marker>
            <c:symbol val="x"/>
            <c:size val="5"/>
            <c:spPr>
              <a:ln>
                <a:solidFill>
                  <a:srgbClr val="92D050"/>
                </a:solidFill>
              </a:ln>
            </c:spPr>
          </c:marker>
          <c:cat>
            <c:numRef>
              <c:f>multigrid!$A$2:$A$12</c:f>
              <c:numCache>
                <c:formatCode>General</c:formatCode>
                <c:ptCount val="11"/>
                <c:pt idx="0">
                  <c:v>3.0</c:v>
                </c:pt>
                <c:pt idx="1">
                  <c:v>5.0</c:v>
                </c:pt>
                <c:pt idx="2">
                  <c:v>9.0</c:v>
                </c:pt>
                <c:pt idx="3">
                  <c:v>17.0</c:v>
                </c:pt>
                <c:pt idx="4">
                  <c:v>33.0</c:v>
                </c:pt>
                <c:pt idx="5">
                  <c:v>65.0</c:v>
                </c:pt>
                <c:pt idx="6">
                  <c:v>129.0</c:v>
                </c:pt>
                <c:pt idx="7">
                  <c:v>257.0</c:v>
                </c:pt>
                <c:pt idx="8">
                  <c:v>513.0</c:v>
                </c:pt>
                <c:pt idx="9">
                  <c:v>1025.0</c:v>
                </c:pt>
                <c:pt idx="10">
                  <c:v>2049.0</c:v>
                </c:pt>
              </c:numCache>
            </c:numRef>
          </c:cat>
          <c:val>
            <c:numRef>
              <c:f>multigrid!$E$2:$E$12</c:f>
              <c:numCache>
                <c:formatCode>General</c:formatCode>
                <c:ptCount val="11"/>
                <c:pt idx="0">
                  <c:v>8.2E-5</c:v>
                </c:pt>
                <c:pt idx="1">
                  <c:v>0.0015</c:v>
                </c:pt>
                <c:pt idx="2">
                  <c:v>0.00336300000000001</c:v>
                </c:pt>
                <c:pt idx="3">
                  <c:v>0.00560100000000001</c:v>
                </c:pt>
                <c:pt idx="4">
                  <c:v>0.00982300000000002</c:v>
                </c:pt>
                <c:pt idx="5">
                  <c:v>0.024622</c:v>
                </c:pt>
                <c:pt idx="6">
                  <c:v>0.0847930000000001</c:v>
                </c:pt>
                <c:pt idx="7">
                  <c:v>0.322681</c:v>
                </c:pt>
                <c:pt idx="8">
                  <c:v>1.485500999999997</c:v>
                </c:pt>
                <c:pt idx="9">
                  <c:v>6.301466</c:v>
                </c:pt>
                <c:pt idx="10">
                  <c:v>28.51154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454840"/>
        <c:axId val="721460008"/>
      </c:lineChart>
      <c:catAx>
        <c:axId val="72145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1460008"/>
        <c:crossesAt val="1.00000000000001E-5"/>
        <c:auto val="1"/>
        <c:lblAlgn val="ctr"/>
        <c:lblOffset val="100"/>
        <c:noMultiLvlLbl val="0"/>
      </c:catAx>
      <c:valAx>
        <c:axId val="721460008"/>
        <c:scaling>
          <c:logBase val="2.0"/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721454840"/>
        <c:crosses val="autoZero"/>
        <c:crossBetween val="between"/>
        <c:majorUnit val="8.0"/>
      </c:valAx>
    </c:plotArea>
    <c:legend>
      <c:legendPos val="r"/>
      <c:layout>
        <c:manualLayout>
          <c:xMode val="edge"/>
          <c:yMode val="edge"/>
          <c:x val="0.688843710450685"/>
          <c:y val="0.471016731016731"/>
          <c:w val="0.223397859115592"/>
          <c:h val="0.33246992774551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920195665492"/>
          <c:y val="0.037957332256545"/>
          <c:w val="0.801531162948754"/>
          <c:h val="0.850996971532405"/>
        </c:manualLayout>
      </c:layout>
      <c:lineChart>
        <c:grouping val="standard"/>
        <c:varyColors val="0"/>
        <c:ser>
          <c:idx val="4"/>
          <c:order val="0"/>
          <c:tx>
            <c:strRef>
              <c:f>multigrid!$B$1</c:f>
              <c:strCache>
                <c:ptCount val="1"/>
                <c:pt idx="0">
                  <c:v> Direct</c:v>
                </c:pt>
              </c:strCache>
            </c:strRef>
          </c:tx>
          <c:spPr>
            <a:ln w="22225">
              <a:solidFill>
                <a:srgbClr val="66CCFF"/>
              </a:solidFill>
            </a:ln>
          </c:spPr>
          <c:marker>
            <c:spPr>
              <a:noFill/>
              <a:ln>
                <a:solidFill>
                  <a:srgbClr val="66CCFF"/>
                </a:solidFill>
              </a:ln>
            </c:spPr>
          </c:marker>
          <c:val>
            <c:numRef>
              <c:f>multigrid!$B$2:$B$11</c:f>
              <c:numCache>
                <c:formatCode>General</c:formatCode>
                <c:ptCount val="10"/>
                <c:pt idx="0">
                  <c:v>1.70000000000001E-5</c:v>
                </c:pt>
                <c:pt idx="1">
                  <c:v>2.30000000000001E-5</c:v>
                </c:pt>
                <c:pt idx="2">
                  <c:v>4.90000000000002E-5</c:v>
                </c:pt>
                <c:pt idx="3">
                  <c:v>0.000217</c:v>
                </c:pt>
                <c:pt idx="4">
                  <c:v>0.00283</c:v>
                </c:pt>
                <c:pt idx="5">
                  <c:v>0.022586</c:v>
                </c:pt>
                <c:pt idx="6">
                  <c:v>0.197755</c:v>
                </c:pt>
                <c:pt idx="7">
                  <c:v>1.766693</c:v>
                </c:pt>
                <c:pt idx="8">
                  <c:v>22.90969999999992</c:v>
                </c:pt>
                <c:pt idx="9">
                  <c:v>666.2814000000005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multigrid!$C$1</c:f>
              <c:strCache>
                <c:ptCount val="1"/>
                <c:pt idx="0">
                  <c:v> Jacobi</c:v>
                </c:pt>
              </c:strCache>
            </c:strRef>
          </c:tx>
          <c:spPr>
            <a:ln w="22225"/>
          </c:spPr>
          <c:val>
            <c:numRef>
              <c:f>multigrid!$C$2:$C$8</c:f>
              <c:numCache>
                <c:formatCode>General</c:formatCode>
                <c:ptCount val="7"/>
                <c:pt idx="0">
                  <c:v>0.000117000000000001</c:v>
                </c:pt>
                <c:pt idx="1">
                  <c:v>0.00630000000000001</c:v>
                </c:pt>
                <c:pt idx="2">
                  <c:v>0.029417</c:v>
                </c:pt>
                <c:pt idx="3">
                  <c:v>0.13635</c:v>
                </c:pt>
                <c:pt idx="4">
                  <c:v>0.79718</c:v>
                </c:pt>
                <c:pt idx="5">
                  <c:v>9.810042000000002</c:v>
                </c:pt>
                <c:pt idx="6">
                  <c:v>124.8644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multigrid!$D$1</c:f>
              <c:strCache>
                <c:ptCount val="1"/>
                <c:pt idx="0">
                  <c:v> SOR</c:v>
                </c:pt>
              </c:strCache>
            </c:strRef>
          </c:tx>
          <c:spPr>
            <a:ln w="22225">
              <a:solidFill>
                <a:srgbClr val="1C4BCE"/>
              </a:solidFill>
            </a:ln>
          </c:spPr>
          <c:marker>
            <c:symbol val="plus"/>
            <c:size val="7"/>
            <c:spPr>
              <a:noFill/>
              <a:ln>
                <a:solidFill>
                  <a:srgbClr val="1C4BCE"/>
                </a:solidFill>
              </a:ln>
            </c:spPr>
          </c:marker>
          <c:val>
            <c:numRef>
              <c:f>multigrid!$D$2:$D$10</c:f>
              <c:numCache>
                <c:formatCode>General</c:formatCode>
                <c:ptCount val="9"/>
                <c:pt idx="0">
                  <c:v>9.80000000000005E-5</c:v>
                </c:pt>
                <c:pt idx="1">
                  <c:v>0.000364000000000001</c:v>
                </c:pt>
                <c:pt idx="2">
                  <c:v>0.000777000000000003</c:v>
                </c:pt>
                <c:pt idx="3">
                  <c:v>0.002109</c:v>
                </c:pt>
                <c:pt idx="4">
                  <c:v>0.008858</c:v>
                </c:pt>
                <c:pt idx="5">
                  <c:v>0.092919</c:v>
                </c:pt>
                <c:pt idx="6">
                  <c:v>0.568616</c:v>
                </c:pt>
                <c:pt idx="7">
                  <c:v>4.363903999999994</c:v>
                </c:pt>
                <c:pt idx="8">
                  <c:v>41.61877000000001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multigrid!$E$1</c:f>
              <c:strCache>
                <c:ptCount val="1"/>
                <c:pt idx="0">
                  <c:v> Multigrid</c:v>
                </c:pt>
              </c:strCache>
            </c:strRef>
          </c:tx>
          <c:spPr>
            <a:ln w="22225">
              <a:solidFill>
                <a:srgbClr val="92D050"/>
              </a:solidFill>
            </a:ln>
          </c:spPr>
          <c:marker>
            <c:symbol val="x"/>
            <c:size val="5"/>
            <c:spPr>
              <a:ln>
                <a:solidFill>
                  <a:srgbClr val="92D050"/>
                </a:solidFill>
              </a:ln>
            </c:spPr>
          </c:marker>
          <c:cat>
            <c:numRef>
              <c:f>multigrid!$A$2:$A$12</c:f>
              <c:numCache>
                <c:formatCode>General</c:formatCode>
                <c:ptCount val="11"/>
                <c:pt idx="0">
                  <c:v>3.0</c:v>
                </c:pt>
                <c:pt idx="1">
                  <c:v>5.0</c:v>
                </c:pt>
                <c:pt idx="2">
                  <c:v>9.0</c:v>
                </c:pt>
                <c:pt idx="3">
                  <c:v>17.0</c:v>
                </c:pt>
                <c:pt idx="4">
                  <c:v>33.0</c:v>
                </c:pt>
                <c:pt idx="5">
                  <c:v>65.0</c:v>
                </c:pt>
                <c:pt idx="6">
                  <c:v>129.0</c:v>
                </c:pt>
                <c:pt idx="7">
                  <c:v>257.0</c:v>
                </c:pt>
                <c:pt idx="8">
                  <c:v>513.0</c:v>
                </c:pt>
                <c:pt idx="9">
                  <c:v>1025.0</c:v>
                </c:pt>
                <c:pt idx="10">
                  <c:v>2049.0</c:v>
                </c:pt>
              </c:numCache>
            </c:numRef>
          </c:cat>
          <c:val>
            <c:numRef>
              <c:f>multigrid!$E$2:$E$12</c:f>
              <c:numCache>
                <c:formatCode>General</c:formatCode>
                <c:ptCount val="11"/>
                <c:pt idx="0">
                  <c:v>8.2E-5</c:v>
                </c:pt>
                <c:pt idx="1">
                  <c:v>0.0015</c:v>
                </c:pt>
                <c:pt idx="2">
                  <c:v>0.00336300000000001</c:v>
                </c:pt>
                <c:pt idx="3">
                  <c:v>0.00560100000000001</c:v>
                </c:pt>
                <c:pt idx="4">
                  <c:v>0.00982300000000002</c:v>
                </c:pt>
                <c:pt idx="5">
                  <c:v>0.024622</c:v>
                </c:pt>
                <c:pt idx="6">
                  <c:v>0.0847930000000001</c:v>
                </c:pt>
                <c:pt idx="7">
                  <c:v>0.322681</c:v>
                </c:pt>
                <c:pt idx="8">
                  <c:v>1.485500999999997</c:v>
                </c:pt>
                <c:pt idx="9">
                  <c:v>6.301466</c:v>
                </c:pt>
                <c:pt idx="10">
                  <c:v>28.51154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multigrid!$F$1</c:f>
              <c:strCache>
                <c:ptCount val="1"/>
                <c:pt idx="0">
                  <c:v> Autotuned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multigrid!$A$2:$A$12</c:f>
              <c:numCache>
                <c:formatCode>General</c:formatCode>
                <c:ptCount val="11"/>
                <c:pt idx="0">
                  <c:v>3.0</c:v>
                </c:pt>
                <c:pt idx="1">
                  <c:v>5.0</c:v>
                </c:pt>
                <c:pt idx="2">
                  <c:v>9.0</c:v>
                </c:pt>
                <c:pt idx="3">
                  <c:v>17.0</c:v>
                </c:pt>
                <c:pt idx="4">
                  <c:v>33.0</c:v>
                </c:pt>
                <c:pt idx="5">
                  <c:v>65.0</c:v>
                </c:pt>
                <c:pt idx="6">
                  <c:v>129.0</c:v>
                </c:pt>
                <c:pt idx="7">
                  <c:v>257.0</c:v>
                </c:pt>
                <c:pt idx="8">
                  <c:v>513.0</c:v>
                </c:pt>
                <c:pt idx="9">
                  <c:v>1025.0</c:v>
                </c:pt>
                <c:pt idx="10">
                  <c:v>2049.0</c:v>
                </c:pt>
              </c:numCache>
            </c:numRef>
          </c:cat>
          <c:val>
            <c:numRef>
              <c:f>multigrid!$F$2:$F$12</c:f>
              <c:numCache>
                <c:formatCode>General</c:formatCode>
                <c:ptCount val="11"/>
                <c:pt idx="0">
                  <c:v>1.90000000000001E-5</c:v>
                </c:pt>
                <c:pt idx="1">
                  <c:v>2.20000000000001E-5</c:v>
                </c:pt>
                <c:pt idx="2">
                  <c:v>3.90000000000002E-5</c:v>
                </c:pt>
                <c:pt idx="3">
                  <c:v>0.000158</c:v>
                </c:pt>
                <c:pt idx="4">
                  <c:v>0.001323</c:v>
                </c:pt>
                <c:pt idx="5">
                  <c:v>0.019783</c:v>
                </c:pt>
                <c:pt idx="6">
                  <c:v>0.061662</c:v>
                </c:pt>
                <c:pt idx="7">
                  <c:v>0.238159</c:v>
                </c:pt>
                <c:pt idx="8">
                  <c:v>0.927345</c:v>
                </c:pt>
                <c:pt idx="9">
                  <c:v>3.733366</c:v>
                </c:pt>
                <c:pt idx="10">
                  <c:v>14.96139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654792"/>
        <c:axId val="746659976"/>
      </c:lineChart>
      <c:catAx>
        <c:axId val="746654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6659976"/>
        <c:crossesAt val="1.00000000000001E-5"/>
        <c:auto val="1"/>
        <c:lblAlgn val="ctr"/>
        <c:lblOffset val="100"/>
        <c:noMultiLvlLbl val="0"/>
      </c:catAx>
      <c:valAx>
        <c:axId val="746659976"/>
        <c:scaling>
          <c:logBase val="2.0"/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746654792"/>
        <c:crosses val="autoZero"/>
        <c:crossBetween val="between"/>
        <c:majorUnit val="8.0"/>
      </c:valAx>
    </c:plotArea>
    <c:legend>
      <c:legendPos val="r"/>
      <c:layout>
        <c:manualLayout>
          <c:xMode val="edge"/>
          <c:yMode val="edge"/>
          <c:x val="0.699928429373885"/>
          <c:y val="0.471016731016731"/>
          <c:w val="0.220230796566107"/>
          <c:h val="0.41483801011360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 WorstFitDecreasing 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Sheet3!$B$4:$B$22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0.37</c:v>
                </c:pt>
                <c:pt idx="13">
                  <c:v>0.368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Sheet3!$C$3</c:f>
              <c:strCache>
                <c:ptCount val="1"/>
                <c:pt idx="0">
                  <c:v> NextFitDecreasing </c:v>
                </c:pt>
              </c:strCache>
            </c:strRef>
          </c:tx>
          <c:spPr>
            <a:solidFill>
              <a:srgbClr val="E4EDD3"/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Sheet3!$C$4:$C$22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0.34</c:v>
                </c:pt>
                <c:pt idx="6">
                  <c:v>0.364</c:v>
                </c:pt>
                <c:pt idx="7">
                  <c:v>0.358</c:v>
                </c:pt>
                <c:pt idx="8">
                  <c:v>0.38</c:v>
                </c:pt>
                <c:pt idx="9">
                  <c:v>0.364</c:v>
                </c:pt>
                <c:pt idx="10">
                  <c:v>0.376</c:v>
                </c:pt>
                <c:pt idx="11">
                  <c:v>0.0</c:v>
                </c:pt>
                <c:pt idx="12">
                  <c:v>0.0</c:v>
                </c:pt>
                <c:pt idx="13">
                  <c:v>0.002</c:v>
                </c:pt>
                <c:pt idx="14">
                  <c:v>0.372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0.368</c:v>
                </c:pt>
              </c:numCache>
            </c:numRef>
          </c:val>
        </c:ser>
        <c:ser>
          <c:idx val="2"/>
          <c:order val="2"/>
          <c:tx>
            <c:strRef>
              <c:f>Sheet3!$D$3</c:f>
              <c:strCache>
                <c:ptCount val="1"/>
                <c:pt idx="0">
                  <c:v> NextFit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Sheet3!$D$4:$D$22</c:f>
              <c:numCache>
                <c:formatCode>General</c:formatCode>
                <c:ptCount val="19"/>
                <c:pt idx="0">
                  <c:v>0.0</c:v>
                </c:pt>
                <c:pt idx="1">
                  <c:v>0.224</c:v>
                </c:pt>
                <c:pt idx="2">
                  <c:v>0.0</c:v>
                </c:pt>
                <c:pt idx="3">
                  <c:v>0.356</c:v>
                </c:pt>
                <c:pt idx="4">
                  <c:v>0.474</c:v>
                </c:pt>
                <c:pt idx="5">
                  <c:v>0.122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0.084</c:v>
                </c:pt>
                <c:pt idx="13">
                  <c:v>0.086</c:v>
                </c:pt>
                <c:pt idx="14">
                  <c:v>0.0</c:v>
                </c:pt>
                <c:pt idx="15">
                  <c:v>0.456</c:v>
                </c:pt>
                <c:pt idx="16">
                  <c:v>0.458</c:v>
                </c:pt>
                <c:pt idx="17">
                  <c:v>0.458</c:v>
                </c:pt>
                <c:pt idx="18">
                  <c:v>0.09</c:v>
                </c:pt>
              </c:numCache>
            </c:numRef>
          </c:val>
        </c:ser>
        <c:ser>
          <c:idx val="4"/>
          <c:order val="3"/>
          <c:tx>
            <c:strRef>
              <c:f>Sheet3!$F$3</c:f>
              <c:strCache>
                <c:ptCount val="1"/>
                <c:pt idx="0">
                  <c:v> WorstFit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Sheet3!$F$4:$F$22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0.374</c:v>
                </c:pt>
                <c:pt idx="3">
                  <c:v>0.0</c:v>
                </c:pt>
                <c:pt idx="4">
                  <c:v>0.018</c:v>
                </c:pt>
                <c:pt idx="5">
                  <c:v>0.014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0.12</c:v>
                </c:pt>
                <c:pt idx="15">
                  <c:v>0.036</c:v>
                </c:pt>
                <c:pt idx="16">
                  <c:v>0.034</c:v>
                </c:pt>
                <c:pt idx="17">
                  <c:v>0.032</c:v>
                </c:pt>
                <c:pt idx="18">
                  <c:v>0.032</c:v>
                </c:pt>
              </c:numCache>
            </c:numRef>
          </c:val>
        </c:ser>
        <c:ser>
          <c:idx val="5"/>
          <c:order val="4"/>
          <c:tx>
            <c:strRef>
              <c:f>Sheet3!$G$3</c:f>
              <c:strCache>
                <c:ptCount val="1"/>
                <c:pt idx="0">
                  <c:v> AlmostWorstFitDecreasing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Sheet3!$G$4:$G$22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0.066</c:v>
                </c:pt>
                <c:pt idx="7">
                  <c:v>0.066</c:v>
                </c:pt>
                <c:pt idx="8">
                  <c:v>0.00600000000000001</c:v>
                </c:pt>
                <c:pt idx="9">
                  <c:v>0.02</c:v>
                </c:pt>
                <c:pt idx="10">
                  <c:v>0.002</c:v>
                </c:pt>
                <c:pt idx="11">
                  <c:v>0.372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7"/>
          <c:order val="5"/>
          <c:tx>
            <c:strRef>
              <c:f>Sheet3!$I$3</c:f>
              <c:strCache>
                <c:ptCount val="1"/>
                <c:pt idx="0">
                  <c:v> AlmostWorstFit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Sheet3!$I$4:$I$22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0.422</c:v>
                </c:pt>
                <c:pt idx="10">
                  <c:v>0.0</c:v>
                </c:pt>
                <c:pt idx="11">
                  <c:v>0.0</c:v>
                </c:pt>
                <c:pt idx="12">
                  <c:v>0.348</c:v>
                </c:pt>
                <c:pt idx="13">
                  <c:v>0.346</c:v>
                </c:pt>
                <c:pt idx="14">
                  <c:v>0.308</c:v>
                </c:pt>
                <c:pt idx="15">
                  <c:v>0.308</c:v>
                </c:pt>
                <c:pt idx="16">
                  <c:v>0.308</c:v>
                </c:pt>
                <c:pt idx="17">
                  <c:v>0.308</c:v>
                </c:pt>
                <c:pt idx="18">
                  <c:v>0.308</c:v>
                </c:pt>
              </c:numCache>
            </c:numRef>
          </c:val>
        </c:ser>
        <c:ser>
          <c:idx val="8"/>
          <c:order val="6"/>
          <c:tx>
            <c:strRef>
              <c:f>Sheet3!$J$3</c:f>
              <c:strCache>
                <c:ptCount val="1"/>
                <c:pt idx="0">
                  <c:v> BestFit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Sheet3!$J$4:$J$22</c:f>
              <c:numCache>
                <c:formatCode>General</c:formatCode>
                <c:ptCount val="19"/>
                <c:pt idx="0">
                  <c:v>0.074</c:v>
                </c:pt>
                <c:pt idx="1">
                  <c:v>0.15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9"/>
          <c:order val="7"/>
          <c:tx>
            <c:strRef>
              <c:f>Sheet3!$K$3</c:f>
              <c:strCache>
                <c:ptCount val="1"/>
                <c:pt idx="0">
                  <c:v> NextFit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Sheet3!$K$4:$K$22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0.02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0.00800000000000001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0.084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11"/>
          <c:order val="8"/>
          <c:tx>
            <c:strRef>
              <c:f>Sheet3!$M$3</c:f>
              <c:strCache>
                <c:ptCount val="1"/>
                <c:pt idx="0">
                  <c:v> NextFitDecreasing 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Sheet3!$M$4:$M$22</c:f>
              <c:numCache>
                <c:formatCode>General</c:formatCode>
                <c:ptCount val="19"/>
                <c:pt idx="0">
                  <c:v>0.0</c:v>
                </c:pt>
                <c:pt idx="1">
                  <c:v>0.038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12"/>
          <c:order val="9"/>
          <c:tx>
            <c:strRef>
              <c:f>Sheet3!$N$3</c:f>
              <c:strCache>
                <c:ptCount val="1"/>
                <c:pt idx="0">
                  <c:v> LastFit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Sheet3!$N$4:$N$22</c:f>
              <c:numCache>
                <c:formatCode>General</c:formatCode>
                <c:ptCount val="19"/>
                <c:pt idx="0">
                  <c:v>0.076</c:v>
                </c:pt>
                <c:pt idx="1">
                  <c:v>0.0</c:v>
                </c:pt>
                <c:pt idx="2">
                  <c:v>0.0</c:v>
                </c:pt>
                <c:pt idx="3">
                  <c:v>0.338</c:v>
                </c:pt>
                <c:pt idx="4">
                  <c:v>0.248</c:v>
                </c:pt>
                <c:pt idx="5">
                  <c:v>0.316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0.0239999999999999</c:v>
                </c:pt>
                <c:pt idx="13">
                  <c:v>0.0259999999999999</c:v>
                </c:pt>
                <c:pt idx="14">
                  <c:v>0.0239999999999999</c:v>
                </c:pt>
                <c:pt idx="15">
                  <c:v>0.0239999999999999</c:v>
                </c:pt>
                <c:pt idx="16">
                  <c:v>0.0259999999999999</c:v>
                </c:pt>
                <c:pt idx="17">
                  <c:v>0.0299999999999999</c:v>
                </c:pt>
                <c:pt idx="18">
                  <c:v>0.0259999999999999</c:v>
                </c:pt>
              </c:numCache>
            </c:numRef>
          </c:val>
        </c:ser>
        <c:ser>
          <c:idx val="13"/>
          <c:order val="10"/>
          <c:tx>
            <c:strRef>
              <c:f>Sheet3!$O$3</c:f>
              <c:strCache>
                <c:ptCount val="1"/>
                <c:pt idx="0">
                  <c:v> WorstFit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Sheet3!$O$4:$O$22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0.068</c:v>
                </c:pt>
                <c:pt idx="8">
                  <c:v>0.128</c:v>
                </c:pt>
                <c:pt idx="9">
                  <c:v>0.0</c:v>
                </c:pt>
                <c:pt idx="10">
                  <c:v>0.116</c:v>
                </c:pt>
                <c:pt idx="11">
                  <c:v>0.04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14"/>
          <c:order val="11"/>
          <c:tx>
            <c:strRef>
              <c:f>Sheet3!$P$3</c:f>
              <c:strCache>
                <c:ptCount val="1"/>
                <c:pt idx="0">
                  <c:v> AlmostWorstFit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Sheet3!$P$4:$P$22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0.224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0.29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15"/>
          <c:order val="12"/>
          <c:tx>
            <c:strRef>
              <c:f>Sheet3!$Q$3</c:f>
              <c:strCache>
                <c:ptCount val="1"/>
                <c:pt idx="0">
                  <c:v> FirstFit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Sheet3!$Q$4:$Q$22</c:f>
              <c:numCache>
                <c:formatCode>General</c:formatCode>
                <c:ptCount val="19"/>
                <c:pt idx="0">
                  <c:v>0.074</c:v>
                </c:pt>
                <c:pt idx="1">
                  <c:v>0.038</c:v>
                </c:pt>
                <c:pt idx="2">
                  <c:v>0.0</c:v>
                </c:pt>
                <c:pt idx="3">
                  <c:v>0.0560000000000001</c:v>
                </c:pt>
                <c:pt idx="4">
                  <c:v>0.084</c:v>
                </c:pt>
                <c:pt idx="5">
                  <c:v>0.078</c:v>
                </c:pt>
                <c:pt idx="6">
                  <c:v>0.0</c:v>
                </c:pt>
                <c:pt idx="7">
                  <c:v>0.0</c:v>
                </c:pt>
                <c:pt idx="8">
                  <c:v>0.138</c:v>
                </c:pt>
                <c:pt idx="9">
                  <c:v>0.144</c:v>
                </c:pt>
                <c:pt idx="10">
                  <c:v>0.0</c:v>
                </c:pt>
                <c:pt idx="11">
                  <c:v>0.0</c:v>
                </c:pt>
                <c:pt idx="12">
                  <c:v>0.138</c:v>
                </c:pt>
                <c:pt idx="13">
                  <c:v>0.14</c:v>
                </c:pt>
                <c:pt idx="14">
                  <c:v>0.146</c:v>
                </c:pt>
                <c:pt idx="15">
                  <c:v>0.15</c:v>
                </c:pt>
                <c:pt idx="16">
                  <c:v>0.146</c:v>
                </c:pt>
                <c:pt idx="17">
                  <c:v>0.146</c:v>
                </c:pt>
                <c:pt idx="18">
                  <c:v>0.15</c:v>
                </c:pt>
              </c:numCache>
            </c:numRef>
          </c:val>
        </c:ser>
        <c:ser>
          <c:idx val="17"/>
          <c:order val="13"/>
          <c:tx>
            <c:strRef>
              <c:f>Sheet3!$S$3</c:f>
              <c:strCache>
                <c:ptCount val="1"/>
                <c:pt idx="0">
                  <c:v> FirstFitDecreasing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Sheet3!$S$4:$S$22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0.0520000000000001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18"/>
          <c:order val="14"/>
          <c:tx>
            <c:strRef>
              <c:f>Sheet3!$T$3</c:f>
              <c:strCache>
                <c:ptCount val="1"/>
                <c:pt idx="0">
                  <c:v> BestFit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Sheet3!$T$4:$T$22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0.076</c:v>
                </c:pt>
                <c:pt idx="3">
                  <c:v>0.0460000000000001</c:v>
                </c:pt>
                <c:pt idx="4">
                  <c:v>0.0</c:v>
                </c:pt>
                <c:pt idx="5">
                  <c:v>0.0480000000000001</c:v>
                </c:pt>
                <c:pt idx="6">
                  <c:v>0.478</c:v>
                </c:pt>
                <c:pt idx="7">
                  <c:v>0.0</c:v>
                </c:pt>
                <c:pt idx="8">
                  <c:v>0.0</c:v>
                </c:pt>
                <c:pt idx="9">
                  <c:v>0.00600000000000001</c:v>
                </c:pt>
                <c:pt idx="10">
                  <c:v>0.0</c:v>
                </c:pt>
                <c:pt idx="11">
                  <c:v>0.0</c:v>
                </c:pt>
                <c:pt idx="12">
                  <c:v>0.00800000000000001</c:v>
                </c:pt>
                <c:pt idx="13">
                  <c:v>0.01</c:v>
                </c:pt>
                <c:pt idx="14">
                  <c:v>0.01</c:v>
                </c:pt>
                <c:pt idx="15">
                  <c:v>0.0</c:v>
                </c:pt>
                <c:pt idx="16">
                  <c:v>0.0</c:v>
                </c:pt>
                <c:pt idx="17">
                  <c:v>0.002</c:v>
                </c:pt>
                <c:pt idx="18">
                  <c:v>0.002</c:v>
                </c:pt>
              </c:numCache>
            </c:numRef>
          </c:val>
        </c:ser>
        <c:ser>
          <c:idx val="19"/>
          <c:order val="15"/>
          <c:tx>
            <c:strRef>
              <c:f>Sheet3!$U$3</c:f>
              <c:strCache>
                <c:ptCount val="1"/>
                <c:pt idx="0">
                  <c:v> BestFitDecreasing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Sheet3!$U$4:$U$22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0.0740000000000001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0.024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20"/>
          <c:order val="16"/>
          <c:tx>
            <c:strRef>
              <c:f>Sheet3!$V$3</c:f>
              <c:strCache>
                <c:ptCount val="1"/>
                <c:pt idx="0">
                  <c:v> LastFit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Sheet3!$V$4:$V$22</c:f>
              <c:numCache>
                <c:formatCode>General</c:formatCode>
                <c:ptCount val="19"/>
                <c:pt idx="0">
                  <c:v>0.0</c:v>
                </c:pt>
                <c:pt idx="1">
                  <c:v>0.074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0.288</c:v>
                </c:pt>
                <c:pt idx="8">
                  <c:v>0.0</c:v>
                </c:pt>
                <c:pt idx="9">
                  <c:v>0.0</c:v>
                </c:pt>
                <c:pt idx="10">
                  <c:v>0.322</c:v>
                </c:pt>
                <c:pt idx="11">
                  <c:v>0.332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21"/>
          <c:order val="17"/>
          <c:tx>
            <c:strRef>
              <c:f>Sheet3!$W$3</c:f>
              <c:strCache>
                <c:ptCount val="1"/>
                <c:pt idx="0">
                  <c:v> LastFitDecreasing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Sheet3!$W$4:$W$22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0.0800000000000001</c:v>
                </c:pt>
                <c:pt idx="5">
                  <c:v>0.0479999999999999</c:v>
                </c:pt>
                <c:pt idx="6">
                  <c:v>0.0</c:v>
                </c:pt>
                <c:pt idx="7">
                  <c:v>0.0</c:v>
                </c:pt>
                <c:pt idx="8">
                  <c:v>0.004</c:v>
                </c:pt>
                <c:pt idx="9">
                  <c:v>0.036</c:v>
                </c:pt>
                <c:pt idx="10">
                  <c:v>0.0</c:v>
                </c:pt>
                <c:pt idx="11">
                  <c:v>0.0</c:v>
                </c:pt>
                <c:pt idx="12">
                  <c:v>0.004</c:v>
                </c:pt>
                <c:pt idx="13">
                  <c:v>0.02</c:v>
                </c:pt>
                <c:pt idx="14">
                  <c:v>0.0</c:v>
                </c:pt>
                <c:pt idx="15">
                  <c:v>0.024</c:v>
                </c:pt>
                <c:pt idx="16">
                  <c:v>0.028</c:v>
                </c:pt>
                <c:pt idx="17">
                  <c:v>0.024</c:v>
                </c:pt>
                <c:pt idx="18">
                  <c:v>0.024</c:v>
                </c:pt>
              </c:numCache>
            </c:numRef>
          </c:val>
        </c:ser>
        <c:ser>
          <c:idx val="22"/>
          <c:order val="18"/>
          <c:tx>
            <c:strRef>
              <c:f>Sheet3!$X$3</c:f>
              <c:strCache>
                <c:ptCount val="1"/>
                <c:pt idx="0">
                  <c:v> BestFit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Sheet3!$X$4:$X$22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0.154</c:v>
                </c:pt>
                <c:pt idx="11">
                  <c:v>0.144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23"/>
          <c:order val="19"/>
          <c:tx>
            <c:strRef>
              <c:f>Sheet3!$Y$3</c:f>
              <c:strCache>
                <c:ptCount val="1"/>
                <c:pt idx="0">
                  <c:v> FirstFit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Sheet3!$Y$4:$Y$22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0.004</c:v>
                </c:pt>
                <c:pt idx="7">
                  <c:v>0.14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24"/>
          <c:order val="20"/>
          <c:tx>
            <c:strRef>
              <c:f>Sheet3!$Z$3</c:f>
              <c:strCache>
                <c:ptCount val="1"/>
                <c:pt idx="0">
                  <c:v> ModifiedFirstFitDecreasing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Sheet3!$Z$4:$Z$22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0.038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0.0619999999999999</c:v>
                </c:pt>
                <c:pt idx="8">
                  <c:v>0.0</c:v>
                </c:pt>
                <c:pt idx="9">
                  <c:v>0.00800000000000001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0.002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25"/>
          <c:order val="21"/>
          <c:tx>
            <c:strRef>
              <c:f>Sheet3!$AA$3</c:f>
              <c:strCache>
                <c:ptCount val="1"/>
                <c:pt idx="0">
                  <c:v> NextFit </c:v>
                </c:pt>
              </c:strCache>
            </c:strRef>
          </c:tx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Sheet3!$AA$4:$AA$22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26"/>
          <c:order val="22"/>
          <c:tx>
            <c:strRef>
              <c:f>Sheet3!$AB$3</c:f>
              <c:strCache>
                <c:ptCount val="1"/>
                <c:pt idx="0">
                  <c:v> BestFitDecreasing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Sheet3!$AB$4:$AB$22</c:f>
              <c:numCache>
                <c:formatCode>General</c:formatCode>
                <c:ptCount val="19"/>
                <c:pt idx="0">
                  <c:v>0.0</c:v>
                </c:pt>
                <c:pt idx="1">
                  <c:v>0.114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0.016</c:v>
                </c:pt>
                <c:pt idx="6">
                  <c:v>0.0</c:v>
                </c:pt>
                <c:pt idx="7">
                  <c:v>0.0</c:v>
                </c:pt>
                <c:pt idx="8">
                  <c:v>0.002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0.002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27"/>
          <c:order val="23"/>
          <c:tx>
            <c:strRef>
              <c:f>Sheet3!$AC$3</c:f>
              <c:strCache>
                <c:ptCount val="1"/>
                <c:pt idx="0">
                  <c:v> FirstFitDecreasing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Sheet3!$AC$4:$AC$22</c:f>
              <c:numCache>
                <c:formatCode>General</c:formatCode>
                <c:ptCount val="1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0.0479999999999999</c:v>
                </c:pt>
                <c:pt idx="4">
                  <c:v>0.0479999999999999</c:v>
                </c:pt>
                <c:pt idx="5">
                  <c:v>0.0</c:v>
                </c:pt>
                <c:pt idx="6">
                  <c:v>0.07</c:v>
                </c:pt>
                <c:pt idx="7">
                  <c:v>0.016</c:v>
                </c:pt>
                <c:pt idx="8">
                  <c:v>0.0</c:v>
                </c:pt>
                <c:pt idx="9">
                  <c:v>0.0</c:v>
                </c:pt>
                <c:pt idx="10">
                  <c:v>0.028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0.018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ser>
          <c:idx val="28"/>
          <c:order val="24"/>
          <c:tx>
            <c:strRef>
              <c:f>Sheet3!$AD$3</c:f>
              <c:strCache>
                <c:ptCount val="1"/>
                <c:pt idx="0">
                  <c:v> LastFitDecreasing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18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cat>
            <c:numRef>
              <c:f>Sheet3!$A$4:$A$22</c:f>
              <c:numCache>
                <c:formatCode>General</c:formatCode>
                <c:ptCount val="19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</c:numCache>
            </c:numRef>
          </c:cat>
          <c:val>
            <c:numRef>
              <c:f>Sheet3!$AD$4:$AD$22</c:f>
              <c:numCache>
                <c:formatCode>General</c:formatCode>
                <c:ptCount val="19"/>
                <c:pt idx="0">
                  <c:v>0.0</c:v>
                </c:pt>
                <c:pt idx="1">
                  <c:v>0.036</c:v>
                </c:pt>
                <c:pt idx="2">
                  <c:v>0.0</c:v>
                </c:pt>
                <c:pt idx="3">
                  <c:v>0.028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0.002</c:v>
                </c:pt>
                <c:pt idx="8">
                  <c:v>0.0</c:v>
                </c:pt>
                <c:pt idx="9">
                  <c:v>0.0</c:v>
                </c:pt>
                <c:pt idx="10">
                  <c:v>0.002</c:v>
                </c:pt>
                <c:pt idx="11">
                  <c:v>0.028</c:v>
                </c:pt>
                <c:pt idx="12">
                  <c:v>0.0</c:v>
                </c:pt>
                <c:pt idx="13">
                  <c:v>0.0</c:v>
                </c:pt>
                <c:pt idx="14">
                  <c:v>0.002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19731240"/>
        <c:axId val="719734328"/>
      </c:barChart>
      <c:catAx>
        <c:axId val="719731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19734328"/>
        <c:crosses val="autoZero"/>
        <c:auto val="1"/>
        <c:lblAlgn val="ctr"/>
        <c:lblOffset val="100"/>
        <c:noMultiLvlLbl val="0"/>
      </c:catAx>
      <c:valAx>
        <c:axId val="719734328"/>
        <c:scaling>
          <c:orientation val="minMax"/>
          <c:max val="1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1973124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6"/>
        <c:delete val="1"/>
      </c:legendEntry>
      <c:legendEntry>
        <c:idx val="17"/>
        <c:delete val="1"/>
      </c:legendEntry>
      <c:layout>
        <c:manualLayout>
          <c:xMode val="edge"/>
          <c:yMode val="edge"/>
          <c:x val="0.778248727431799"/>
          <c:y val="0.0236294265133791"/>
          <c:w val="0.214175514992444"/>
          <c:h val="0.891071587297595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0.07576</cdr:x>
      <cdr:y>0.9362</cdr:y>
    </cdr:from>
    <cdr:to>
      <cdr:x>0.11458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5591175"/>
          <a:ext cx="39052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+mj-lt"/>
            </a:rPr>
            <a:t>1.5</a:t>
          </a:r>
        </a:p>
      </cdr:txBody>
    </cdr:sp>
  </cdr:relSizeAnchor>
  <cdr:relSizeAnchor xmlns:cdr="http://schemas.openxmlformats.org/drawingml/2006/chartDrawing">
    <cdr:from>
      <cdr:x>0.21212</cdr:x>
      <cdr:y>0.9362</cdr:y>
    </cdr:from>
    <cdr:to>
      <cdr:x>0.25095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33600" y="5610225"/>
          <a:ext cx="39052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Cambria"/>
            </a:rPr>
            <a:t>1.4</a:t>
          </a:r>
        </a:p>
      </cdr:txBody>
    </cdr:sp>
  </cdr:relSizeAnchor>
  <cdr:relSizeAnchor xmlns:cdr="http://schemas.openxmlformats.org/drawingml/2006/chartDrawing">
    <cdr:from>
      <cdr:x>0.34659</cdr:x>
      <cdr:y>0.9362</cdr:y>
    </cdr:from>
    <cdr:to>
      <cdr:x>0.38542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86150" y="5600700"/>
          <a:ext cx="39052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Cambria"/>
            </a:rPr>
            <a:t>1.3</a:t>
          </a:r>
        </a:p>
      </cdr:txBody>
    </cdr:sp>
  </cdr:relSizeAnchor>
  <cdr:relSizeAnchor xmlns:cdr="http://schemas.openxmlformats.org/drawingml/2006/chartDrawing">
    <cdr:from>
      <cdr:x>0.4858</cdr:x>
      <cdr:y>0.93301</cdr:y>
    </cdr:from>
    <cdr:to>
      <cdr:x>0.52462</cdr:x>
      <cdr:y>0.99681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86325" y="5572125"/>
          <a:ext cx="39052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Cambria"/>
            </a:rPr>
            <a:t>1.2</a:t>
          </a:r>
        </a:p>
      </cdr:txBody>
    </cdr:sp>
  </cdr:relSizeAnchor>
  <cdr:relSizeAnchor xmlns:cdr="http://schemas.openxmlformats.org/drawingml/2006/chartDrawing">
    <cdr:from>
      <cdr:x>0.62216</cdr:x>
      <cdr:y>0.9362</cdr:y>
    </cdr:from>
    <cdr:to>
      <cdr:x>0.66098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257925" y="5819775"/>
          <a:ext cx="39052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Cambria"/>
            </a:rPr>
            <a:t>1.1</a:t>
          </a:r>
        </a:p>
      </cdr:txBody>
    </cdr:sp>
  </cdr:relSizeAnchor>
  <cdr:relSizeAnchor xmlns:cdr="http://schemas.openxmlformats.org/drawingml/2006/chartDrawing">
    <cdr:from>
      <cdr:x>0.75758</cdr:x>
      <cdr:y>0.9362</cdr:y>
    </cdr:from>
    <cdr:to>
      <cdr:x>0.7964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620000" y="5724525"/>
          <a:ext cx="39052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>
              <a:latin typeface="Cambria"/>
            </a:rPr>
            <a:t>1.0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927D88BB-C49B-4B3A-BA4D-30262998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7C8FE6B2-6AF3-4EB1-9521-1615FEE53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9669E-467B-49D9-8D57-90A21CB5276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found</a:t>
            </a:r>
            <a:r>
              <a:rPr lang="en-US" baseline="0" dirty="0" smtClean="0"/>
              <a:t> that when using a single core on a recent Xeon processor, it’s better to start with Radix Sort, switch to a 4-way Merge Sort, then Insertion Sort.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we add</a:t>
            </a:r>
            <a:r>
              <a:rPr lang="en-US" baseline="0" dirty="0" smtClean="0"/>
              <a:t> parallelism using 8 cores, the best algorithm we found changed to using Merge Sort, then Quick Sort, then Insertion Sort.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switching to a Sun Niagara, we found that sticking</a:t>
            </a:r>
            <a:r>
              <a:rPr lang="en-US" baseline="0" dirty="0" smtClean="0"/>
              <a:t> with Merge Sort, but changing the number of ways to merge was the fastest.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Clearly, we need a way to manage the problem of determining which algorithmic choices to make.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 to contending</a:t>
            </a:r>
            <a:r>
              <a:rPr lang="en-US" baseline="0" dirty="0" smtClean="0"/>
              <a:t> with </a:t>
            </a:r>
            <a:r>
              <a:rPr lang="en-US" dirty="0" smtClean="0"/>
              <a:t>algorithmic choice,</a:t>
            </a:r>
            <a:r>
              <a:rPr lang="en-US" baseline="0" dirty="0" smtClean="0"/>
              <a:t> there are lots of algorithms where the accuracy of the output can be tuned.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how do we apply this framework to </a:t>
            </a:r>
            <a:r>
              <a:rPr lang="en-US" dirty="0" err="1" smtClean="0"/>
              <a:t>multigrid</a:t>
            </a:r>
            <a:r>
              <a:rPr lang="en-US" dirty="0" smtClean="0"/>
              <a:t>?  Not all of you may be familiar with </a:t>
            </a:r>
            <a:r>
              <a:rPr lang="en-US" dirty="0" err="1" smtClean="0"/>
              <a:t>multigrid</a:t>
            </a:r>
            <a:r>
              <a:rPr lang="en-US" dirty="0" smtClean="0"/>
              <a:t>, so here’s a very brief introduction.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some standard multigrid cycles</a:t>
            </a:r>
          </a:p>
          <a:p>
            <a:r>
              <a:rPr lang="en-US" baseline="0" dirty="0" smtClean="0"/>
              <a:t>Lots of choices to make here: what relaxation operator to use, how many iterations?  How coarse do we go?</a:t>
            </a:r>
          </a:p>
          <a:p>
            <a:r>
              <a:rPr lang="en-US" baseline="0" dirty="0" smtClean="0"/>
              <a:t>Further, who’s to say we even need to pick one of these standard shapes?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could also</a:t>
            </a:r>
            <a:r>
              <a:rPr lang="en-US" baseline="0" dirty="0" smtClean="0"/>
              <a:t> try taking shortcuts by solving directly or iteratively before reaching the coarsest level.  </a:t>
            </a:r>
            <a:r>
              <a:rPr lang="en-US" dirty="0" smtClean="0"/>
              <a:t>How do you know which shape will work for best for your problem?</a:t>
            </a:r>
            <a:r>
              <a:rPr lang="en-US" baseline="0" dirty="0" smtClean="0"/>
              <a:t>  It could be that something more complex would work really well for your particular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18E21-A37A-42FA-ABA2-58DBB861A4AB}" type="slidenum">
              <a:rPr lang="en-US"/>
              <a:pPr/>
              <a:t>4</a:t>
            </a:fld>
            <a:endParaRPr lang="en-U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A9F55-2978-43E2-9BB0-D2CD1E3704ED}" type="slidenum">
              <a:rPr lang="en-US"/>
              <a:pPr/>
              <a:t>5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A9F55-2978-43E2-9BB0-D2CD1E3704ED}" type="slidenum">
              <a:rPr lang="en-US"/>
              <a:pPr/>
              <a:t>9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37929-BCD3-4CC8-B425-9EBAB1C0A319}" type="slidenum">
              <a:rPr lang="en-US"/>
              <a:pPr/>
              <a:t>10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9BA1C-9E29-4637-BA23-10F09F358FB5}" type="slidenum">
              <a:rPr lang="en-US"/>
              <a:pPr/>
              <a:t>18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Lets look at a simplified graph of showing a log scale of the number of cores for some commodity microprocessors versus their date of introduction.</a:t>
            </a:r>
          </a:p>
          <a:p>
            <a:r>
              <a:rPr lang="en-US"/>
              <a:t>For 35 years, uniprocessor designs dominated the commodity microprocessor market.  </a:t>
            </a:r>
          </a:p>
          <a:p>
            <a:r>
              <a:rPr lang="en-US"/>
              <a:t>But their end has come due to the limited scalability of their global, monolithic structures.</a:t>
            </a:r>
          </a:p>
          <a:p>
            <a:r>
              <a:rPr lang="en-US"/>
              <a:t>The major cpu vendors have stopped development of uniprocessor designs.  </a:t>
            </a:r>
          </a:p>
          <a:p>
            <a:r>
              <a:rPr lang="en-US"/>
              <a:t>In the last 5 years, commodity processor designers have turned to multicore designs to continue performance scalability.</a:t>
            </a:r>
          </a:p>
          <a:p>
            <a:r>
              <a:rPr lang="en-US"/>
              <a:t>From 2 cores up to hundreds of cores. 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MS, IS, 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going to begin with a motivating example.  Consider the problem of sorting</a:t>
            </a:r>
            <a:r>
              <a:rPr lang="en-US" baseline="0" dirty="0" smtClean="0"/>
              <a:t> an array.</a:t>
            </a:r>
            <a:r>
              <a:rPr lang="en-US" dirty="0" smtClean="0"/>
              <a:t>  There are lots of algorithms to do it, such as these four shown here.</a:t>
            </a:r>
          </a:p>
          <a:p>
            <a:endParaRPr lang="en-US" dirty="0" smtClean="0"/>
          </a:p>
          <a:p>
            <a:r>
              <a:rPr lang="en-US" dirty="0" smtClean="0"/>
              <a:t>The best choice of which algorithm</a:t>
            </a:r>
            <a:r>
              <a:rPr lang="en-US" baseline="0" dirty="0" smtClean="0"/>
              <a:t> to use depends </a:t>
            </a:r>
            <a:r>
              <a:rPr lang="en-US" dirty="0" smtClean="0"/>
              <a:t>on your machine, data type, and array size.  Additionally, three</a:t>
            </a:r>
            <a:r>
              <a:rPr lang="en-US" baseline="0" dirty="0" smtClean="0"/>
              <a:t> of these choices are recursive, so these algorithms can call each other.  </a:t>
            </a:r>
            <a:r>
              <a:rPr lang="en-US" dirty="0" smtClean="0"/>
              <a:t>So how</a:t>
            </a:r>
            <a:r>
              <a:rPr lang="en-US" baseline="0" dirty="0" smtClean="0"/>
              <a:t> do you decide what to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choice is to pick a way and hard</a:t>
            </a:r>
            <a:r>
              <a:rPr lang="en-US" baseline="0" dirty="0" smtClean="0"/>
              <a:t> code it</a:t>
            </a:r>
            <a:r>
              <a:rPr lang="en-US" dirty="0" smtClean="0"/>
              <a:t>.  For</a:t>
            </a:r>
            <a:r>
              <a:rPr lang="en-US" baseline="0" dirty="0" smtClean="0"/>
              <a:t> example, the C++ Standard Template Library recursively calls a 2-way merge sort until the array size is less than 16, at which point it switches to insertion sort.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FE6B2-6AF3-4EB1-9521-1615FEE53E1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s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8" y="5208588"/>
            <a:ext cx="20923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06388" y="5208588"/>
          <a:ext cx="2235200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3" name="Image" r:id="rId4" imgW="4228571" imgH="2768254" progId="">
                  <p:embed/>
                </p:oleObj>
              </mc:Choice>
              <mc:Fallback>
                <p:oleObj name="Image" r:id="rId4" imgW="4228571" imgH="2768254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5208588"/>
                        <a:ext cx="2235200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290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B8BFA-5B46-481A-B51C-509BE314D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4AE4-3FAF-4B65-B63C-8951FD06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0501-8D76-4DF9-8E43-5A9BB32D1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A5DE-5E40-4436-903B-BE5655E29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4138"/>
            <a:ext cx="4038600" cy="503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4138"/>
            <a:ext cx="4038600" cy="503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4F17-238C-44D0-BDE9-C1A5BEAF7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123C3-1102-4EBB-A31A-7119673E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67AE-4DE0-46EA-9BC7-F411C367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6AD7-AB52-4F53-BCBE-2FC25E0E2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E56B-8FD1-43F0-98E1-78CEBEDE9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0806-490B-4FAD-838A-ED68E1DD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0"/>
            <a:ext cx="7351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4138"/>
            <a:ext cx="8229600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318" name="Picture 7" descr="mi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75" y="95250"/>
            <a:ext cx="6223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sai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96300" y="103188"/>
            <a:ext cx="6080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86538"/>
            <a:ext cx="43338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73FEF4E9-E8F2-422A-83F4-4C82A2AE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279525"/>
            <a:ext cx="9144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430213"/>
            <a:ext cx="7772400" cy="1470025"/>
          </a:xfrm>
        </p:spPr>
        <p:txBody>
          <a:bodyPr/>
          <a:lstStyle/>
          <a:p>
            <a:r>
              <a:rPr lang="en-US" b="1" dirty="0" smtClean="0"/>
              <a:t>PetaBricks: A Language and Compiler based on Autotuning </a:t>
            </a:r>
            <a:endParaRPr lang="en-US" b="1" dirty="0"/>
          </a:p>
        </p:txBody>
      </p:sp>
      <p:sp>
        <p:nvSpPr>
          <p:cNvPr id="14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411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Saman Amarasinghe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Joint work with</a:t>
            </a:r>
            <a:endParaRPr lang="en-US" sz="11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Jason </a:t>
            </a:r>
            <a:r>
              <a:rPr lang="en-US" sz="1800" dirty="0" err="1"/>
              <a:t>Ansel</a:t>
            </a:r>
            <a:r>
              <a:rPr lang="en-US" sz="1800" dirty="0"/>
              <a:t>, Marek Olszewski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Cy Chan, Yee Lok Wong, </a:t>
            </a:r>
            <a:r>
              <a:rPr lang="en-US" sz="1800" dirty="0" err="1"/>
              <a:t>Maciej</a:t>
            </a:r>
            <a:r>
              <a:rPr lang="en-US" sz="1800" dirty="0"/>
              <a:t> </a:t>
            </a:r>
            <a:r>
              <a:rPr lang="en-US" sz="1800" dirty="0" err="1"/>
              <a:t>Pacula</a:t>
            </a: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 err="1"/>
              <a:t>Una</a:t>
            </a:r>
            <a:r>
              <a:rPr lang="en-US" sz="1800" dirty="0"/>
              <a:t>-May O’Reilly and Alan </a:t>
            </a:r>
            <a:r>
              <a:rPr lang="en-US" sz="1800" dirty="0" smtClean="0"/>
              <a:t>Edelman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dirty="0" smtClean="0"/>
              <a:t>Computer Science and Artificial Intelligence Laboratory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dirty="0" smtClean="0"/>
              <a:t>Massachusetts Institute of Technology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3E2D7-A350-47C0-9ECB-8B45AC31622B}" type="slidenum">
              <a:rPr lang="en-US"/>
              <a:pPr/>
              <a:t>10</a:t>
            </a:fld>
            <a:endParaRPr lang="en-US"/>
          </a:p>
        </p:txBody>
      </p:sp>
      <p:sp>
        <p:nvSpPr>
          <p:cNvPr id="755714" name="Line 2"/>
          <p:cNvSpPr>
            <a:spLocks noChangeShapeType="1"/>
          </p:cNvSpPr>
          <p:nvPr/>
        </p:nvSpPr>
        <p:spPr bwMode="auto">
          <a:xfrm flipV="1">
            <a:off x="1801813" y="1635278"/>
            <a:ext cx="4067175" cy="2865437"/>
          </a:xfrm>
          <a:prstGeom prst="line">
            <a:avLst/>
          </a:prstGeom>
          <a:noFill/>
          <a:ln w="19050">
            <a:solidFill>
              <a:srgbClr val="FF99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5715" name="Freeform 3"/>
          <p:cNvSpPr>
            <a:spLocks/>
          </p:cNvSpPr>
          <p:nvPr/>
        </p:nvSpPr>
        <p:spPr bwMode="auto">
          <a:xfrm>
            <a:off x="412750" y="1579715"/>
            <a:ext cx="5273675" cy="3706813"/>
          </a:xfrm>
          <a:custGeom>
            <a:avLst/>
            <a:gdLst/>
            <a:ahLst/>
            <a:cxnLst>
              <a:cxn ang="0">
                <a:pos x="0" y="2085"/>
              </a:cxn>
              <a:cxn ang="0">
                <a:pos x="138" y="2054"/>
              </a:cxn>
              <a:cxn ang="0">
                <a:pos x="332" y="1935"/>
              </a:cxn>
              <a:cxn ang="0">
                <a:pos x="782" y="1622"/>
              </a:cxn>
              <a:cxn ang="0">
                <a:pos x="1208" y="1402"/>
              </a:cxn>
              <a:cxn ang="0">
                <a:pos x="1534" y="1252"/>
              </a:cxn>
              <a:cxn ang="0">
                <a:pos x="1972" y="1014"/>
              </a:cxn>
              <a:cxn ang="0">
                <a:pos x="2429" y="833"/>
              </a:cxn>
              <a:cxn ang="0">
                <a:pos x="2855" y="701"/>
              </a:cxn>
              <a:cxn ang="0">
                <a:pos x="3068" y="501"/>
              </a:cxn>
              <a:cxn ang="0">
                <a:pos x="3168" y="420"/>
              </a:cxn>
              <a:cxn ang="0">
                <a:pos x="3456" y="94"/>
              </a:cxn>
              <a:cxn ang="0">
                <a:pos x="3554" y="0"/>
              </a:cxn>
            </a:cxnLst>
            <a:rect l="0" t="0" r="r" b="b"/>
            <a:pathLst>
              <a:path w="3554" h="2085">
                <a:moveTo>
                  <a:pt x="0" y="2085"/>
                </a:moveTo>
                <a:lnTo>
                  <a:pt x="138" y="2054"/>
                </a:lnTo>
                <a:lnTo>
                  <a:pt x="332" y="1935"/>
                </a:lnTo>
                <a:cubicBezTo>
                  <a:pt x="439" y="1863"/>
                  <a:pt x="636" y="1711"/>
                  <a:pt x="782" y="1622"/>
                </a:cubicBezTo>
                <a:cubicBezTo>
                  <a:pt x="928" y="1533"/>
                  <a:pt x="1083" y="1464"/>
                  <a:pt x="1208" y="1402"/>
                </a:cubicBezTo>
                <a:cubicBezTo>
                  <a:pt x="1333" y="1340"/>
                  <a:pt x="1407" y="1317"/>
                  <a:pt x="1534" y="1252"/>
                </a:cubicBezTo>
                <a:cubicBezTo>
                  <a:pt x="1661" y="1187"/>
                  <a:pt x="1823" y="1084"/>
                  <a:pt x="1972" y="1014"/>
                </a:cubicBezTo>
                <a:cubicBezTo>
                  <a:pt x="2121" y="944"/>
                  <a:pt x="2282" y="885"/>
                  <a:pt x="2429" y="833"/>
                </a:cubicBezTo>
                <a:cubicBezTo>
                  <a:pt x="2576" y="781"/>
                  <a:pt x="2749" y="756"/>
                  <a:pt x="2855" y="701"/>
                </a:cubicBezTo>
                <a:lnTo>
                  <a:pt x="3068" y="501"/>
                </a:lnTo>
                <a:lnTo>
                  <a:pt x="3168" y="420"/>
                </a:lnTo>
                <a:cubicBezTo>
                  <a:pt x="3233" y="352"/>
                  <a:pt x="3392" y="164"/>
                  <a:pt x="3456" y="94"/>
                </a:cubicBezTo>
                <a:cubicBezTo>
                  <a:pt x="3520" y="24"/>
                  <a:pt x="3534" y="20"/>
                  <a:pt x="3554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30288" y="1328890"/>
            <a:ext cx="4705350" cy="3197225"/>
            <a:chOff x="649" y="680"/>
            <a:chExt cx="2964" cy="2014"/>
          </a:xfrm>
        </p:grpSpPr>
        <p:sp>
          <p:nvSpPr>
            <p:cNvPr id="755717" name="AutoShape 5"/>
            <p:cNvSpPr>
              <a:spLocks noChangeArrowheads="1"/>
            </p:cNvSpPr>
            <p:nvPr/>
          </p:nvSpPr>
          <p:spPr bwMode="auto">
            <a:xfrm>
              <a:off x="962" y="2624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718" name="AutoShape 6"/>
            <p:cNvSpPr>
              <a:spLocks noChangeArrowheads="1"/>
            </p:cNvSpPr>
            <p:nvPr/>
          </p:nvSpPr>
          <p:spPr bwMode="auto">
            <a:xfrm>
              <a:off x="1371" y="2366"/>
              <a:ext cx="53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719" name="AutoShape 7"/>
            <p:cNvSpPr>
              <a:spLocks noChangeArrowheads="1"/>
            </p:cNvSpPr>
            <p:nvPr/>
          </p:nvSpPr>
          <p:spPr bwMode="auto">
            <a:xfrm>
              <a:off x="1666" y="2206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720" name="AutoShape 8"/>
            <p:cNvSpPr>
              <a:spLocks noChangeArrowheads="1"/>
            </p:cNvSpPr>
            <p:nvPr/>
          </p:nvSpPr>
          <p:spPr bwMode="auto">
            <a:xfrm>
              <a:off x="2073" y="1943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721" name="AutoShape 9"/>
            <p:cNvSpPr>
              <a:spLocks noChangeArrowheads="1"/>
            </p:cNvSpPr>
            <p:nvPr/>
          </p:nvSpPr>
          <p:spPr bwMode="auto">
            <a:xfrm>
              <a:off x="2496" y="1734"/>
              <a:ext cx="53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722" name="AutoShape 10"/>
            <p:cNvSpPr>
              <a:spLocks noChangeArrowheads="1"/>
            </p:cNvSpPr>
            <p:nvPr/>
          </p:nvSpPr>
          <p:spPr bwMode="auto">
            <a:xfrm>
              <a:off x="2897" y="1582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723" name="AutoShape 11"/>
            <p:cNvSpPr>
              <a:spLocks noChangeArrowheads="1"/>
            </p:cNvSpPr>
            <p:nvPr/>
          </p:nvSpPr>
          <p:spPr bwMode="auto">
            <a:xfrm>
              <a:off x="3109" y="1382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724" name="AutoShape 12"/>
            <p:cNvSpPr>
              <a:spLocks noChangeArrowheads="1"/>
            </p:cNvSpPr>
            <p:nvPr/>
          </p:nvSpPr>
          <p:spPr bwMode="auto">
            <a:xfrm>
              <a:off x="3187" y="1272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725" name="AutoShape 13"/>
            <p:cNvSpPr>
              <a:spLocks noChangeArrowheads="1"/>
            </p:cNvSpPr>
            <p:nvPr/>
          </p:nvSpPr>
          <p:spPr bwMode="auto">
            <a:xfrm>
              <a:off x="3470" y="909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726" name="AutoShape 14"/>
            <p:cNvSpPr>
              <a:spLocks noChangeArrowheads="1"/>
            </p:cNvSpPr>
            <p:nvPr/>
          </p:nvSpPr>
          <p:spPr bwMode="auto">
            <a:xfrm>
              <a:off x="3560" y="814"/>
              <a:ext cx="53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49" y="680"/>
              <a:ext cx="2955" cy="2014"/>
              <a:chOff x="649" y="680"/>
              <a:chExt cx="2955" cy="2014"/>
            </a:xfrm>
          </p:grpSpPr>
          <p:sp>
            <p:nvSpPr>
              <p:cNvPr id="755728" name="Text Box 16"/>
              <p:cNvSpPr txBox="1">
                <a:spLocks noChangeArrowheads="1"/>
              </p:cNvSpPr>
              <p:nvPr/>
            </p:nvSpPr>
            <p:spPr bwMode="auto">
              <a:xfrm>
                <a:off x="649" y="2521"/>
                <a:ext cx="3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8086</a:t>
                </a:r>
              </a:p>
            </p:txBody>
          </p:sp>
          <p:sp>
            <p:nvSpPr>
              <p:cNvPr id="755729" name="Text Box 17"/>
              <p:cNvSpPr txBox="1">
                <a:spLocks noChangeArrowheads="1"/>
              </p:cNvSpPr>
              <p:nvPr/>
            </p:nvSpPr>
            <p:spPr bwMode="auto">
              <a:xfrm>
                <a:off x="1110" y="2249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286</a:t>
                </a:r>
              </a:p>
            </p:txBody>
          </p:sp>
          <p:sp>
            <p:nvSpPr>
              <p:cNvPr id="755730" name="Text Box 18"/>
              <p:cNvSpPr txBox="1">
                <a:spLocks noChangeArrowheads="1"/>
              </p:cNvSpPr>
              <p:nvPr/>
            </p:nvSpPr>
            <p:spPr bwMode="auto">
              <a:xfrm>
                <a:off x="1442" y="2062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386</a:t>
                </a:r>
              </a:p>
            </p:txBody>
          </p:sp>
          <p:sp>
            <p:nvSpPr>
              <p:cNvPr id="755731" name="Text Box 19"/>
              <p:cNvSpPr txBox="1">
                <a:spLocks noChangeArrowheads="1"/>
              </p:cNvSpPr>
              <p:nvPr/>
            </p:nvSpPr>
            <p:spPr bwMode="auto">
              <a:xfrm>
                <a:off x="1843" y="1818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486</a:t>
                </a:r>
              </a:p>
            </p:txBody>
          </p:sp>
          <p:sp>
            <p:nvSpPr>
              <p:cNvPr id="755732" name="Text Box 20"/>
              <p:cNvSpPr txBox="1">
                <a:spLocks noChangeArrowheads="1"/>
              </p:cNvSpPr>
              <p:nvPr/>
            </p:nvSpPr>
            <p:spPr bwMode="auto">
              <a:xfrm>
                <a:off x="2038" y="1644"/>
                <a:ext cx="4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Pentium</a:t>
                </a:r>
              </a:p>
            </p:txBody>
          </p:sp>
          <p:sp>
            <p:nvSpPr>
              <p:cNvPr id="755733" name="Text Box 21"/>
              <p:cNvSpPr txBox="1">
                <a:spLocks noChangeArrowheads="1"/>
              </p:cNvSpPr>
              <p:nvPr/>
            </p:nvSpPr>
            <p:spPr bwMode="auto">
              <a:xfrm>
                <a:off x="2670" y="1486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P2</a:t>
                </a:r>
              </a:p>
            </p:txBody>
          </p:sp>
          <p:sp>
            <p:nvSpPr>
              <p:cNvPr id="755734" name="Text Box 22"/>
              <p:cNvSpPr txBox="1">
                <a:spLocks noChangeArrowheads="1"/>
              </p:cNvSpPr>
              <p:nvPr/>
            </p:nvSpPr>
            <p:spPr bwMode="auto">
              <a:xfrm>
                <a:off x="2882" y="1298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P3</a:t>
                </a:r>
              </a:p>
            </p:txBody>
          </p:sp>
          <p:sp>
            <p:nvSpPr>
              <p:cNvPr id="755735" name="Text Box 23"/>
              <p:cNvSpPr txBox="1">
                <a:spLocks noChangeArrowheads="1"/>
              </p:cNvSpPr>
              <p:nvPr/>
            </p:nvSpPr>
            <p:spPr bwMode="auto">
              <a:xfrm>
                <a:off x="2994" y="1137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P4</a:t>
                </a:r>
              </a:p>
            </p:txBody>
          </p:sp>
          <p:sp>
            <p:nvSpPr>
              <p:cNvPr id="755736" name="Text Box 24"/>
              <p:cNvSpPr txBox="1">
                <a:spLocks noChangeArrowheads="1"/>
              </p:cNvSpPr>
              <p:nvPr/>
            </p:nvSpPr>
            <p:spPr bwMode="auto">
              <a:xfrm>
                <a:off x="3034" y="834"/>
                <a:ext cx="4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Itanium</a:t>
                </a:r>
              </a:p>
            </p:txBody>
          </p:sp>
          <p:sp>
            <p:nvSpPr>
              <p:cNvPr id="755737" name="Text Box 25"/>
              <p:cNvSpPr txBox="1">
                <a:spLocks noChangeArrowheads="1"/>
              </p:cNvSpPr>
              <p:nvPr/>
            </p:nvSpPr>
            <p:spPr bwMode="auto">
              <a:xfrm>
                <a:off x="3067" y="680"/>
                <a:ext cx="53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Itanium 2</a:t>
                </a:r>
              </a:p>
            </p:txBody>
          </p:sp>
        </p:grpSp>
      </p:grpSp>
      <p:sp>
        <p:nvSpPr>
          <p:cNvPr id="755738" name="Rectangle 26"/>
          <p:cNvSpPr>
            <a:spLocks noChangeArrowheads="1"/>
          </p:cNvSpPr>
          <p:nvPr/>
        </p:nvSpPr>
        <p:spPr bwMode="auto">
          <a:xfrm>
            <a:off x="992188" y="1065365"/>
            <a:ext cx="4819650" cy="3763963"/>
          </a:xfrm>
          <a:prstGeom prst="rect">
            <a:avLst/>
          </a:prstGeom>
          <a:solidFill>
            <a:srgbClr val="FFFFFF">
              <a:alpha val="7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739" name="Rectangle 27"/>
          <p:cNvSpPr>
            <a:spLocks noChangeArrowheads="1"/>
          </p:cNvSpPr>
          <p:nvPr/>
        </p:nvSpPr>
        <p:spPr bwMode="auto">
          <a:xfrm>
            <a:off x="239713" y="4440390"/>
            <a:ext cx="1312862" cy="13573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5740" name="Object 28"/>
          <p:cNvGraphicFramePr>
            <a:graphicFrameLocks noChangeAspect="1"/>
          </p:cNvGraphicFramePr>
          <p:nvPr/>
        </p:nvGraphicFramePr>
        <p:xfrm>
          <a:off x="566738" y="1049490"/>
          <a:ext cx="7383462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9" name="Chart" r:id="rId4" imgW="8324768" imgH="4143538" progId="Excel.Sheet.8">
                  <p:embed/>
                </p:oleObj>
              </mc:Choice>
              <mc:Fallback>
                <p:oleObj name="Chart" r:id="rId4" imgW="8324768" imgH="4143538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049490"/>
                        <a:ext cx="7383462" cy="391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5741" name="Rectangle 29"/>
          <p:cNvSpPr>
            <a:spLocks noGrp="1" noChangeArrowheads="1"/>
          </p:cNvSpPr>
          <p:nvPr>
            <p:ph type="title"/>
          </p:nvPr>
        </p:nvSpPr>
        <p:spPr>
          <a:xfrm>
            <a:off x="1187450" y="129624"/>
            <a:ext cx="7351713" cy="854075"/>
          </a:xfrm>
          <a:noFill/>
          <a:ln/>
        </p:spPr>
        <p:txBody>
          <a:bodyPr lIns="0" tIns="0" rIns="0" bIns="0" anchorCtr="1"/>
          <a:lstStyle/>
          <a:p>
            <a:r>
              <a:rPr lang="en-US" sz="3600" dirty="0" err="1"/>
              <a:t>Uniprocessor</a:t>
            </a:r>
            <a:r>
              <a:rPr lang="en-US" sz="3600" dirty="0"/>
              <a:t> Performance (</a:t>
            </a:r>
            <a:r>
              <a:rPr lang="en-US" sz="3600" dirty="0" err="1"/>
              <a:t>SPECint</a:t>
            </a:r>
            <a:r>
              <a:rPr lang="en-US" sz="3600" dirty="0"/>
              <a:t>)</a:t>
            </a:r>
          </a:p>
        </p:txBody>
      </p:sp>
      <p:sp>
        <p:nvSpPr>
          <p:cNvPr id="755743" name="Text Box 31"/>
          <p:cNvSpPr txBox="1">
            <a:spLocks noChangeArrowheads="1"/>
          </p:cNvSpPr>
          <p:nvPr/>
        </p:nvSpPr>
        <p:spPr bwMode="auto">
          <a:xfrm>
            <a:off x="7688263" y="6608763"/>
            <a:ext cx="1419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From David Patterson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615238" y="1217765"/>
            <a:ext cx="1158875" cy="3425825"/>
            <a:chOff x="4797" y="610"/>
            <a:chExt cx="730" cy="2338"/>
          </a:xfrm>
        </p:grpSpPr>
        <p:sp>
          <p:nvSpPr>
            <p:cNvPr id="755745" name="Text Box 33"/>
            <p:cNvSpPr txBox="1">
              <a:spLocks noChangeArrowheads="1"/>
            </p:cNvSpPr>
            <p:nvPr/>
          </p:nvSpPr>
          <p:spPr bwMode="auto">
            <a:xfrm>
              <a:off x="4797" y="610"/>
              <a:ext cx="73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1,000,000,000</a:t>
              </a:r>
            </a:p>
          </p:txBody>
        </p:sp>
        <p:sp>
          <p:nvSpPr>
            <p:cNvPr id="755746" name="Text Box 34"/>
            <p:cNvSpPr txBox="1">
              <a:spLocks noChangeArrowheads="1"/>
            </p:cNvSpPr>
            <p:nvPr/>
          </p:nvSpPr>
          <p:spPr bwMode="auto">
            <a:xfrm>
              <a:off x="4797" y="2324"/>
              <a:ext cx="46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100,000</a:t>
              </a:r>
            </a:p>
          </p:txBody>
        </p:sp>
        <p:sp>
          <p:nvSpPr>
            <p:cNvPr id="755747" name="Text Box 35"/>
            <p:cNvSpPr txBox="1">
              <a:spLocks noChangeArrowheads="1"/>
            </p:cNvSpPr>
            <p:nvPr/>
          </p:nvSpPr>
          <p:spPr bwMode="auto">
            <a:xfrm>
              <a:off x="4797" y="2761"/>
              <a:ext cx="41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10,000</a:t>
              </a:r>
            </a:p>
          </p:txBody>
        </p:sp>
        <p:sp>
          <p:nvSpPr>
            <p:cNvPr id="755748" name="Text Box 36"/>
            <p:cNvSpPr txBox="1">
              <a:spLocks noChangeArrowheads="1"/>
            </p:cNvSpPr>
            <p:nvPr/>
          </p:nvSpPr>
          <p:spPr bwMode="auto">
            <a:xfrm>
              <a:off x="4797" y="1893"/>
              <a:ext cx="54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1,000,000</a:t>
              </a:r>
            </a:p>
          </p:txBody>
        </p:sp>
        <p:sp>
          <p:nvSpPr>
            <p:cNvPr id="755749" name="Text Box 37"/>
            <p:cNvSpPr txBox="1">
              <a:spLocks noChangeArrowheads="1"/>
            </p:cNvSpPr>
            <p:nvPr/>
          </p:nvSpPr>
          <p:spPr bwMode="auto">
            <a:xfrm>
              <a:off x="4797" y="1462"/>
              <a:ext cx="59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10,000,000</a:t>
              </a:r>
            </a:p>
          </p:txBody>
        </p:sp>
        <p:sp>
          <p:nvSpPr>
            <p:cNvPr id="755750" name="Text Box 38"/>
            <p:cNvSpPr txBox="1">
              <a:spLocks noChangeArrowheads="1"/>
            </p:cNvSpPr>
            <p:nvPr/>
          </p:nvSpPr>
          <p:spPr bwMode="auto">
            <a:xfrm>
              <a:off x="4797" y="1082"/>
              <a:ext cx="65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100,000,000</a:t>
              </a:r>
            </a:p>
          </p:txBody>
        </p:sp>
      </p:grpSp>
      <p:sp>
        <p:nvSpPr>
          <p:cNvPr id="755751" name="Text Box 39"/>
          <p:cNvSpPr txBox="1">
            <a:spLocks noChangeArrowheads="1"/>
          </p:cNvSpPr>
          <p:nvPr/>
        </p:nvSpPr>
        <p:spPr bwMode="auto">
          <a:xfrm>
            <a:off x="1520825" y="1352703"/>
            <a:ext cx="3679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l" defTabSz="820738" eaLnBrk="0" hangingPunct="0"/>
            <a:r>
              <a:rPr lang="en-US">
                <a:solidFill>
                  <a:schemeClr val="bg2"/>
                </a:solidFill>
                <a:latin typeface="Times" pitchFamily="16" charset="0"/>
              </a:rPr>
              <a:t>From Hennessy and Patterson, </a:t>
            </a:r>
            <a:r>
              <a:rPr lang="en-US" i="1">
                <a:solidFill>
                  <a:schemeClr val="bg2"/>
                </a:solidFill>
                <a:latin typeface="Times" pitchFamily="16" charset="0"/>
              </a:rPr>
              <a:t>Computer Architecture: </a:t>
            </a:r>
            <a:br>
              <a:rPr lang="en-US" i="1">
                <a:solidFill>
                  <a:schemeClr val="bg2"/>
                </a:solidFill>
                <a:latin typeface="Times" pitchFamily="16" charset="0"/>
              </a:rPr>
            </a:br>
            <a:r>
              <a:rPr lang="en-US" i="1">
                <a:solidFill>
                  <a:schemeClr val="bg2"/>
                </a:solidFill>
                <a:latin typeface="Times" pitchFamily="16" charset="0"/>
              </a:rPr>
              <a:t>A Quantitative Approach</a:t>
            </a:r>
            <a:r>
              <a:rPr lang="en-US">
                <a:solidFill>
                  <a:schemeClr val="bg2"/>
                </a:solidFill>
                <a:latin typeface="Times" pitchFamily="16" charset="0"/>
              </a:rPr>
              <a:t>, 4th edition, 2006</a:t>
            </a:r>
          </a:p>
        </p:txBody>
      </p:sp>
      <p:sp>
        <p:nvSpPr>
          <p:cNvPr id="755752" name="Text Box 40"/>
          <p:cNvSpPr txBox="1">
            <a:spLocks noChangeArrowheads="1"/>
          </p:cNvSpPr>
          <p:nvPr/>
        </p:nvSpPr>
        <p:spPr bwMode="auto">
          <a:xfrm rot="5400000">
            <a:off x="7943056" y="2912422"/>
            <a:ext cx="1692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Number of Transistors</a:t>
            </a:r>
          </a:p>
        </p:txBody>
      </p:sp>
      <p:sp>
        <p:nvSpPr>
          <p:cNvPr id="755753" name="Rectangle 41"/>
          <p:cNvSpPr>
            <a:spLocks noChangeArrowheads="1"/>
          </p:cNvSpPr>
          <p:nvPr/>
        </p:nvSpPr>
        <p:spPr bwMode="auto">
          <a:xfrm>
            <a:off x="7723188" y="1208240"/>
            <a:ext cx="1279525" cy="3408363"/>
          </a:xfrm>
          <a:prstGeom prst="rect">
            <a:avLst/>
          </a:prstGeom>
          <a:solidFill>
            <a:srgbClr val="FFFFFF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Parallelism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more automatic performance gains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Performance has to come from somewhere else</a:t>
            </a:r>
          </a:p>
          <a:p>
            <a:pPr marL="1371600" lvl="2" indent="-457200"/>
            <a:r>
              <a:rPr lang="en-US" dirty="0" smtClean="0"/>
              <a:t>Better languages</a:t>
            </a:r>
          </a:p>
          <a:p>
            <a:pPr marL="1371600" lvl="2" indent="-457200"/>
            <a:r>
              <a:rPr lang="en-US" dirty="0" smtClean="0"/>
              <a:t>Disciplined programming</a:t>
            </a:r>
          </a:p>
          <a:p>
            <a:pPr marL="1371600" lvl="2" indent="-457200"/>
            <a:r>
              <a:rPr lang="en-US" dirty="0" smtClean="0"/>
              <a:t>Performance engineering</a:t>
            </a:r>
          </a:p>
          <a:p>
            <a:pPr marL="1371600" lvl="2" indent="-457200"/>
            <a:r>
              <a:rPr lang="en-US" dirty="0" smtClean="0"/>
              <a:t>Plus…</a:t>
            </a:r>
          </a:p>
          <a:p>
            <a:pPr marL="571500" indent="-457200"/>
            <a:r>
              <a:rPr lang="en-US" dirty="0" smtClean="0"/>
              <a:t>Parallelism</a:t>
            </a:r>
          </a:p>
          <a:p>
            <a:pPr marL="971550" lvl="1" indent="-457200"/>
            <a:r>
              <a:rPr lang="en-US" dirty="0" smtClean="0"/>
              <a:t>Moore’s low morphed from providing performance to providing parallelism</a:t>
            </a:r>
          </a:p>
          <a:p>
            <a:pPr marL="971550" lvl="1" indent="-457200"/>
            <a:r>
              <a:rPr lang="en-US" dirty="0" smtClean="0"/>
              <a:t>But…Parallelism IS performance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767AE-4DE0-46EA-9BC7-F411C367A8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Joe the Parallel Programmer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4932363" cy="5033962"/>
          </a:xfrm>
        </p:spPr>
        <p:txBody>
          <a:bodyPr/>
          <a:lstStyle/>
          <a:p>
            <a:pPr eaLnBrk="1" hangingPunct="1"/>
            <a:r>
              <a:rPr lang="en-US" smtClean="0"/>
              <a:t>Moore’s law is not bringing anymore performance gains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Joe needs performance he has to deal with multicores</a:t>
            </a:r>
          </a:p>
          <a:p>
            <a:pPr lvl="1" eaLnBrk="1" hangingPunct="1"/>
            <a:r>
              <a:rPr lang="en-US" smtClean="0"/>
              <a:t>Joe has to deal with performance</a:t>
            </a:r>
          </a:p>
          <a:p>
            <a:pPr lvl="1" eaLnBrk="1" hangingPunct="1"/>
            <a:r>
              <a:rPr lang="en-US" smtClean="0"/>
              <a:t>Joe has to deal with parallelism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FAB78-0256-4464-AE73-D32F0107032C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900" y="1227138"/>
            <a:ext cx="29273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21079278">
            <a:off x="7455525" y="3241655"/>
            <a:ext cx="53732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Joe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Joe Handle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2057401"/>
            <a:ext cx="2990850" cy="353377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Today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Programmer is oblivious to performance.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199"/>
            <a:ext cx="2544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4" y="2581274"/>
            <a:ext cx="2667001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95800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91000" y="1019176"/>
            <a:ext cx="4924425" cy="26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Trajectory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71750"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n-lt"/>
              </a:rPr>
              <a:t>Programmer handles parallelism and performance turning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91000" y="4000501"/>
            <a:ext cx="4953000" cy="26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Trajectory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71750"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n-lt"/>
              </a:rPr>
              <a:t>Programmer handles concurrency. Compiler finds best parallel mapping and optimize for performance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ircular Arrow 9"/>
          <p:cNvSpPr/>
          <p:nvPr/>
        </p:nvSpPr>
        <p:spPr bwMode="auto">
          <a:xfrm rot="19784690">
            <a:off x="2245249" y="3901194"/>
            <a:ext cx="1836286" cy="18188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989403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ircular Arrow 10"/>
          <p:cNvSpPr/>
          <p:nvPr/>
        </p:nvSpPr>
        <p:spPr bwMode="auto">
          <a:xfrm rot="1815310" flipV="1">
            <a:off x="2245250" y="1386594"/>
            <a:ext cx="1836286" cy="18188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989403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00963" cy="854075"/>
          </a:xfrm>
        </p:spPr>
        <p:txBody>
          <a:bodyPr/>
          <a:lstStyle/>
          <a:p>
            <a:r>
              <a:rPr lang="en-US" sz="3600" b="1" dirty="0" smtClean="0"/>
              <a:t>Conquering the Multicore Menace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8330184" cy="5033962"/>
          </a:xfrm>
        </p:spPr>
        <p:txBody>
          <a:bodyPr/>
          <a:lstStyle/>
          <a:p>
            <a:r>
              <a:rPr lang="en-US" sz="2400" dirty="0" smtClean="0"/>
              <a:t>Parallelism Extraction</a:t>
            </a:r>
          </a:p>
          <a:p>
            <a:pPr lvl="1"/>
            <a:r>
              <a:rPr lang="en-US" sz="2000" dirty="0" smtClean="0"/>
              <a:t>The world is parallel, </a:t>
            </a:r>
            <a:br>
              <a:rPr lang="en-US" sz="2000" dirty="0" smtClean="0"/>
            </a:br>
            <a:r>
              <a:rPr lang="en-US" sz="2000" dirty="0" smtClean="0"/>
              <a:t>but most computer science is based in sequential thinking</a:t>
            </a:r>
          </a:p>
          <a:p>
            <a:pPr lvl="1"/>
            <a:r>
              <a:rPr lang="en-US" sz="2000" dirty="0" smtClean="0"/>
              <a:t>Parallel Languages</a:t>
            </a:r>
          </a:p>
          <a:p>
            <a:pPr lvl="2"/>
            <a:r>
              <a:rPr lang="en-US" sz="1600" dirty="0" smtClean="0"/>
              <a:t>Natural way to describe the maximal concurrency in the problem</a:t>
            </a:r>
            <a:endParaRPr lang="en-US" sz="1800" dirty="0" smtClean="0"/>
          </a:p>
          <a:p>
            <a:pPr lvl="1"/>
            <a:r>
              <a:rPr lang="en-US" sz="2000" dirty="0" smtClean="0"/>
              <a:t>Parallel Thinking</a:t>
            </a:r>
          </a:p>
          <a:p>
            <a:pPr lvl="2"/>
            <a:r>
              <a:rPr lang="en-US" sz="1600" dirty="0" smtClean="0"/>
              <a:t>Theory, Algorithms, Data Structures </a:t>
            </a:r>
            <a:r>
              <a:rPr lang="en-US" sz="1600" dirty="0" smtClean="0">
                <a:sym typeface="Wingdings" pitchFamily="2" charset="2"/>
              </a:rPr>
              <a:t> Education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Parallelism Management</a:t>
            </a:r>
          </a:p>
          <a:p>
            <a:pPr lvl="1"/>
            <a:r>
              <a:rPr lang="en-US" sz="2000" dirty="0" smtClean="0"/>
              <a:t>Mapping algorithmic parallelism to a given architecture</a:t>
            </a:r>
          </a:p>
          <a:p>
            <a:pPr lvl="1"/>
            <a:r>
              <a:rPr lang="en-US" sz="2000" dirty="0" smtClean="0"/>
              <a:t>Find the best performance possible</a:t>
            </a:r>
          </a:p>
          <a:p>
            <a:pPr lvl="2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4138"/>
            <a:ext cx="8467725" cy="5033962"/>
          </a:xfrm>
        </p:spPr>
        <p:txBody>
          <a:bodyPr/>
          <a:lstStyle/>
          <a:p>
            <a:r>
              <a:rPr lang="en-US" dirty="0" smtClean="0"/>
              <a:t>The Three Side Stories</a:t>
            </a:r>
          </a:p>
          <a:p>
            <a:pPr lvl="1"/>
            <a:r>
              <a:rPr lang="en-US" dirty="0" smtClean="0"/>
              <a:t>Performance and Parallelism with Multicores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Future Proofing Software</a:t>
            </a:r>
          </a:p>
          <a:p>
            <a:pPr lvl="1"/>
            <a:r>
              <a:rPr lang="en-US" dirty="0" smtClean="0"/>
              <a:t>Evolution of Programming Languages</a:t>
            </a:r>
          </a:p>
          <a:p>
            <a:r>
              <a:rPr lang="en-US" dirty="0" smtClean="0"/>
              <a:t>Three Observations</a:t>
            </a:r>
          </a:p>
          <a:p>
            <a:r>
              <a:rPr lang="en-US" dirty="0" smtClean="0"/>
              <a:t>PetaBricks 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Compiler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Variable Precision</a:t>
            </a:r>
          </a:p>
          <a:p>
            <a:pPr lvl="1"/>
            <a:r>
              <a:rPr lang="en-US" dirty="0"/>
              <a:t>Sibling Rivalry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6" y="0"/>
            <a:ext cx="7915274" cy="854075"/>
          </a:xfrm>
        </p:spPr>
        <p:txBody>
          <a:bodyPr/>
          <a:lstStyle/>
          <a:p>
            <a:r>
              <a:rPr lang="en-US" sz="3200" dirty="0" smtClean="0"/>
              <a:t>In the mean time…….the experts practicing parallel programming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They needed to get the last ounce of the performance from hardware</a:t>
            </a:r>
          </a:p>
          <a:p>
            <a:r>
              <a:rPr lang="en-US" sz="2400" dirty="0" smtClean="0"/>
              <a:t>They had problems that are too big or too hard</a:t>
            </a:r>
          </a:p>
          <a:p>
            <a:r>
              <a:rPr lang="en-US" sz="2400" dirty="0" smtClean="0"/>
              <a:t>They worked on the biggest</a:t>
            </a:r>
            <a:br>
              <a:rPr lang="en-US" sz="2400" dirty="0" smtClean="0"/>
            </a:br>
            <a:r>
              <a:rPr lang="en-US" sz="2400" dirty="0" smtClean="0"/>
              <a:t>newest machines</a:t>
            </a:r>
          </a:p>
          <a:p>
            <a:r>
              <a:rPr lang="en-US" sz="2400" dirty="0" smtClean="0"/>
              <a:t>Porting the software to take</a:t>
            </a:r>
            <a:br>
              <a:rPr lang="en-US" sz="2400" dirty="0" smtClean="0"/>
            </a:br>
            <a:r>
              <a:rPr lang="en-US" sz="2400" dirty="0" smtClean="0"/>
              <a:t>advantage of the latest hardware </a:t>
            </a:r>
            <a:br>
              <a:rPr lang="en-US" sz="2400" dirty="0" smtClean="0"/>
            </a:br>
            <a:r>
              <a:rPr lang="en-US" sz="2400" dirty="0" smtClean="0"/>
              <a:t>features </a:t>
            </a:r>
          </a:p>
          <a:p>
            <a:r>
              <a:rPr lang="en-US" sz="2400" dirty="0" smtClean="0"/>
              <a:t>Spending years (lifetimes) on</a:t>
            </a:r>
            <a:br>
              <a:rPr lang="en-US" sz="2400" dirty="0" smtClean="0"/>
            </a:br>
            <a:r>
              <a:rPr lang="en-US" sz="2400" dirty="0" smtClean="0"/>
              <a:t>a specific kernel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9511" y="2905124"/>
            <a:ext cx="3224489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6" y="0"/>
            <a:ext cx="7862888" cy="854075"/>
          </a:xfrm>
        </p:spPr>
        <p:txBody>
          <a:bodyPr/>
          <a:lstStyle/>
          <a:p>
            <a:r>
              <a:rPr lang="en-US" dirty="0" smtClean="0"/>
              <a:t>Lifetime of Software &gt;&gt;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4138"/>
            <a:ext cx="8562975" cy="5033962"/>
          </a:xfrm>
        </p:spPr>
        <p:txBody>
          <a:bodyPr/>
          <a:lstStyle/>
          <a:p>
            <a:r>
              <a:rPr lang="en-US" sz="2400" dirty="0" smtClean="0"/>
              <a:t>Lifetime of a software application is 30+ years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Lifetime of a computer system is less than 6 years</a:t>
            </a:r>
          </a:p>
          <a:p>
            <a:r>
              <a:rPr lang="en-US" sz="2400" dirty="0" smtClean="0"/>
              <a:t>New hardware every 3 years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Multiple Ports</a:t>
            </a:r>
          </a:p>
          <a:p>
            <a:r>
              <a:rPr lang="en-US" sz="2400" dirty="0" smtClean="0"/>
              <a:t>“Software Quality deteriorates </a:t>
            </a:r>
            <a:br>
              <a:rPr lang="en-US" sz="2400" dirty="0" smtClean="0"/>
            </a:br>
            <a:r>
              <a:rPr lang="en-US" sz="2400" dirty="0" smtClean="0"/>
              <a:t>in each port</a:t>
            </a:r>
          </a:p>
          <a:p>
            <a:r>
              <a:rPr lang="en-US" sz="2400" dirty="0" smtClean="0"/>
              <a:t>Huge problem for these expert programmers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Pentagon 5"/>
          <p:cNvSpPr/>
          <p:nvPr/>
        </p:nvSpPr>
        <p:spPr bwMode="auto">
          <a:xfrm>
            <a:off x="885825" y="1819275"/>
            <a:ext cx="7715250" cy="57150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14399" y="3552825"/>
            <a:ext cx="7927467" cy="2181226"/>
            <a:chOff x="885825" y="2628900"/>
            <a:chExt cx="8470392" cy="3619500"/>
          </a:xfrm>
          <a:solidFill>
            <a:srgbClr val="FFC000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885825" y="262890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57350" y="299085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428875" y="335280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00400" y="371475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71925" y="407670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743450" y="443865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505450" y="480060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276975" y="516255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048500" y="552450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820025" y="5886450"/>
              <a:ext cx="1536192" cy="36195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Circular Arrow 17"/>
          <p:cNvSpPr/>
          <p:nvPr/>
        </p:nvSpPr>
        <p:spPr bwMode="auto">
          <a:xfrm rot="5400000" flipV="1">
            <a:off x="1416846" y="3421857"/>
            <a:ext cx="466728" cy="709614"/>
          </a:xfrm>
          <a:prstGeom prst="circularArrow">
            <a:avLst>
              <a:gd name="adj1" fmla="val 12500"/>
              <a:gd name="adj2" fmla="val 912197"/>
              <a:gd name="adj3" fmla="val 20457681"/>
              <a:gd name="adj4" fmla="val 16183472"/>
              <a:gd name="adj5" fmla="val 125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 rot="5400000" flipV="1">
            <a:off x="2131221" y="3631407"/>
            <a:ext cx="466728" cy="709614"/>
          </a:xfrm>
          <a:prstGeom prst="circularArrow">
            <a:avLst>
              <a:gd name="adj1" fmla="val 12500"/>
              <a:gd name="adj2" fmla="val 912197"/>
              <a:gd name="adj3" fmla="val 20457681"/>
              <a:gd name="adj4" fmla="val 16183472"/>
              <a:gd name="adj5" fmla="val 125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ircular Arrow 19"/>
          <p:cNvSpPr/>
          <p:nvPr/>
        </p:nvSpPr>
        <p:spPr bwMode="auto">
          <a:xfrm rot="5400000" flipV="1">
            <a:off x="2855121" y="3860007"/>
            <a:ext cx="466728" cy="709614"/>
          </a:xfrm>
          <a:prstGeom prst="circularArrow">
            <a:avLst>
              <a:gd name="adj1" fmla="val 12500"/>
              <a:gd name="adj2" fmla="val 912197"/>
              <a:gd name="adj3" fmla="val 20457681"/>
              <a:gd name="adj4" fmla="val 16183472"/>
              <a:gd name="adj5" fmla="val 125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ircular Arrow 20"/>
          <p:cNvSpPr/>
          <p:nvPr/>
        </p:nvSpPr>
        <p:spPr bwMode="auto">
          <a:xfrm rot="5400000" flipV="1">
            <a:off x="3569496" y="4069557"/>
            <a:ext cx="466728" cy="709614"/>
          </a:xfrm>
          <a:prstGeom prst="circularArrow">
            <a:avLst>
              <a:gd name="adj1" fmla="val 12500"/>
              <a:gd name="adj2" fmla="val 912197"/>
              <a:gd name="adj3" fmla="val 20457681"/>
              <a:gd name="adj4" fmla="val 16183472"/>
              <a:gd name="adj5" fmla="val 125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ircular Arrow 21"/>
          <p:cNvSpPr/>
          <p:nvPr/>
        </p:nvSpPr>
        <p:spPr bwMode="auto">
          <a:xfrm rot="5400000" flipV="1">
            <a:off x="4310061" y="4288632"/>
            <a:ext cx="466728" cy="709614"/>
          </a:xfrm>
          <a:prstGeom prst="circularArrow">
            <a:avLst>
              <a:gd name="adj1" fmla="val 12500"/>
              <a:gd name="adj2" fmla="val 912197"/>
              <a:gd name="adj3" fmla="val 20457681"/>
              <a:gd name="adj4" fmla="val 16183472"/>
              <a:gd name="adj5" fmla="val 125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Circular Arrow 22"/>
          <p:cNvSpPr/>
          <p:nvPr/>
        </p:nvSpPr>
        <p:spPr bwMode="auto">
          <a:xfrm rot="5400000" flipV="1">
            <a:off x="5748339" y="4717257"/>
            <a:ext cx="466728" cy="709614"/>
          </a:xfrm>
          <a:prstGeom prst="circularArrow">
            <a:avLst>
              <a:gd name="adj1" fmla="val 12500"/>
              <a:gd name="adj2" fmla="val 912197"/>
              <a:gd name="adj3" fmla="val 20457681"/>
              <a:gd name="adj4" fmla="val 16183472"/>
              <a:gd name="adj5" fmla="val 125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ircular Arrow 23"/>
          <p:cNvSpPr/>
          <p:nvPr/>
        </p:nvSpPr>
        <p:spPr bwMode="auto">
          <a:xfrm rot="5400000" flipV="1">
            <a:off x="6462714" y="4926807"/>
            <a:ext cx="466728" cy="709614"/>
          </a:xfrm>
          <a:prstGeom prst="circularArrow">
            <a:avLst>
              <a:gd name="adj1" fmla="val 12500"/>
              <a:gd name="adj2" fmla="val 912197"/>
              <a:gd name="adj3" fmla="val 20457681"/>
              <a:gd name="adj4" fmla="val 16183472"/>
              <a:gd name="adj5" fmla="val 125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Circular Arrow 24"/>
          <p:cNvSpPr/>
          <p:nvPr/>
        </p:nvSpPr>
        <p:spPr bwMode="auto">
          <a:xfrm rot="5400000" flipV="1">
            <a:off x="7186614" y="5155407"/>
            <a:ext cx="466728" cy="709614"/>
          </a:xfrm>
          <a:prstGeom prst="circularArrow">
            <a:avLst>
              <a:gd name="adj1" fmla="val 12500"/>
              <a:gd name="adj2" fmla="val 912197"/>
              <a:gd name="adj3" fmla="val 20457681"/>
              <a:gd name="adj4" fmla="val 16183472"/>
              <a:gd name="adj5" fmla="val 125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Circular Arrow 25"/>
          <p:cNvSpPr/>
          <p:nvPr/>
        </p:nvSpPr>
        <p:spPr bwMode="auto">
          <a:xfrm rot="5400000" flipV="1">
            <a:off x="5014914" y="4498182"/>
            <a:ext cx="466728" cy="709614"/>
          </a:xfrm>
          <a:prstGeom prst="circularArrow">
            <a:avLst>
              <a:gd name="adj1" fmla="val 12500"/>
              <a:gd name="adj2" fmla="val 912197"/>
              <a:gd name="adj3" fmla="val 20457681"/>
              <a:gd name="adj4" fmla="val 16183472"/>
              <a:gd name="adj5" fmla="val 125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problem for Joe</a:t>
            </a:r>
            <a:endParaRPr lang="en-US" dirty="0"/>
          </a:p>
        </p:txBody>
      </p: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769-0C55-4CB8-8F57-1DDAF112FEBB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57250" y="1933575"/>
            <a:ext cx="6854825" cy="3917950"/>
            <a:chOff x="714" y="1218"/>
            <a:chExt cx="4048" cy="2468"/>
          </a:xfrm>
        </p:grpSpPr>
        <p:sp>
          <p:nvSpPr>
            <p:cNvPr id="717828" name="Line 4"/>
            <p:cNvSpPr>
              <a:spLocks noChangeShapeType="1"/>
            </p:cNvSpPr>
            <p:nvPr/>
          </p:nvSpPr>
          <p:spPr bwMode="auto">
            <a:xfrm>
              <a:off x="714" y="3686"/>
              <a:ext cx="403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29" name="Line 5"/>
            <p:cNvSpPr>
              <a:spLocks noChangeShapeType="1"/>
            </p:cNvSpPr>
            <p:nvPr/>
          </p:nvSpPr>
          <p:spPr bwMode="auto">
            <a:xfrm>
              <a:off x="715" y="3412"/>
              <a:ext cx="40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30" name="Line 6"/>
            <p:cNvSpPr>
              <a:spLocks noChangeShapeType="1"/>
            </p:cNvSpPr>
            <p:nvPr/>
          </p:nvSpPr>
          <p:spPr bwMode="auto">
            <a:xfrm>
              <a:off x="715" y="3138"/>
              <a:ext cx="40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31" name="Line 7"/>
            <p:cNvSpPr>
              <a:spLocks noChangeShapeType="1"/>
            </p:cNvSpPr>
            <p:nvPr/>
          </p:nvSpPr>
          <p:spPr bwMode="auto">
            <a:xfrm>
              <a:off x="715" y="2864"/>
              <a:ext cx="40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32" name="Line 8"/>
            <p:cNvSpPr>
              <a:spLocks noChangeShapeType="1"/>
            </p:cNvSpPr>
            <p:nvPr/>
          </p:nvSpPr>
          <p:spPr bwMode="auto">
            <a:xfrm>
              <a:off x="715" y="2590"/>
              <a:ext cx="40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33" name="Line 9"/>
            <p:cNvSpPr>
              <a:spLocks noChangeShapeType="1"/>
            </p:cNvSpPr>
            <p:nvPr/>
          </p:nvSpPr>
          <p:spPr bwMode="auto">
            <a:xfrm>
              <a:off x="715" y="2316"/>
              <a:ext cx="40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34" name="Line 10"/>
            <p:cNvSpPr>
              <a:spLocks noChangeShapeType="1"/>
            </p:cNvSpPr>
            <p:nvPr/>
          </p:nvSpPr>
          <p:spPr bwMode="auto">
            <a:xfrm>
              <a:off x="715" y="2042"/>
              <a:ext cx="40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35" name="Line 11"/>
            <p:cNvSpPr>
              <a:spLocks noChangeShapeType="1"/>
            </p:cNvSpPr>
            <p:nvPr/>
          </p:nvSpPr>
          <p:spPr bwMode="auto">
            <a:xfrm>
              <a:off x="715" y="1768"/>
              <a:ext cx="40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36" name="Line 12"/>
            <p:cNvSpPr>
              <a:spLocks noChangeShapeType="1"/>
            </p:cNvSpPr>
            <p:nvPr/>
          </p:nvSpPr>
          <p:spPr bwMode="auto">
            <a:xfrm>
              <a:off x="715" y="1495"/>
              <a:ext cx="40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37" name="Line 13"/>
            <p:cNvSpPr>
              <a:spLocks noChangeShapeType="1"/>
            </p:cNvSpPr>
            <p:nvPr/>
          </p:nvSpPr>
          <p:spPr bwMode="auto">
            <a:xfrm>
              <a:off x="719" y="1218"/>
              <a:ext cx="4043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838" name="Line 14"/>
          <p:cNvSpPr>
            <a:spLocks noChangeShapeType="1"/>
          </p:cNvSpPr>
          <p:nvPr/>
        </p:nvSpPr>
        <p:spPr bwMode="auto">
          <a:xfrm>
            <a:off x="858838" y="6291263"/>
            <a:ext cx="687705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3138488" y="6259513"/>
            <a:ext cx="579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1985</a:t>
            </a:r>
          </a:p>
        </p:txBody>
      </p:sp>
      <p:sp>
        <p:nvSpPr>
          <p:cNvPr id="717840" name="Text Box 16"/>
          <p:cNvSpPr txBox="1">
            <a:spLocks noChangeArrowheads="1"/>
          </p:cNvSpPr>
          <p:nvPr/>
        </p:nvSpPr>
        <p:spPr bwMode="auto">
          <a:xfrm>
            <a:off x="3898900" y="6259513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1990</a:t>
            </a:r>
          </a:p>
        </p:txBody>
      </p:sp>
      <p:sp>
        <p:nvSpPr>
          <p:cNvPr id="717841" name="Text Box 17"/>
          <p:cNvSpPr txBox="1">
            <a:spLocks noChangeArrowheads="1"/>
          </p:cNvSpPr>
          <p:nvPr/>
        </p:nvSpPr>
        <p:spPr bwMode="auto">
          <a:xfrm>
            <a:off x="2343150" y="6259513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1980</a:t>
            </a:r>
          </a:p>
        </p:txBody>
      </p:sp>
      <p:sp>
        <p:nvSpPr>
          <p:cNvPr id="717842" name="Text Box 18"/>
          <p:cNvSpPr txBox="1">
            <a:spLocks noChangeArrowheads="1"/>
          </p:cNvSpPr>
          <p:nvPr/>
        </p:nvSpPr>
        <p:spPr bwMode="auto">
          <a:xfrm>
            <a:off x="854075" y="6259513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1970</a:t>
            </a:r>
          </a:p>
        </p:txBody>
      </p:sp>
      <p:sp>
        <p:nvSpPr>
          <p:cNvPr id="717843" name="Text Box 19"/>
          <p:cNvSpPr txBox="1">
            <a:spLocks noChangeArrowheads="1"/>
          </p:cNvSpPr>
          <p:nvPr/>
        </p:nvSpPr>
        <p:spPr bwMode="auto">
          <a:xfrm>
            <a:off x="1555750" y="6259513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1975</a:t>
            </a:r>
          </a:p>
        </p:txBody>
      </p:sp>
      <p:sp>
        <p:nvSpPr>
          <p:cNvPr id="717844" name="Text Box 20"/>
          <p:cNvSpPr txBox="1">
            <a:spLocks noChangeArrowheads="1"/>
          </p:cNvSpPr>
          <p:nvPr/>
        </p:nvSpPr>
        <p:spPr bwMode="auto">
          <a:xfrm>
            <a:off x="4686300" y="6259513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1995</a:t>
            </a:r>
          </a:p>
        </p:txBody>
      </p:sp>
      <p:sp>
        <p:nvSpPr>
          <p:cNvPr id="717845" name="Text Box 21"/>
          <p:cNvSpPr txBox="1">
            <a:spLocks noChangeArrowheads="1"/>
          </p:cNvSpPr>
          <p:nvPr/>
        </p:nvSpPr>
        <p:spPr bwMode="auto">
          <a:xfrm>
            <a:off x="5430838" y="6259513"/>
            <a:ext cx="579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2000</a:t>
            </a:r>
          </a:p>
        </p:txBody>
      </p:sp>
      <p:sp>
        <p:nvSpPr>
          <p:cNvPr id="717846" name="AutoShape 22"/>
          <p:cNvSpPr>
            <a:spLocks noChangeArrowheads="1"/>
          </p:cNvSpPr>
          <p:nvPr/>
        </p:nvSpPr>
        <p:spPr bwMode="auto">
          <a:xfrm>
            <a:off x="1123950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47" name="AutoShape 23"/>
          <p:cNvSpPr>
            <a:spLocks noChangeArrowheads="1"/>
          </p:cNvSpPr>
          <p:nvPr/>
        </p:nvSpPr>
        <p:spPr bwMode="auto">
          <a:xfrm>
            <a:off x="1295400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48" name="AutoShape 24"/>
          <p:cNvSpPr>
            <a:spLocks noChangeArrowheads="1"/>
          </p:cNvSpPr>
          <p:nvPr/>
        </p:nvSpPr>
        <p:spPr bwMode="auto">
          <a:xfrm>
            <a:off x="1608138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49" name="AutoShape 25"/>
          <p:cNvSpPr>
            <a:spLocks noChangeArrowheads="1"/>
          </p:cNvSpPr>
          <p:nvPr/>
        </p:nvSpPr>
        <p:spPr bwMode="auto">
          <a:xfrm>
            <a:off x="2227263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0" name="AutoShape 26"/>
          <p:cNvSpPr>
            <a:spLocks noChangeArrowheads="1"/>
          </p:cNvSpPr>
          <p:nvPr/>
        </p:nvSpPr>
        <p:spPr bwMode="auto">
          <a:xfrm>
            <a:off x="2851150" y="5803900"/>
            <a:ext cx="80963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1" name="AutoShape 27"/>
          <p:cNvSpPr>
            <a:spLocks noChangeArrowheads="1"/>
          </p:cNvSpPr>
          <p:nvPr/>
        </p:nvSpPr>
        <p:spPr bwMode="auto">
          <a:xfrm>
            <a:off x="3302000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2" name="AutoShape 28"/>
          <p:cNvSpPr>
            <a:spLocks noChangeArrowheads="1"/>
          </p:cNvSpPr>
          <p:nvPr/>
        </p:nvSpPr>
        <p:spPr bwMode="auto">
          <a:xfrm>
            <a:off x="3922713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3" name="AutoShape 29"/>
          <p:cNvSpPr>
            <a:spLocks noChangeArrowheads="1"/>
          </p:cNvSpPr>
          <p:nvPr/>
        </p:nvSpPr>
        <p:spPr bwMode="auto">
          <a:xfrm>
            <a:off x="4567238" y="5803900"/>
            <a:ext cx="80962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4" name="AutoShape 30"/>
          <p:cNvSpPr>
            <a:spLocks noChangeArrowheads="1"/>
          </p:cNvSpPr>
          <p:nvPr/>
        </p:nvSpPr>
        <p:spPr bwMode="auto">
          <a:xfrm>
            <a:off x="5178425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5" name="AutoShape 31"/>
          <p:cNvSpPr>
            <a:spLocks noChangeArrowheads="1"/>
          </p:cNvSpPr>
          <p:nvPr/>
        </p:nvSpPr>
        <p:spPr bwMode="auto">
          <a:xfrm>
            <a:off x="5502275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6" name="AutoShape 32"/>
          <p:cNvSpPr>
            <a:spLocks noChangeArrowheads="1"/>
          </p:cNvSpPr>
          <p:nvPr/>
        </p:nvSpPr>
        <p:spPr bwMode="auto">
          <a:xfrm>
            <a:off x="5621338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7" name="AutoShape 33"/>
          <p:cNvSpPr>
            <a:spLocks noChangeArrowheads="1"/>
          </p:cNvSpPr>
          <p:nvPr/>
        </p:nvSpPr>
        <p:spPr bwMode="auto">
          <a:xfrm>
            <a:off x="6053138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8" name="AutoShape 34"/>
          <p:cNvSpPr>
            <a:spLocks noChangeArrowheads="1"/>
          </p:cNvSpPr>
          <p:nvPr/>
        </p:nvSpPr>
        <p:spPr bwMode="auto">
          <a:xfrm>
            <a:off x="6189663" y="5803900"/>
            <a:ext cx="80962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59" name="Text Box 35"/>
          <p:cNvSpPr txBox="1">
            <a:spLocks noChangeArrowheads="1"/>
          </p:cNvSpPr>
          <p:nvPr/>
        </p:nvSpPr>
        <p:spPr bwMode="auto">
          <a:xfrm>
            <a:off x="857250" y="5602288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4004</a:t>
            </a:r>
          </a:p>
        </p:txBody>
      </p:sp>
      <p:sp>
        <p:nvSpPr>
          <p:cNvPr id="717860" name="Text Box 36"/>
          <p:cNvSpPr txBox="1">
            <a:spLocks noChangeArrowheads="1"/>
          </p:cNvSpPr>
          <p:nvPr/>
        </p:nvSpPr>
        <p:spPr bwMode="auto">
          <a:xfrm>
            <a:off x="1096963" y="5868988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8008</a:t>
            </a:r>
          </a:p>
        </p:txBody>
      </p:sp>
      <p:sp>
        <p:nvSpPr>
          <p:cNvPr id="717861" name="Text Box 37"/>
          <p:cNvSpPr txBox="1">
            <a:spLocks noChangeArrowheads="1"/>
          </p:cNvSpPr>
          <p:nvPr/>
        </p:nvSpPr>
        <p:spPr bwMode="auto">
          <a:xfrm>
            <a:off x="2027238" y="5602288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8086</a:t>
            </a:r>
          </a:p>
        </p:txBody>
      </p:sp>
      <p:sp>
        <p:nvSpPr>
          <p:cNvPr id="717862" name="Text Box 38"/>
          <p:cNvSpPr txBox="1">
            <a:spLocks noChangeArrowheads="1"/>
          </p:cNvSpPr>
          <p:nvPr/>
        </p:nvSpPr>
        <p:spPr bwMode="auto">
          <a:xfrm>
            <a:off x="1387475" y="5602288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8080</a:t>
            </a:r>
          </a:p>
        </p:txBody>
      </p:sp>
      <p:sp>
        <p:nvSpPr>
          <p:cNvPr id="717863" name="Text Box 39"/>
          <p:cNvSpPr txBox="1">
            <a:spLocks noChangeArrowheads="1"/>
          </p:cNvSpPr>
          <p:nvPr/>
        </p:nvSpPr>
        <p:spPr bwMode="auto">
          <a:xfrm>
            <a:off x="2668588" y="5602288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286</a:t>
            </a:r>
          </a:p>
        </p:txBody>
      </p:sp>
      <p:sp>
        <p:nvSpPr>
          <p:cNvPr id="717864" name="Text Box 40"/>
          <p:cNvSpPr txBox="1">
            <a:spLocks noChangeArrowheads="1"/>
          </p:cNvSpPr>
          <p:nvPr/>
        </p:nvSpPr>
        <p:spPr bwMode="auto">
          <a:xfrm>
            <a:off x="3138488" y="5602288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386</a:t>
            </a:r>
          </a:p>
        </p:txBody>
      </p:sp>
      <p:sp>
        <p:nvSpPr>
          <p:cNvPr id="717865" name="Text Box 41"/>
          <p:cNvSpPr txBox="1">
            <a:spLocks noChangeArrowheads="1"/>
          </p:cNvSpPr>
          <p:nvPr/>
        </p:nvSpPr>
        <p:spPr bwMode="auto">
          <a:xfrm>
            <a:off x="3732213" y="5602288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486</a:t>
            </a:r>
          </a:p>
        </p:txBody>
      </p:sp>
      <p:sp>
        <p:nvSpPr>
          <p:cNvPr id="717866" name="Text Box 42"/>
          <p:cNvSpPr txBox="1">
            <a:spLocks noChangeArrowheads="1"/>
          </p:cNvSpPr>
          <p:nvPr/>
        </p:nvSpPr>
        <p:spPr bwMode="auto">
          <a:xfrm>
            <a:off x="4210050" y="560228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Pentium</a:t>
            </a:r>
          </a:p>
        </p:txBody>
      </p:sp>
      <p:sp>
        <p:nvSpPr>
          <p:cNvPr id="717867" name="Text Box 43"/>
          <p:cNvSpPr txBox="1">
            <a:spLocks noChangeArrowheads="1"/>
          </p:cNvSpPr>
          <p:nvPr/>
        </p:nvSpPr>
        <p:spPr bwMode="auto">
          <a:xfrm>
            <a:off x="5029200" y="56022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P2</a:t>
            </a:r>
          </a:p>
        </p:txBody>
      </p:sp>
      <p:sp>
        <p:nvSpPr>
          <p:cNvPr id="717868" name="Text Box 44"/>
          <p:cNvSpPr txBox="1">
            <a:spLocks noChangeArrowheads="1"/>
          </p:cNvSpPr>
          <p:nvPr/>
        </p:nvSpPr>
        <p:spPr bwMode="auto">
          <a:xfrm>
            <a:off x="5343525" y="56022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P3</a:t>
            </a:r>
          </a:p>
        </p:txBody>
      </p:sp>
      <p:sp>
        <p:nvSpPr>
          <p:cNvPr id="717869" name="Text Box 45"/>
          <p:cNvSpPr txBox="1">
            <a:spLocks noChangeArrowheads="1"/>
          </p:cNvSpPr>
          <p:nvPr/>
        </p:nvSpPr>
        <p:spPr bwMode="auto">
          <a:xfrm>
            <a:off x="5630863" y="573563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P4</a:t>
            </a:r>
          </a:p>
        </p:txBody>
      </p:sp>
      <p:sp>
        <p:nvSpPr>
          <p:cNvPr id="717870" name="Text Box 46"/>
          <p:cNvSpPr txBox="1">
            <a:spLocks noChangeArrowheads="1"/>
          </p:cNvSpPr>
          <p:nvPr/>
        </p:nvSpPr>
        <p:spPr bwMode="auto">
          <a:xfrm>
            <a:off x="5607050" y="5602288"/>
            <a:ext cx="63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Itanium</a:t>
            </a:r>
          </a:p>
        </p:txBody>
      </p:sp>
      <p:sp>
        <p:nvSpPr>
          <p:cNvPr id="717871" name="Text Box 47"/>
          <p:cNvSpPr txBox="1">
            <a:spLocks noChangeArrowheads="1"/>
          </p:cNvSpPr>
          <p:nvPr/>
        </p:nvSpPr>
        <p:spPr bwMode="auto">
          <a:xfrm>
            <a:off x="6103938" y="5868988"/>
            <a:ext cx="741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Itanium 2</a:t>
            </a:r>
          </a:p>
        </p:txBody>
      </p:sp>
      <p:sp>
        <p:nvSpPr>
          <p:cNvPr id="717872" name="Text Box 48"/>
          <p:cNvSpPr txBox="1">
            <a:spLocks noChangeArrowheads="1"/>
          </p:cNvSpPr>
          <p:nvPr/>
        </p:nvSpPr>
        <p:spPr bwMode="auto">
          <a:xfrm>
            <a:off x="6237288" y="6267450"/>
            <a:ext cx="579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2005</a:t>
            </a:r>
          </a:p>
        </p:txBody>
      </p:sp>
      <p:sp>
        <p:nvSpPr>
          <p:cNvPr id="717873" name="Line 49"/>
          <p:cNvSpPr>
            <a:spLocks noChangeShapeType="1"/>
          </p:cNvSpPr>
          <p:nvPr/>
        </p:nvSpPr>
        <p:spPr bwMode="auto">
          <a:xfrm rot="-5400000">
            <a:off x="-1498600" y="3927476"/>
            <a:ext cx="4733925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874" name="Text Box 50"/>
          <p:cNvSpPr txBox="1">
            <a:spLocks noChangeArrowheads="1"/>
          </p:cNvSpPr>
          <p:nvPr/>
        </p:nvSpPr>
        <p:spPr bwMode="auto">
          <a:xfrm>
            <a:off x="7056438" y="6267450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20??</a:t>
            </a:r>
          </a:p>
        </p:txBody>
      </p:sp>
      <p:sp>
        <p:nvSpPr>
          <p:cNvPr id="717875" name="Text Box 51"/>
          <p:cNvSpPr txBox="1">
            <a:spLocks noChangeArrowheads="1"/>
          </p:cNvSpPr>
          <p:nvPr/>
        </p:nvSpPr>
        <p:spPr bwMode="auto">
          <a:xfrm rot="16200000">
            <a:off x="-1203324" y="3611565"/>
            <a:ext cx="2908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of cores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876" name="Text Box 52"/>
          <p:cNvSpPr txBox="1">
            <a:spLocks noChangeArrowheads="1"/>
          </p:cNvSpPr>
          <p:nvPr/>
        </p:nvSpPr>
        <p:spPr bwMode="auto">
          <a:xfrm>
            <a:off x="598488" y="5649913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17877" name="Text Box 53"/>
          <p:cNvSpPr txBox="1">
            <a:spLocks noChangeArrowheads="1"/>
          </p:cNvSpPr>
          <p:nvPr/>
        </p:nvSpPr>
        <p:spPr bwMode="auto">
          <a:xfrm>
            <a:off x="679450" y="5653088"/>
            <a:ext cx="184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878" name="Text Box 54"/>
          <p:cNvSpPr txBox="1">
            <a:spLocks noChangeArrowheads="1"/>
          </p:cNvSpPr>
          <p:nvPr/>
        </p:nvSpPr>
        <p:spPr bwMode="auto">
          <a:xfrm>
            <a:off x="598488" y="5211763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717879" name="Text Box 55"/>
          <p:cNvSpPr txBox="1">
            <a:spLocks noChangeArrowheads="1"/>
          </p:cNvSpPr>
          <p:nvPr/>
        </p:nvSpPr>
        <p:spPr bwMode="auto">
          <a:xfrm>
            <a:off x="598488" y="4783138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17880" name="Text Box 56"/>
          <p:cNvSpPr txBox="1">
            <a:spLocks noChangeArrowheads="1"/>
          </p:cNvSpPr>
          <p:nvPr/>
        </p:nvSpPr>
        <p:spPr bwMode="auto">
          <a:xfrm>
            <a:off x="598488" y="4344988"/>
            <a:ext cx="325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17881" name="Text Box 57"/>
          <p:cNvSpPr txBox="1">
            <a:spLocks noChangeArrowheads="1"/>
          </p:cNvSpPr>
          <p:nvPr/>
        </p:nvSpPr>
        <p:spPr bwMode="auto">
          <a:xfrm>
            <a:off x="457200" y="3906838"/>
            <a:ext cx="466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717882" name="Text Box 58"/>
          <p:cNvSpPr txBox="1">
            <a:spLocks noChangeArrowheads="1"/>
          </p:cNvSpPr>
          <p:nvPr/>
        </p:nvSpPr>
        <p:spPr bwMode="auto">
          <a:xfrm>
            <a:off x="457200" y="3478213"/>
            <a:ext cx="466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32</a:t>
            </a:r>
          </a:p>
        </p:txBody>
      </p:sp>
      <p:sp>
        <p:nvSpPr>
          <p:cNvPr id="717883" name="Text Box 59"/>
          <p:cNvSpPr txBox="1">
            <a:spLocks noChangeArrowheads="1"/>
          </p:cNvSpPr>
          <p:nvPr/>
        </p:nvSpPr>
        <p:spPr bwMode="auto">
          <a:xfrm>
            <a:off x="457200" y="3030538"/>
            <a:ext cx="466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64</a:t>
            </a:r>
          </a:p>
        </p:txBody>
      </p:sp>
      <p:sp>
        <p:nvSpPr>
          <p:cNvPr id="717884" name="Text Box 60"/>
          <p:cNvSpPr txBox="1">
            <a:spLocks noChangeArrowheads="1"/>
          </p:cNvSpPr>
          <p:nvPr/>
        </p:nvSpPr>
        <p:spPr bwMode="auto">
          <a:xfrm>
            <a:off x="315913" y="2601913"/>
            <a:ext cx="6080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128</a:t>
            </a:r>
          </a:p>
        </p:txBody>
      </p:sp>
      <p:sp>
        <p:nvSpPr>
          <p:cNvPr id="717885" name="Text Box 61"/>
          <p:cNvSpPr txBox="1">
            <a:spLocks noChangeArrowheads="1"/>
          </p:cNvSpPr>
          <p:nvPr/>
        </p:nvSpPr>
        <p:spPr bwMode="auto">
          <a:xfrm>
            <a:off x="315913" y="2192338"/>
            <a:ext cx="6080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256</a:t>
            </a:r>
          </a:p>
        </p:txBody>
      </p:sp>
      <p:sp>
        <p:nvSpPr>
          <p:cNvPr id="717886" name="Text Box 62"/>
          <p:cNvSpPr txBox="1">
            <a:spLocks noChangeArrowheads="1"/>
          </p:cNvSpPr>
          <p:nvPr/>
        </p:nvSpPr>
        <p:spPr bwMode="auto">
          <a:xfrm>
            <a:off x="315913" y="1725613"/>
            <a:ext cx="6080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512</a:t>
            </a:r>
          </a:p>
        </p:txBody>
      </p:sp>
      <p:sp>
        <p:nvSpPr>
          <p:cNvPr id="717887" name="AutoShape 63"/>
          <p:cNvSpPr>
            <a:spLocks noChangeArrowheads="1"/>
          </p:cNvSpPr>
          <p:nvPr/>
        </p:nvSpPr>
        <p:spPr bwMode="auto">
          <a:xfrm>
            <a:off x="5568950" y="5803900"/>
            <a:ext cx="79375" cy="9048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88" name="Text Box 64"/>
          <p:cNvSpPr txBox="1">
            <a:spLocks noChangeArrowheads="1"/>
          </p:cNvSpPr>
          <p:nvPr/>
        </p:nvSpPr>
        <p:spPr bwMode="auto">
          <a:xfrm>
            <a:off x="5118100" y="5710238"/>
            <a:ext cx="184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/>
          </a:p>
        </p:txBody>
      </p:sp>
      <p:sp>
        <p:nvSpPr>
          <p:cNvPr id="717889" name="Text Box 65"/>
          <p:cNvSpPr txBox="1">
            <a:spLocks noChangeArrowheads="1"/>
          </p:cNvSpPr>
          <p:nvPr/>
        </p:nvSpPr>
        <p:spPr bwMode="auto">
          <a:xfrm>
            <a:off x="5326063" y="5868988"/>
            <a:ext cx="585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CC0000"/>
                </a:solidFill>
                <a:cs typeface="Arial" pitchFamily="34" charset="0"/>
              </a:rPr>
              <a:t>Athlon</a:t>
            </a:r>
          </a:p>
        </p:txBody>
      </p: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5591175" y="3779838"/>
            <a:ext cx="444500" cy="371475"/>
            <a:chOff x="3876" y="2381"/>
            <a:chExt cx="280" cy="234"/>
          </a:xfrm>
        </p:grpSpPr>
        <p:sp>
          <p:nvSpPr>
            <p:cNvPr id="717891" name="AutoShape 67"/>
            <p:cNvSpPr>
              <a:spLocks noChangeArrowheads="1"/>
            </p:cNvSpPr>
            <p:nvPr/>
          </p:nvSpPr>
          <p:spPr bwMode="auto">
            <a:xfrm>
              <a:off x="4008" y="2558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92" name="Text Box 68"/>
            <p:cNvSpPr txBox="1">
              <a:spLocks noChangeArrowheads="1"/>
            </p:cNvSpPr>
            <p:nvPr/>
          </p:nvSpPr>
          <p:spPr bwMode="auto">
            <a:xfrm>
              <a:off x="3876" y="2381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Raw</a:t>
              </a:r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4954588" y="5233988"/>
            <a:ext cx="765175" cy="244475"/>
            <a:chOff x="3475" y="3297"/>
            <a:chExt cx="482" cy="154"/>
          </a:xfrm>
        </p:grpSpPr>
        <p:sp>
          <p:nvSpPr>
            <p:cNvPr id="717893" name="AutoShape 69"/>
            <p:cNvSpPr>
              <a:spLocks noChangeArrowheads="1"/>
            </p:cNvSpPr>
            <p:nvPr/>
          </p:nvSpPr>
          <p:spPr bwMode="auto">
            <a:xfrm>
              <a:off x="3907" y="3375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94" name="Text Box 70"/>
            <p:cNvSpPr txBox="1">
              <a:spLocks noChangeArrowheads="1"/>
            </p:cNvSpPr>
            <p:nvPr/>
          </p:nvSpPr>
          <p:spPr bwMode="auto">
            <a:xfrm>
              <a:off x="3475" y="3297"/>
              <a:ext cx="4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Power4</a:t>
              </a:r>
            </a:p>
          </p:txBody>
        </p:sp>
      </p:grp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6022975" y="5146675"/>
            <a:ext cx="677863" cy="303213"/>
            <a:chOff x="4148" y="3242"/>
            <a:chExt cx="427" cy="191"/>
          </a:xfrm>
        </p:grpSpPr>
        <p:sp>
          <p:nvSpPr>
            <p:cNvPr id="717895" name="AutoShape 71"/>
            <p:cNvSpPr>
              <a:spLocks noChangeArrowheads="1"/>
            </p:cNvSpPr>
            <p:nvPr/>
          </p:nvSpPr>
          <p:spPr bwMode="auto">
            <a:xfrm>
              <a:off x="4370" y="3376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96" name="Text Box 72"/>
            <p:cNvSpPr txBox="1">
              <a:spLocks noChangeArrowheads="1"/>
            </p:cNvSpPr>
            <p:nvPr/>
          </p:nvSpPr>
          <p:spPr bwMode="auto">
            <a:xfrm>
              <a:off x="4148" y="3242"/>
              <a:ext cx="4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Opteron</a:t>
              </a:r>
            </a:p>
          </p:txBody>
        </p:sp>
      </p:grp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6456363" y="5359400"/>
            <a:ext cx="636587" cy="312738"/>
            <a:chOff x="4421" y="3376"/>
            <a:chExt cx="401" cy="197"/>
          </a:xfrm>
        </p:grpSpPr>
        <p:sp>
          <p:nvSpPr>
            <p:cNvPr id="717897" name="AutoShape 73"/>
            <p:cNvSpPr>
              <a:spLocks noChangeArrowheads="1"/>
            </p:cNvSpPr>
            <p:nvPr/>
          </p:nvSpPr>
          <p:spPr bwMode="auto">
            <a:xfrm>
              <a:off x="4545" y="3376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98" name="Text Box 74"/>
            <p:cNvSpPr txBox="1">
              <a:spLocks noChangeArrowheads="1"/>
            </p:cNvSpPr>
            <p:nvPr/>
          </p:nvSpPr>
          <p:spPr bwMode="auto">
            <a:xfrm>
              <a:off x="4421" y="3419"/>
              <a:ext cx="4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Power6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6045200" y="4365625"/>
            <a:ext cx="677863" cy="244475"/>
            <a:chOff x="4162" y="2750"/>
            <a:chExt cx="427" cy="154"/>
          </a:xfrm>
        </p:grpSpPr>
        <p:sp>
          <p:nvSpPr>
            <p:cNvPr id="717899" name="AutoShape 75"/>
            <p:cNvSpPr>
              <a:spLocks noChangeArrowheads="1"/>
            </p:cNvSpPr>
            <p:nvPr/>
          </p:nvSpPr>
          <p:spPr bwMode="auto">
            <a:xfrm>
              <a:off x="4539" y="2828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00" name="Text Box 76"/>
            <p:cNvSpPr txBox="1">
              <a:spLocks noChangeArrowheads="1"/>
            </p:cNvSpPr>
            <p:nvPr/>
          </p:nvSpPr>
          <p:spPr bwMode="auto">
            <a:xfrm>
              <a:off x="4162" y="2750"/>
              <a:ext cx="4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Niagara</a:t>
              </a:r>
            </a:p>
          </p:txBody>
        </p:sp>
      </p:grp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6107113" y="5359400"/>
            <a:ext cx="571500" cy="409575"/>
            <a:chOff x="4201" y="3376"/>
            <a:chExt cx="360" cy="258"/>
          </a:xfrm>
        </p:grpSpPr>
        <p:sp>
          <p:nvSpPr>
            <p:cNvPr id="717901" name="AutoShape 77"/>
            <p:cNvSpPr>
              <a:spLocks noChangeArrowheads="1"/>
            </p:cNvSpPr>
            <p:nvPr/>
          </p:nvSpPr>
          <p:spPr bwMode="auto">
            <a:xfrm>
              <a:off x="4454" y="3376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02" name="Text Box 78"/>
            <p:cNvSpPr txBox="1">
              <a:spLocks noChangeArrowheads="1"/>
            </p:cNvSpPr>
            <p:nvPr/>
          </p:nvSpPr>
          <p:spPr bwMode="auto">
            <a:xfrm>
              <a:off x="4201" y="3480"/>
              <a:ext cx="3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Yonah</a:t>
              </a: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5692775" y="5359400"/>
            <a:ext cx="769938" cy="301625"/>
            <a:chOff x="3940" y="3376"/>
            <a:chExt cx="485" cy="190"/>
          </a:xfrm>
        </p:grpSpPr>
        <p:sp>
          <p:nvSpPr>
            <p:cNvPr id="717903" name="AutoShape 79"/>
            <p:cNvSpPr>
              <a:spLocks noChangeArrowheads="1"/>
            </p:cNvSpPr>
            <p:nvPr/>
          </p:nvSpPr>
          <p:spPr bwMode="auto">
            <a:xfrm>
              <a:off x="4297" y="3376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04" name="Text Box 80"/>
            <p:cNvSpPr txBox="1">
              <a:spLocks noChangeArrowheads="1"/>
            </p:cNvSpPr>
            <p:nvPr/>
          </p:nvSpPr>
          <p:spPr bwMode="auto">
            <a:xfrm>
              <a:off x="3940" y="3412"/>
              <a:ext cx="4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PExtreme</a:t>
              </a:r>
            </a:p>
          </p:txBody>
        </p:sp>
      </p:grpSp>
      <p:grpSp>
        <p:nvGrpSpPr>
          <p:cNvPr id="10" name="Group 114"/>
          <p:cNvGrpSpPr>
            <a:grpSpLocks/>
          </p:cNvGrpSpPr>
          <p:nvPr/>
        </p:nvGrpSpPr>
        <p:grpSpPr bwMode="auto">
          <a:xfrm>
            <a:off x="6724650" y="5141913"/>
            <a:ext cx="925513" cy="307975"/>
            <a:chOff x="4590" y="3239"/>
            <a:chExt cx="583" cy="194"/>
          </a:xfrm>
        </p:grpSpPr>
        <p:sp>
          <p:nvSpPr>
            <p:cNvPr id="717905" name="AutoShape 81"/>
            <p:cNvSpPr>
              <a:spLocks noChangeArrowheads="1"/>
            </p:cNvSpPr>
            <p:nvPr/>
          </p:nvSpPr>
          <p:spPr bwMode="auto">
            <a:xfrm>
              <a:off x="4670" y="3376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06" name="Text Box 82"/>
            <p:cNvSpPr txBox="1">
              <a:spLocks noChangeArrowheads="1"/>
            </p:cNvSpPr>
            <p:nvPr/>
          </p:nvSpPr>
          <p:spPr bwMode="auto">
            <a:xfrm>
              <a:off x="4590" y="3239"/>
              <a:ext cx="5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Tanglewood</a:t>
              </a:r>
            </a:p>
          </p:txBody>
        </p:sp>
      </p:grpSp>
      <p:grpSp>
        <p:nvGrpSpPr>
          <p:cNvPr id="11" name="Group 118"/>
          <p:cNvGrpSpPr>
            <a:grpSpLocks/>
          </p:cNvGrpSpPr>
          <p:nvPr/>
        </p:nvGrpSpPr>
        <p:grpSpPr bwMode="auto">
          <a:xfrm>
            <a:off x="6840538" y="4346575"/>
            <a:ext cx="433387" cy="244475"/>
            <a:chOff x="4663" y="2738"/>
            <a:chExt cx="273" cy="154"/>
          </a:xfrm>
        </p:grpSpPr>
        <p:sp>
          <p:nvSpPr>
            <p:cNvPr id="717907" name="AutoShape 83"/>
            <p:cNvSpPr>
              <a:spLocks noChangeArrowheads="1"/>
            </p:cNvSpPr>
            <p:nvPr/>
          </p:nvSpPr>
          <p:spPr bwMode="auto">
            <a:xfrm>
              <a:off x="4663" y="2782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08" name="Text Box 84"/>
            <p:cNvSpPr txBox="1">
              <a:spLocks noChangeArrowheads="1"/>
            </p:cNvSpPr>
            <p:nvPr/>
          </p:nvSpPr>
          <p:spPr bwMode="auto">
            <a:xfrm>
              <a:off x="4673" y="2738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Cell</a:t>
              </a:r>
            </a:p>
          </p:txBody>
        </p:sp>
      </p:grpSp>
      <p:grpSp>
        <p:nvGrpSpPr>
          <p:cNvPr id="12" name="Group 125"/>
          <p:cNvGrpSpPr>
            <a:grpSpLocks/>
          </p:cNvGrpSpPr>
          <p:nvPr/>
        </p:nvGrpSpPr>
        <p:grpSpPr bwMode="auto">
          <a:xfrm>
            <a:off x="6778625" y="2617788"/>
            <a:ext cx="565150" cy="463550"/>
            <a:chOff x="4624" y="1649"/>
            <a:chExt cx="356" cy="292"/>
          </a:xfrm>
        </p:grpSpPr>
        <p:sp>
          <p:nvSpPr>
            <p:cNvPr id="717909" name="AutoShape 85"/>
            <p:cNvSpPr>
              <a:spLocks noChangeArrowheads="1"/>
            </p:cNvSpPr>
            <p:nvPr/>
          </p:nvSpPr>
          <p:spPr bwMode="auto">
            <a:xfrm>
              <a:off x="4781" y="1884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10" name="Text Box 86"/>
            <p:cNvSpPr txBox="1">
              <a:spLocks noChangeArrowheads="1"/>
            </p:cNvSpPr>
            <p:nvPr/>
          </p:nvSpPr>
          <p:spPr bwMode="auto">
            <a:xfrm>
              <a:off x="4624" y="1649"/>
              <a:ext cx="3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Intel</a:t>
              </a:r>
            </a:p>
            <a:p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Tflops</a:t>
              </a:r>
            </a:p>
          </p:txBody>
        </p:sp>
      </p:grpSp>
      <p:grpSp>
        <p:nvGrpSpPr>
          <p:cNvPr id="13" name="Group 109"/>
          <p:cNvGrpSpPr>
            <a:grpSpLocks/>
          </p:cNvGrpSpPr>
          <p:nvPr/>
        </p:nvGrpSpPr>
        <p:grpSpPr bwMode="auto">
          <a:xfrm>
            <a:off x="5848350" y="4975225"/>
            <a:ext cx="706438" cy="244475"/>
            <a:chOff x="4038" y="3134"/>
            <a:chExt cx="445" cy="154"/>
          </a:xfrm>
        </p:grpSpPr>
        <p:sp>
          <p:nvSpPr>
            <p:cNvPr id="717911" name="AutoShape 87"/>
            <p:cNvSpPr>
              <a:spLocks noChangeArrowheads="1"/>
            </p:cNvSpPr>
            <p:nvPr/>
          </p:nvSpPr>
          <p:spPr bwMode="auto">
            <a:xfrm>
              <a:off x="4432" y="3225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12" name="Text Box 88"/>
            <p:cNvSpPr txBox="1">
              <a:spLocks noChangeArrowheads="1"/>
            </p:cNvSpPr>
            <p:nvPr/>
          </p:nvSpPr>
          <p:spPr bwMode="auto">
            <a:xfrm>
              <a:off x="4038" y="3134"/>
              <a:ext cx="4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Xbox360</a:t>
              </a:r>
            </a:p>
          </p:txBody>
        </p:sp>
      </p:grpSp>
      <p:grpSp>
        <p:nvGrpSpPr>
          <p:cNvPr id="14" name="Group 122"/>
          <p:cNvGrpSpPr>
            <a:grpSpLocks/>
          </p:cNvGrpSpPr>
          <p:nvPr/>
        </p:nvGrpSpPr>
        <p:grpSpPr bwMode="auto">
          <a:xfrm>
            <a:off x="6715125" y="3681413"/>
            <a:ext cx="889000" cy="469900"/>
            <a:chOff x="4584" y="2319"/>
            <a:chExt cx="560" cy="296"/>
          </a:xfrm>
        </p:grpSpPr>
        <p:sp>
          <p:nvSpPr>
            <p:cNvPr id="717913" name="AutoShape 89"/>
            <p:cNvSpPr>
              <a:spLocks noChangeArrowheads="1"/>
            </p:cNvSpPr>
            <p:nvPr/>
          </p:nvSpPr>
          <p:spPr bwMode="auto">
            <a:xfrm>
              <a:off x="4663" y="2558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14" name="Text Box 90"/>
            <p:cNvSpPr txBox="1">
              <a:spLocks noChangeArrowheads="1"/>
            </p:cNvSpPr>
            <p:nvPr/>
          </p:nvSpPr>
          <p:spPr bwMode="auto">
            <a:xfrm>
              <a:off x="4584" y="2319"/>
              <a:ext cx="5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Cavium</a:t>
              </a:r>
            </a:p>
            <a:p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Octeon</a:t>
              </a:r>
            </a:p>
          </p:txBody>
        </p:sp>
      </p:grpSp>
      <p:grpSp>
        <p:nvGrpSpPr>
          <p:cNvPr id="15" name="Group 121"/>
          <p:cNvGrpSpPr>
            <a:grpSpLocks/>
          </p:cNvGrpSpPr>
          <p:nvPr/>
        </p:nvGrpSpPr>
        <p:grpSpPr bwMode="auto">
          <a:xfrm>
            <a:off x="6327775" y="3663950"/>
            <a:ext cx="481013" cy="487363"/>
            <a:chOff x="4340" y="2308"/>
            <a:chExt cx="303" cy="307"/>
          </a:xfrm>
        </p:grpSpPr>
        <p:sp>
          <p:nvSpPr>
            <p:cNvPr id="717915" name="AutoShape 91"/>
            <p:cNvSpPr>
              <a:spLocks noChangeArrowheads="1"/>
            </p:cNvSpPr>
            <p:nvPr/>
          </p:nvSpPr>
          <p:spPr bwMode="auto">
            <a:xfrm>
              <a:off x="4471" y="2558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16" name="Text Box 92"/>
            <p:cNvSpPr txBox="1">
              <a:spLocks noChangeArrowheads="1"/>
            </p:cNvSpPr>
            <p:nvPr/>
          </p:nvSpPr>
          <p:spPr bwMode="auto">
            <a:xfrm>
              <a:off x="4340" y="2308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 dirty="0" err="1">
                  <a:solidFill>
                    <a:schemeClr val="accent2"/>
                  </a:solidFill>
                  <a:cs typeface="Arial" pitchFamily="34" charset="0"/>
                </a:rPr>
                <a:t>Raza</a:t>
              </a:r>
              <a:endParaRPr lang="en-US" sz="1000" b="1" dirty="0">
                <a:solidFill>
                  <a:schemeClr val="accent2"/>
                </a:solidFill>
                <a:cs typeface="Arial" pitchFamily="34" charset="0"/>
              </a:endParaRPr>
            </a:p>
            <a:p>
              <a:pPr algn="l"/>
              <a:r>
                <a:rPr lang="en-US" sz="1000" b="1" dirty="0">
                  <a:solidFill>
                    <a:schemeClr val="accent2"/>
                  </a:solidFill>
                  <a:cs typeface="Arial" pitchFamily="34" charset="0"/>
                </a:rPr>
                <a:t>XLR</a:t>
              </a:r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5402263" y="5106988"/>
            <a:ext cx="720725" cy="341312"/>
            <a:chOff x="3757" y="3217"/>
            <a:chExt cx="454" cy="215"/>
          </a:xfrm>
        </p:grpSpPr>
        <p:sp>
          <p:nvSpPr>
            <p:cNvPr id="717917" name="AutoShape 93"/>
            <p:cNvSpPr>
              <a:spLocks noChangeArrowheads="1"/>
            </p:cNvSpPr>
            <p:nvPr/>
          </p:nvSpPr>
          <p:spPr bwMode="auto">
            <a:xfrm>
              <a:off x="4095" y="3375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18" name="Rectangle 94"/>
            <p:cNvSpPr>
              <a:spLocks noChangeArrowheads="1"/>
            </p:cNvSpPr>
            <p:nvPr/>
          </p:nvSpPr>
          <p:spPr bwMode="auto">
            <a:xfrm>
              <a:off x="3757" y="3217"/>
              <a:ext cx="45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</a:rPr>
                <a:t>PA-8800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</a:p>
          </p:txBody>
        </p:sp>
      </p:grpSp>
      <p:grpSp>
        <p:nvGrpSpPr>
          <p:cNvPr id="17" name="Group 126"/>
          <p:cNvGrpSpPr>
            <a:grpSpLocks/>
          </p:cNvGrpSpPr>
          <p:nvPr/>
        </p:nvGrpSpPr>
        <p:grpSpPr bwMode="auto">
          <a:xfrm>
            <a:off x="6423025" y="2357438"/>
            <a:ext cx="587375" cy="396875"/>
            <a:chOff x="4400" y="1485"/>
            <a:chExt cx="370" cy="250"/>
          </a:xfrm>
        </p:grpSpPr>
        <p:sp>
          <p:nvSpPr>
            <p:cNvPr id="717919" name="AutoShape 95"/>
            <p:cNvSpPr>
              <a:spLocks noChangeArrowheads="1"/>
            </p:cNvSpPr>
            <p:nvPr/>
          </p:nvSpPr>
          <p:spPr bwMode="auto">
            <a:xfrm>
              <a:off x="4720" y="1573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20" name="Text Box 96"/>
            <p:cNvSpPr txBox="1">
              <a:spLocks noChangeArrowheads="1"/>
            </p:cNvSpPr>
            <p:nvPr/>
          </p:nvSpPr>
          <p:spPr bwMode="auto">
            <a:xfrm>
              <a:off x="4400" y="1485"/>
              <a:ext cx="3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Cisco</a:t>
              </a:r>
            </a:p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CSR-1</a:t>
              </a:r>
            </a:p>
          </p:txBody>
        </p:sp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6243638" y="1873250"/>
            <a:ext cx="712787" cy="396875"/>
            <a:chOff x="4287" y="1180"/>
            <a:chExt cx="449" cy="250"/>
          </a:xfrm>
        </p:grpSpPr>
        <p:sp>
          <p:nvSpPr>
            <p:cNvPr id="717921" name="AutoShape 97"/>
            <p:cNvSpPr>
              <a:spLocks noChangeArrowheads="1"/>
            </p:cNvSpPr>
            <p:nvPr/>
          </p:nvSpPr>
          <p:spPr bwMode="auto">
            <a:xfrm>
              <a:off x="4660" y="1325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22" name="Text Box 98"/>
            <p:cNvSpPr txBox="1">
              <a:spLocks noChangeArrowheads="1"/>
            </p:cNvSpPr>
            <p:nvPr/>
          </p:nvSpPr>
          <p:spPr bwMode="auto">
            <a:xfrm>
              <a:off x="4287" y="1180"/>
              <a:ext cx="4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Picochip</a:t>
              </a:r>
            </a:p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PC102</a:t>
              </a:r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>
            <a:off x="5462588" y="4749800"/>
            <a:ext cx="1316037" cy="269875"/>
            <a:chOff x="3795" y="2992"/>
            <a:chExt cx="829" cy="170"/>
          </a:xfrm>
        </p:grpSpPr>
        <p:sp>
          <p:nvSpPr>
            <p:cNvPr id="717923" name="AutoShape 99"/>
            <p:cNvSpPr>
              <a:spLocks noChangeArrowheads="1"/>
            </p:cNvSpPr>
            <p:nvPr/>
          </p:nvSpPr>
          <p:spPr bwMode="auto">
            <a:xfrm>
              <a:off x="4544" y="3105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24" name="Rectangle 100"/>
            <p:cNvSpPr>
              <a:spLocks noChangeArrowheads="1"/>
            </p:cNvSpPr>
            <p:nvPr/>
          </p:nvSpPr>
          <p:spPr bwMode="auto">
            <a:xfrm>
              <a:off x="3795" y="2992"/>
              <a:ext cx="829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</a:rPr>
                <a:t>Boardcom 1480</a:t>
              </a:r>
              <a:endParaRPr lang="en-US" sz="1000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16"/>
          <p:cNvGrpSpPr>
            <a:grpSpLocks/>
          </p:cNvGrpSpPr>
          <p:nvPr/>
        </p:nvGrpSpPr>
        <p:grpSpPr bwMode="auto">
          <a:xfrm>
            <a:off x="6672263" y="4683125"/>
            <a:ext cx="1316037" cy="336550"/>
            <a:chOff x="4557" y="2950"/>
            <a:chExt cx="829" cy="212"/>
          </a:xfrm>
        </p:grpSpPr>
        <p:sp>
          <p:nvSpPr>
            <p:cNvPr id="717925" name="AutoShape 101"/>
            <p:cNvSpPr>
              <a:spLocks noChangeArrowheads="1"/>
            </p:cNvSpPr>
            <p:nvPr/>
          </p:nvSpPr>
          <p:spPr bwMode="auto">
            <a:xfrm>
              <a:off x="4622" y="3105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27" name="Rectangle 103"/>
            <p:cNvSpPr>
              <a:spLocks noChangeArrowheads="1"/>
            </p:cNvSpPr>
            <p:nvPr/>
          </p:nvSpPr>
          <p:spPr bwMode="auto">
            <a:xfrm>
              <a:off x="4557" y="2950"/>
              <a:ext cx="829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</a:rPr>
                <a:t>Opteron 4P</a:t>
              </a:r>
              <a:endParaRPr lang="en-US" sz="1000">
                <a:solidFill>
                  <a:schemeClr val="accent2"/>
                </a:solidFill>
              </a:endParaRPr>
            </a:p>
          </p:txBody>
        </p:sp>
      </p:grpSp>
      <p:grpSp>
        <p:nvGrpSpPr>
          <p:cNvPr id="21" name="Group 117"/>
          <p:cNvGrpSpPr>
            <a:grpSpLocks/>
          </p:cNvGrpSpPr>
          <p:nvPr/>
        </p:nvGrpSpPr>
        <p:grpSpPr bwMode="auto">
          <a:xfrm>
            <a:off x="6851650" y="4864100"/>
            <a:ext cx="1403350" cy="244475"/>
            <a:chOff x="4670" y="3064"/>
            <a:chExt cx="884" cy="154"/>
          </a:xfrm>
        </p:grpSpPr>
        <p:sp>
          <p:nvSpPr>
            <p:cNvPr id="717926" name="AutoShape 102"/>
            <p:cNvSpPr>
              <a:spLocks noChangeArrowheads="1"/>
            </p:cNvSpPr>
            <p:nvPr/>
          </p:nvSpPr>
          <p:spPr bwMode="auto">
            <a:xfrm>
              <a:off x="4670" y="3105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28" name="Rectangle 104"/>
            <p:cNvSpPr>
              <a:spLocks noChangeArrowheads="1"/>
            </p:cNvSpPr>
            <p:nvPr/>
          </p:nvSpPr>
          <p:spPr bwMode="auto">
            <a:xfrm>
              <a:off x="4725" y="3064"/>
              <a:ext cx="829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</a:rPr>
                <a:t>Xeon MP</a:t>
              </a:r>
              <a:endParaRPr lang="en-US" sz="1000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Group 124"/>
          <p:cNvGrpSpPr>
            <a:grpSpLocks/>
          </p:cNvGrpSpPr>
          <p:nvPr/>
        </p:nvGrpSpPr>
        <p:grpSpPr bwMode="auto">
          <a:xfrm>
            <a:off x="6921500" y="1920875"/>
            <a:ext cx="681038" cy="396875"/>
            <a:chOff x="4714" y="1210"/>
            <a:chExt cx="429" cy="250"/>
          </a:xfrm>
        </p:grpSpPr>
        <p:sp>
          <p:nvSpPr>
            <p:cNvPr id="717929" name="AutoShape 105"/>
            <p:cNvSpPr>
              <a:spLocks noChangeArrowheads="1"/>
            </p:cNvSpPr>
            <p:nvPr/>
          </p:nvSpPr>
          <p:spPr bwMode="auto">
            <a:xfrm>
              <a:off x="4714" y="1307"/>
              <a:ext cx="50" cy="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30" name="Text Box 106"/>
            <p:cNvSpPr txBox="1">
              <a:spLocks noChangeArrowheads="1"/>
            </p:cNvSpPr>
            <p:nvPr/>
          </p:nvSpPr>
          <p:spPr bwMode="auto">
            <a:xfrm>
              <a:off x="4725" y="1210"/>
              <a:ext cx="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Ambric</a:t>
              </a:r>
            </a:p>
            <a:p>
              <a:pPr algn="l"/>
              <a:r>
                <a:rPr lang="en-US" sz="1000" b="1">
                  <a:solidFill>
                    <a:schemeClr val="accent2"/>
                  </a:solidFill>
                  <a:cs typeface="Arial" pitchFamily="34" charset="0"/>
                </a:rPr>
                <a:t>AM2045</a:t>
              </a:r>
            </a:p>
          </p:txBody>
        </p:sp>
      </p:grpSp>
      <p:sp>
        <p:nvSpPr>
          <p:cNvPr id="127" name="Left-Right Arrow 126"/>
          <p:cNvSpPr/>
          <p:nvPr/>
        </p:nvSpPr>
        <p:spPr bwMode="auto">
          <a:xfrm>
            <a:off x="1066800" y="4924426"/>
            <a:ext cx="5172075" cy="666750"/>
          </a:xfrm>
          <a:prstGeom prst="leftRightArrow">
            <a:avLst>
              <a:gd name="adj1" fmla="val 94444"/>
              <a:gd name="adj2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Program written in 1970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 still works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baseline="0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</a:rPr>
              <a:t> is much faster today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9362" y="942974"/>
            <a:ext cx="15446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Content Placeholder 128"/>
          <p:cNvSpPr>
            <a:spLocks noGrp="1"/>
          </p:cNvSpPr>
          <p:nvPr>
            <p:ph idx="1"/>
          </p:nvPr>
        </p:nvSpPr>
        <p:spPr>
          <a:xfrm>
            <a:off x="895350" y="1114425"/>
            <a:ext cx="7505700" cy="5273675"/>
          </a:xfrm>
        </p:spPr>
        <p:txBody>
          <a:bodyPr/>
          <a:lstStyle/>
          <a:p>
            <a:r>
              <a:rPr lang="en-US" dirty="0" smtClean="0"/>
              <a:t>Moore’s law gains were sufficient</a:t>
            </a:r>
          </a:p>
          <a:p>
            <a:r>
              <a:rPr lang="en-US" dirty="0" smtClean="0"/>
              <a:t>Targeted the same machine</a:t>
            </a:r>
            <a:br>
              <a:rPr lang="en-US" dirty="0" smtClean="0"/>
            </a:br>
            <a:r>
              <a:rPr lang="en-US" dirty="0" smtClean="0"/>
              <a:t>model from 1070 to now</a:t>
            </a:r>
          </a:p>
          <a:p>
            <a:endParaRPr lang="en-US" dirty="0" smtClean="0"/>
          </a:p>
          <a:p>
            <a:r>
              <a:rPr lang="en-US" dirty="0" smtClean="0"/>
              <a:t>New reality: changing machine model</a:t>
            </a:r>
          </a:p>
          <a:p>
            <a:r>
              <a:rPr lang="en-US" dirty="0" smtClean="0"/>
              <a:t>Joe is in the same boat with</a:t>
            </a:r>
            <a:br>
              <a:rPr lang="en-US" dirty="0" smtClean="0"/>
            </a:br>
            <a:r>
              <a:rPr lang="en-US" dirty="0" smtClean="0"/>
              <a:t>the expert programmers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Proofing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354138"/>
            <a:ext cx="8820149" cy="5033962"/>
          </a:xfrm>
        </p:spPr>
        <p:txBody>
          <a:bodyPr/>
          <a:lstStyle/>
          <a:p>
            <a:r>
              <a:rPr lang="en-US" dirty="0" smtClean="0"/>
              <a:t>No single machine model anymore</a:t>
            </a:r>
          </a:p>
          <a:p>
            <a:pPr lvl="1"/>
            <a:r>
              <a:rPr lang="en-US" dirty="0" smtClean="0"/>
              <a:t>Between different processor types</a:t>
            </a:r>
          </a:p>
          <a:p>
            <a:pPr lvl="1"/>
            <a:r>
              <a:rPr lang="en-US" dirty="0" smtClean="0"/>
              <a:t>Between different generation within the same family </a:t>
            </a:r>
          </a:p>
          <a:p>
            <a:r>
              <a:rPr lang="en-US" dirty="0" smtClean="0"/>
              <a:t>Programs need to be written-once and use anywhere, anytime</a:t>
            </a:r>
            <a:endParaRPr lang="en-US" sz="2400" dirty="0" smtClean="0"/>
          </a:p>
          <a:p>
            <a:pPr lvl="1"/>
            <a:r>
              <a:rPr lang="en-US" dirty="0" smtClean="0"/>
              <a:t>Java did it for portability </a:t>
            </a:r>
          </a:p>
          <a:p>
            <a:pPr lvl="1"/>
            <a:r>
              <a:rPr lang="en-US" dirty="0" smtClean="0"/>
              <a:t>We need to do it for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4138"/>
            <a:ext cx="8562975" cy="5033962"/>
          </a:xfrm>
        </p:spPr>
        <p:txBody>
          <a:bodyPr/>
          <a:lstStyle/>
          <a:p>
            <a:r>
              <a:rPr lang="en-US" dirty="0" smtClean="0"/>
              <a:t>The Three Side Stories</a:t>
            </a:r>
          </a:p>
          <a:p>
            <a:pPr lvl="1"/>
            <a:r>
              <a:rPr lang="en-US" dirty="0" smtClean="0"/>
              <a:t>Performance and Parallelism with Multicores</a:t>
            </a:r>
          </a:p>
          <a:p>
            <a:pPr lvl="1"/>
            <a:r>
              <a:rPr lang="en-US" dirty="0" smtClean="0"/>
              <a:t>Future Proofing Software</a:t>
            </a:r>
          </a:p>
          <a:p>
            <a:pPr lvl="1"/>
            <a:r>
              <a:rPr lang="en-US" dirty="0" smtClean="0"/>
              <a:t>Evolution of Programming Languages</a:t>
            </a:r>
          </a:p>
          <a:p>
            <a:r>
              <a:rPr lang="en-US" dirty="0" smtClean="0"/>
              <a:t>Three Observations</a:t>
            </a:r>
          </a:p>
          <a:p>
            <a:r>
              <a:rPr lang="en-US" dirty="0" smtClean="0"/>
              <a:t>PetaBricks 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Compiler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Variable Precision</a:t>
            </a:r>
          </a:p>
          <a:p>
            <a:pPr lvl="1"/>
            <a:r>
              <a:rPr lang="en-US" dirty="0" smtClean="0"/>
              <a:t>Sibling Rivalry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5"/>
          <p:cNvSpPr txBox="1">
            <a:spLocks/>
          </p:cNvSpPr>
          <p:nvPr/>
        </p:nvSpPr>
        <p:spPr bwMode="auto">
          <a:xfrm>
            <a:off x="207963" y="4638675"/>
            <a:ext cx="8863012" cy="245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1000" dirty="0"/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dirty="0"/>
              <a:t>To be </a:t>
            </a:r>
            <a:r>
              <a:rPr lang="en-US" dirty="0" smtClean="0"/>
              <a:t>an effective language that can future-proof programs</a:t>
            </a:r>
            <a:endParaRPr lang="en-US" dirty="0"/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5772150" algn="l"/>
              </a:tabLst>
            </a:pPr>
            <a:r>
              <a:rPr lang="en-US" sz="2000" dirty="0"/>
              <a:t>Restrict the choices when a property is hard to automate or constant across architectures of current and future    </a:t>
            </a:r>
            <a:r>
              <a:rPr lang="en-US" sz="2000" dirty="0" smtClean="0"/>
              <a:t>	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>
                <a:sym typeface="Wingdings" pitchFamily="2" charset="2"/>
              </a:rPr>
              <a:t>expose to the user</a:t>
            </a:r>
            <a:endParaRPr lang="en-US" sz="2000" dirty="0"/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5772150" algn="l"/>
              </a:tabLst>
            </a:pPr>
            <a:r>
              <a:rPr lang="en-US" sz="2000" dirty="0" smtClean="0"/>
              <a:t>Features that </a:t>
            </a:r>
            <a:r>
              <a:rPr lang="en-US" sz="2000" dirty="0"/>
              <a:t>are automatable and </a:t>
            </a:r>
            <a:r>
              <a:rPr lang="en-US" sz="2000" dirty="0" smtClean="0"/>
              <a:t>variable	</a:t>
            </a:r>
            <a:r>
              <a:rPr lang="en-US" sz="2000" dirty="0" smtClean="0">
                <a:sym typeface="Wingdings" pitchFamily="2" charset="2"/>
              </a:rPr>
              <a:t> hide from the user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31544" y="1106487"/>
            <a:ext cx="4260056" cy="3505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kern="1200" dirty="0" smtClean="0">
                <a:latin typeface="Arial" pitchFamily="34" charset="0"/>
                <a:ea typeface="ＭＳ Ｐゴシック" charset="-128"/>
              </a:rPr>
              <a:t>A little forever</a:t>
            </a:r>
            <a:endParaRPr lang="en-US" sz="2400" b="1" kern="1200" dirty="0">
              <a:latin typeface="Arial" pitchFamily="34" charset="0"/>
              <a:ea typeface="ＭＳ Ｐゴシック" charset="-128"/>
            </a:endParaRP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Hide the architectural details</a:t>
            </a: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Good solutions not visible</a:t>
            </a: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Mediocre performance </a:t>
            </a: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But will work forever</a:t>
            </a: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Ex: HPF</a:t>
            </a:r>
            <a:endParaRPr lang="en-US" sz="2000" kern="1200" dirty="0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8112" y="1106487"/>
            <a:ext cx="4719637" cy="3505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kern="1200" dirty="0" smtClean="0">
                <a:latin typeface="Arial" pitchFamily="34" charset="0"/>
                <a:ea typeface="ＭＳ Ｐゴシック" charset="-128"/>
              </a:rPr>
              <a:t>A lot now</a:t>
            </a:r>
            <a:endParaRPr lang="en-US" sz="2400" b="1" kern="1200" dirty="0">
              <a:latin typeface="Arial" pitchFamily="34" charset="0"/>
              <a:ea typeface="ＭＳ Ｐゴシック" charset="-128"/>
            </a:endParaRP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Expose the architectural details</a:t>
            </a: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Good performance now</a:t>
            </a: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In </a:t>
            </a:r>
            <a:r>
              <a:rPr lang="en-US" sz="2000" kern="1200" dirty="0">
                <a:latin typeface="Arial" pitchFamily="34" charset="0"/>
                <a:ea typeface="ＭＳ Ｐゴシック" charset="-128"/>
                <a:cs typeface="+mn-cs"/>
              </a:rPr>
              <a:t>a local </a:t>
            </a: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minima</a:t>
            </a: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Will be obsolete soon</a:t>
            </a:r>
            <a:endParaRPr lang="en-US" sz="2000" kern="1200" dirty="0">
              <a:latin typeface="Arial" pitchFamily="34" charset="0"/>
              <a:ea typeface="ＭＳ Ｐゴシック" charset="-128"/>
              <a:cs typeface="+mn-cs"/>
            </a:endParaRP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>
                <a:latin typeface="Arial" pitchFamily="34" charset="0"/>
                <a:ea typeface="ＭＳ Ｐゴシック" charset="-128"/>
                <a:cs typeface="+mn-cs"/>
              </a:rPr>
              <a:t>Heroic effort needed to get </a:t>
            </a: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out</a:t>
            </a:r>
          </a:p>
          <a:p>
            <a:pPr lvl="1" eaLnBrk="1" hangingPunct="1"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1200" dirty="0" smtClean="0">
                <a:latin typeface="Arial" pitchFamily="34" charset="0"/>
                <a:ea typeface="ＭＳ Ｐゴシック" charset="-128"/>
                <a:cs typeface="+mn-cs"/>
              </a:rPr>
              <a:t>Ex: MPI</a:t>
            </a:r>
            <a:endParaRPr lang="en-US" sz="2000" kern="1200" dirty="0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6200"/>
            <a:ext cx="7351713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Languages and Future Proofing</a:t>
            </a:r>
            <a:endParaRPr lang="en-US" dirty="0" smtClean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55650" y="3906125"/>
            <a:ext cx="3611563" cy="774700"/>
            <a:chOff x="5153309" y="4070305"/>
            <a:chExt cx="3612639" cy="774613"/>
          </a:xfrm>
        </p:grpSpPr>
        <p:sp>
          <p:nvSpPr>
            <p:cNvPr id="6163" name="Freeform 20"/>
            <p:cNvSpPr>
              <a:spLocks/>
            </p:cNvSpPr>
            <p:nvPr/>
          </p:nvSpPr>
          <p:spPr bwMode="auto">
            <a:xfrm>
              <a:off x="5153309" y="4070305"/>
              <a:ext cx="3612639" cy="774613"/>
            </a:xfrm>
            <a:custGeom>
              <a:avLst/>
              <a:gdLst>
                <a:gd name="T0" fmla="*/ 0 w 3612639"/>
                <a:gd name="T1" fmla="*/ 0 h 821944"/>
                <a:gd name="T2" fmla="*/ 3612639 w 3612639"/>
                <a:gd name="T3" fmla="*/ 821944 h 821944"/>
              </a:gdLst>
              <a:ahLst/>
              <a:cxnLst/>
              <a:rect l="T0" t="T1" r="T2" b="T3"/>
              <a:pathLst>
                <a:path w="3612639" h="821944">
                  <a:moveTo>
                    <a:pt x="0" y="354979"/>
                  </a:moveTo>
                  <a:cubicBezTo>
                    <a:pt x="13146" y="362867"/>
                    <a:pt x="27337" y="369231"/>
                    <a:pt x="39439" y="378644"/>
                  </a:cubicBezTo>
                  <a:cubicBezTo>
                    <a:pt x="75668" y="406824"/>
                    <a:pt x="101339" y="454266"/>
                    <a:pt x="126206" y="489082"/>
                  </a:cubicBezTo>
                  <a:cubicBezTo>
                    <a:pt x="133847" y="499780"/>
                    <a:pt x="143990" y="508877"/>
                    <a:pt x="149869" y="520636"/>
                  </a:cubicBezTo>
                  <a:cubicBezTo>
                    <a:pt x="155128" y="531154"/>
                    <a:pt x="161278" y="541272"/>
                    <a:pt x="165645" y="552190"/>
                  </a:cubicBezTo>
                  <a:cubicBezTo>
                    <a:pt x="171821" y="567631"/>
                    <a:pt x="167584" y="590295"/>
                    <a:pt x="181421" y="599520"/>
                  </a:cubicBezTo>
                  <a:lnTo>
                    <a:pt x="205084" y="615297"/>
                  </a:lnTo>
                  <a:cubicBezTo>
                    <a:pt x="212972" y="610038"/>
                    <a:pt x="224508" y="608000"/>
                    <a:pt x="228748" y="599520"/>
                  </a:cubicBezTo>
                  <a:cubicBezTo>
                    <a:pt x="260215" y="536583"/>
                    <a:pt x="209916" y="561098"/>
                    <a:pt x="260299" y="544301"/>
                  </a:cubicBezTo>
                  <a:cubicBezTo>
                    <a:pt x="276075" y="546931"/>
                    <a:pt x="294524" y="543018"/>
                    <a:pt x="307626" y="552190"/>
                  </a:cubicBezTo>
                  <a:cubicBezTo>
                    <a:pt x="323159" y="563064"/>
                    <a:pt x="339178" y="599520"/>
                    <a:pt x="339178" y="599520"/>
                  </a:cubicBezTo>
                  <a:cubicBezTo>
                    <a:pt x="341807" y="610038"/>
                    <a:pt x="343260" y="620922"/>
                    <a:pt x="347066" y="631074"/>
                  </a:cubicBezTo>
                  <a:cubicBezTo>
                    <a:pt x="351195" y="642085"/>
                    <a:pt x="358209" y="651819"/>
                    <a:pt x="362841" y="662628"/>
                  </a:cubicBezTo>
                  <a:cubicBezTo>
                    <a:pt x="366116" y="670271"/>
                    <a:pt x="368100" y="678405"/>
                    <a:pt x="370729" y="686293"/>
                  </a:cubicBezTo>
                  <a:cubicBezTo>
                    <a:pt x="373358" y="678405"/>
                    <a:pt x="376333" y="670623"/>
                    <a:pt x="378617" y="662628"/>
                  </a:cubicBezTo>
                  <a:cubicBezTo>
                    <a:pt x="386043" y="636635"/>
                    <a:pt x="388971" y="618742"/>
                    <a:pt x="394393" y="591632"/>
                  </a:cubicBezTo>
                  <a:cubicBezTo>
                    <a:pt x="410169" y="596891"/>
                    <a:pt x="426847" y="599972"/>
                    <a:pt x="441720" y="607409"/>
                  </a:cubicBezTo>
                  <a:cubicBezTo>
                    <a:pt x="453479" y="613289"/>
                    <a:pt x="462574" y="623432"/>
                    <a:pt x="473272" y="631074"/>
                  </a:cubicBezTo>
                  <a:cubicBezTo>
                    <a:pt x="480986" y="636584"/>
                    <a:pt x="489047" y="641592"/>
                    <a:pt x="496935" y="646851"/>
                  </a:cubicBezTo>
                  <a:cubicBezTo>
                    <a:pt x="504823" y="644222"/>
                    <a:pt x="513162" y="642682"/>
                    <a:pt x="520599" y="638963"/>
                  </a:cubicBezTo>
                  <a:cubicBezTo>
                    <a:pt x="529078" y="634723"/>
                    <a:pt x="534911" y="621627"/>
                    <a:pt x="544262" y="623186"/>
                  </a:cubicBezTo>
                  <a:cubicBezTo>
                    <a:pt x="555266" y="625020"/>
                    <a:pt x="559356" y="639709"/>
                    <a:pt x="567926" y="646851"/>
                  </a:cubicBezTo>
                  <a:cubicBezTo>
                    <a:pt x="575209" y="652920"/>
                    <a:pt x="583701" y="657369"/>
                    <a:pt x="591589" y="662628"/>
                  </a:cubicBezTo>
                  <a:cubicBezTo>
                    <a:pt x="651428" y="572866"/>
                    <a:pt x="593033" y="669447"/>
                    <a:pt x="615253" y="410198"/>
                  </a:cubicBezTo>
                  <a:cubicBezTo>
                    <a:pt x="616673" y="393629"/>
                    <a:pt x="616155" y="370306"/>
                    <a:pt x="631029" y="362868"/>
                  </a:cubicBezTo>
                  <a:lnTo>
                    <a:pt x="662580" y="347091"/>
                  </a:lnTo>
                  <a:cubicBezTo>
                    <a:pt x="683614" y="349720"/>
                    <a:pt x="705118" y="349837"/>
                    <a:pt x="725683" y="354979"/>
                  </a:cubicBezTo>
                  <a:cubicBezTo>
                    <a:pt x="758133" y="363092"/>
                    <a:pt x="764611" y="380551"/>
                    <a:pt x="788786" y="402310"/>
                  </a:cubicBezTo>
                  <a:cubicBezTo>
                    <a:pt x="804050" y="416048"/>
                    <a:pt x="820337" y="428605"/>
                    <a:pt x="836113" y="441752"/>
                  </a:cubicBezTo>
                  <a:cubicBezTo>
                    <a:pt x="838742" y="449640"/>
                    <a:pt x="840283" y="457980"/>
                    <a:pt x="844001" y="465417"/>
                  </a:cubicBezTo>
                  <a:cubicBezTo>
                    <a:pt x="873781" y="524979"/>
                    <a:pt x="853582" y="457663"/>
                    <a:pt x="867664" y="425975"/>
                  </a:cubicBezTo>
                  <a:cubicBezTo>
                    <a:pt x="871041" y="418377"/>
                    <a:pt x="883440" y="420716"/>
                    <a:pt x="891328" y="418087"/>
                  </a:cubicBezTo>
                  <a:cubicBezTo>
                    <a:pt x="899216" y="412828"/>
                    <a:pt x="909070" y="409713"/>
                    <a:pt x="914992" y="402310"/>
                  </a:cubicBezTo>
                  <a:cubicBezTo>
                    <a:pt x="921546" y="394116"/>
                    <a:pt x="930233" y="341340"/>
                    <a:pt x="930767" y="339202"/>
                  </a:cubicBezTo>
                  <a:cubicBezTo>
                    <a:pt x="932784" y="331135"/>
                    <a:pt x="936371" y="323532"/>
                    <a:pt x="938655" y="315537"/>
                  </a:cubicBezTo>
                  <a:cubicBezTo>
                    <a:pt x="941633" y="305112"/>
                    <a:pt x="943565" y="294408"/>
                    <a:pt x="946543" y="283983"/>
                  </a:cubicBezTo>
                  <a:cubicBezTo>
                    <a:pt x="948827" y="275988"/>
                    <a:pt x="952414" y="268385"/>
                    <a:pt x="954431" y="260318"/>
                  </a:cubicBezTo>
                  <a:cubicBezTo>
                    <a:pt x="962986" y="226098"/>
                    <a:pt x="959997" y="203244"/>
                    <a:pt x="985982" y="173545"/>
                  </a:cubicBezTo>
                  <a:cubicBezTo>
                    <a:pt x="993725" y="164695"/>
                    <a:pt x="1007017" y="163028"/>
                    <a:pt x="1017534" y="157769"/>
                  </a:cubicBezTo>
                  <a:cubicBezTo>
                    <a:pt x="1022792" y="165657"/>
                    <a:pt x="1024507" y="177913"/>
                    <a:pt x="1033309" y="181434"/>
                  </a:cubicBezTo>
                  <a:cubicBezTo>
                    <a:pt x="1041029" y="184522"/>
                    <a:pt x="1052361" y="180463"/>
                    <a:pt x="1056973" y="173545"/>
                  </a:cubicBezTo>
                  <a:cubicBezTo>
                    <a:pt x="1064410" y="162389"/>
                    <a:pt x="1062965" y="147376"/>
                    <a:pt x="1064861" y="134103"/>
                  </a:cubicBezTo>
                  <a:cubicBezTo>
                    <a:pt x="1068228" y="110531"/>
                    <a:pt x="1064612" y="85485"/>
                    <a:pt x="1072749" y="63107"/>
                  </a:cubicBezTo>
                  <a:cubicBezTo>
                    <a:pt x="1075988" y="54198"/>
                    <a:pt x="1088524" y="52590"/>
                    <a:pt x="1096412" y="47331"/>
                  </a:cubicBezTo>
                  <a:cubicBezTo>
                    <a:pt x="1128648" y="71509"/>
                    <a:pt x="1136124" y="73009"/>
                    <a:pt x="1159515" y="110438"/>
                  </a:cubicBezTo>
                  <a:cubicBezTo>
                    <a:pt x="1163922" y="117489"/>
                    <a:pt x="1164128" y="126460"/>
                    <a:pt x="1167403" y="134103"/>
                  </a:cubicBezTo>
                  <a:cubicBezTo>
                    <a:pt x="1172035" y="144912"/>
                    <a:pt x="1177920" y="155139"/>
                    <a:pt x="1183179" y="165657"/>
                  </a:cubicBezTo>
                  <a:cubicBezTo>
                    <a:pt x="1185808" y="147251"/>
                    <a:pt x="1189014" y="128917"/>
                    <a:pt x="1191067" y="110438"/>
                  </a:cubicBezTo>
                  <a:cubicBezTo>
                    <a:pt x="1202587" y="6741"/>
                    <a:pt x="1188945" y="53693"/>
                    <a:pt x="1206842" y="0"/>
                  </a:cubicBezTo>
                  <a:cubicBezTo>
                    <a:pt x="1217359" y="5259"/>
                    <a:pt x="1229212" y="8431"/>
                    <a:pt x="1238394" y="15777"/>
                  </a:cubicBezTo>
                  <a:cubicBezTo>
                    <a:pt x="1255815" y="29715"/>
                    <a:pt x="1285721" y="63107"/>
                    <a:pt x="1285721" y="63107"/>
                  </a:cubicBezTo>
                  <a:cubicBezTo>
                    <a:pt x="1288350" y="55219"/>
                    <a:pt x="1286172" y="43161"/>
                    <a:pt x="1293609" y="39442"/>
                  </a:cubicBezTo>
                  <a:cubicBezTo>
                    <a:pt x="1301046" y="35724"/>
                    <a:pt x="1310885" y="42008"/>
                    <a:pt x="1317272" y="47331"/>
                  </a:cubicBezTo>
                  <a:cubicBezTo>
                    <a:pt x="1342981" y="68757"/>
                    <a:pt x="1388263" y="118326"/>
                    <a:pt x="1388263" y="118326"/>
                  </a:cubicBezTo>
                  <a:cubicBezTo>
                    <a:pt x="1396110" y="141870"/>
                    <a:pt x="1397748" y="150503"/>
                    <a:pt x="1411927" y="173545"/>
                  </a:cubicBezTo>
                  <a:cubicBezTo>
                    <a:pt x="1426832" y="197768"/>
                    <a:pt x="1459254" y="244541"/>
                    <a:pt x="1459254" y="244541"/>
                  </a:cubicBezTo>
                  <a:cubicBezTo>
                    <a:pt x="1466785" y="274667"/>
                    <a:pt x="1468067" y="285835"/>
                    <a:pt x="1482917" y="315537"/>
                  </a:cubicBezTo>
                  <a:cubicBezTo>
                    <a:pt x="1487157" y="324017"/>
                    <a:pt x="1493434" y="331314"/>
                    <a:pt x="1498693" y="339202"/>
                  </a:cubicBezTo>
                  <a:cubicBezTo>
                    <a:pt x="1501322" y="352349"/>
                    <a:pt x="1503053" y="365709"/>
                    <a:pt x="1506581" y="378644"/>
                  </a:cubicBezTo>
                  <a:cubicBezTo>
                    <a:pt x="1512752" y="401273"/>
                    <a:pt x="1528172" y="443004"/>
                    <a:pt x="1538132" y="465417"/>
                  </a:cubicBezTo>
                  <a:cubicBezTo>
                    <a:pt x="1542908" y="476163"/>
                    <a:pt x="1549276" y="486162"/>
                    <a:pt x="1553908" y="496971"/>
                  </a:cubicBezTo>
                  <a:cubicBezTo>
                    <a:pt x="1557183" y="504614"/>
                    <a:pt x="1558521" y="512993"/>
                    <a:pt x="1561796" y="520636"/>
                  </a:cubicBezTo>
                  <a:cubicBezTo>
                    <a:pt x="1566428" y="531445"/>
                    <a:pt x="1572940" y="541381"/>
                    <a:pt x="1577572" y="552190"/>
                  </a:cubicBezTo>
                  <a:cubicBezTo>
                    <a:pt x="1585680" y="571110"/>
                    <a:pt x="1587627" y="587386"/>
                    <a:pt x="1593347" y="607409"/>
                  </a:cubicBezTo>
                  <a:cubicBezTo>
                    <a:pt x="1595631" y="615404"/>
                    <a:pt x="1596041" y="624581"/>
                    <a:pt x="1601235" y="631074"/>
                  </a:cubicBezTo>
                  <a:cubicBezTo>
                    <a:pt x="1607157" y="638477"/>
                    <a:pt x="1617616" y="640782"/>
                    <a:pt x="1624899" y="646851"/>
                  </a:cubicBezTo>
                  <a:cubicBezTo>
                    <a:pt x="1685633" y="697466"/>
                    <a:pt x="1613472" y="647121"/>
                    <a:pt x="1672226" y="686293"/>
                  </a:cubicBezTo>
                  <a:cubicBezTo>
                    <a:pt x="1680114" y="683664"/>
                    <a:pt x="1691852" y="685673"/>
                    <a:pt x="1695890" y="678405"/>
                  </a:cubicBezTo>
                  <a:cubicBezTo>
                    <a:pt x="1706420" y="659450"/>
                    <a:pt x="1711665" y="615297"/>
                    <a:pt x="1711665" y="615297"/>
                  </a:cubicBezTo>
                  <a:cubicBezTo>
                    <a:pt x="1737958" y="694181"/>
                    <a:pt x="1711664" y="678404"/>
                    <a:pt x="1758992" y="694181"/>
                  </a:cubicBezTo>
                  <a:cubicBezTo>
                    <a:pt x="1761621" y="675775"/>
                    <a:pt x="1763554" y="657256"/>
                    <a:pt x="1766880" y="638963"/>
                  </a:cubicBezTo>
                  <a:cubicBezTo>
                    <a:pt x="1768819" y="628296"/>
                    <a:pt x="1764250" y="610039"/>
                    <a:pt x="1774768" y="607409"/>
                  </a:cubicBezTo>
                  <a:cubicBezTo>
                    <a:pt x="1785590" y="604703"/>
                    <a:pt x="1791291" y="622504"/>
                    <a:pt x="1798432" y="631074"/>
                  </a:cubicBezTo>
                  <a:cubicBezTo>
                    <a:pt x="1841459" y="682709"/>
                    <a:pt x="1777467" y="621526"/>
                    <a:pt x="1837871" y="702070"/>
                  </a:cubicBezTo>
                  <a:cubicBezTo>
                    <a:pt x="1843559" y="709654"/>
                    <a:pt x="1854252" y="711778"/>
                    <a:pt x="1861535" y="717847"/>
                  </a:cubicBezTo>
                  <a:cubicBezTo>
                    <a:pt x="1870104" y="724989"/>
                    <a:pt x="1877310" y="733624"/>
                    <a:pt x="1885198" y="741512"/>
                  </a:cubicBezTo>
                  <a:cubicBezTo>
                    <a:pt x="1893086" y="759918"/>
                    <a:pt x="1899907" y="778820"/>
                    <a:pt x="1908862" y="796731"/>
                  </a:cubicBezTo>
                  <a:cubicBezTo>
                    <a:pt x="1913101" y="805211"/>
                    <a:pt x="1919061" y="828063"/>
                    <a:pt x="1924637" y="820396"/>
                  </a:cubicBezTo>
                  <a:cubicBezTo>
                    <a:pt x="1948193" y="788005"/>
                    <a:pt x="1971965" y="709958"/>
                    <a:pt x="1971965" y="709958"/>
                  </a:cubicBezTo>
                  <a:cubicBezTo>
                    <a:pt x="1982621" y="518123"/>
                    <a:pt x="1945828" y="543556"/>
                    <a:pt x="2003516" y="591632"/>
                  </a:cubicBezTo>
                  <a:cubicBezTo>
                    <a:pt x="2010799" y="597701"/>
                    <a:pt x="2019292" y="602150"/>
                    <a:pt x="2027180" y="607409"/>
                  </a:cubicBezTo>
                  <a:cubicBezTo>
                    <a:pt x="2039032" y="587654"/>
                    <a:pt x="2062785" y="552806"/>
                    <a:pt x="2066619" y="528525"/>
                  </a:cubicBezTo>
                  <a:cubicBezTo>
                    <a:pt x="2086870" y="400263"/>
                    <a:pt x="2033239" y="424966"/>
                    <a:pt x="2121834" y="410198"/>
                  </a:cubicBezTo>
                  <a:cubicBezTo>
                    <a:pt x="2129722" y="418086"/>
                    <a:pt x="2137610" y="441752"/>
                    <a:pt x="2145498" y="433863"/>
                  </a:cubicBezTo>
                  <a:cubicBezTo>
                    <a:pt x="2158645" y="420715"/>
                    <a:pt x="2150558" y="397021"/>
                    <a:pt x="2153385" y="378644"/>
                  </a:cubicBezTo>
                  <a:cubicBezTo>
                    <a:pt x="2165875" y="297449"/>
                    <a:pt x="2152158" y="361990"/>
                    <a:pt x="2177049" y="299760"/>
                  </a:cubicBezTo>
                  <a:cubicBezTo>
                    <a:pt x="2183225" y="284319"/>
                    <a:pt x="2183160" y="265963"/>
                    <a:pt x="2192825" y="252430"/>
                  </a:cubicBezTo>
                  <a:cubicBezTo>
                    <a:pt x="2197657" y="245664"/>
                    <a:pt x="2208600" y="247171"/>
                    <a:pt x="2216488" y="244541"/>
                  </a:cubicBezTo>
                  <a:cubicBezTo>
                    <a:pt x="2224376" y="249800"/>
                    <a:pt x="2231350" y="263839"/>
                    <a:pt x="2240152" y="260318"/>
                  </a:cubicBezTo>
                  <a:cubicBezTo>
                    <a:pt x="2251070" y="255950"/>
                    <a:pt x="2251799" y="239775"/>
                    <a:pt x="2255928" y="228764"/>
                  </a:cubicBezTo>
                  <a:cubicBezTo>
                    <a:pt x="2263512" y="208539"/>
                    <a:pt x="2262166" y="192620"/>
                    <a:pt x="2271703" y="173545"/>
                  </a:cubicBezTo>
                  <a:cubicBezTo>
                    <a:pt x="2275943" y="165065"/>
                    <a:pt x="2282220" y="157768"/>
                    <a:pt x="2287479" y="149880"/>
                  </a:cubicBezTo>
                  <a:cubicBezTo>
                    <a:pt x="2293312" y="158630"/>
                    <a:pt x="2315532" y="195313"/>
                    <a:pt x="2326918" y="197211"/>
                  </a:cubicBezTo>
                  <a:cubicBezTo>
                    <a:pt x="2336269" y="198770"/>
                    <a:pt x="2342103" y="185674"/>
                    <a:pt x="2350582" y="181434"/>
                  </a:cubicBezTo>
                  <a:cubicBezTo>
                    <a:pt x="2358019" y="177715"/>
                    <a:pt x="2366357" y="176175"/>
                    <a:pt x="2374245" y="173545"/>
                  </a:cubicBezTo>
                  <a:cubicBezTo>
                    <a:pt x="2379504" y="181434"/>
                    <a:pt x="2381218" y="200732"/>
                    <a:pt x="2390021" y="197211"/>
                  </a:cubicBezTo>
                  <a:cubicBezTo>
                    <a:pt x="2402758" y="192116"/>
                    <a:pt x="2417083" y="149819"/>
                    <a:pt x="2421573" y="134103"/>
                  </a:cubicBezTo>
                  <a:cubicBezTo>
                    <a:pt x="2424551" y="123679"/>
                    <a:pt x="2422688" y="111016"/>
                    <a:pt x="2429460" y="102550"/>
                  </a:cubicBezTo>
                  <a:cubicBezTo>
                    <a:pt x="2434654" y="96057"/>
                    <a:pt x="2445236" y="97291"/>
                    <a:pt x="2453124" y="94661"/>
                  </a:cubicBezTo>
                  <a:cubicBezTo>
                    <a:pt x="2466270" y="107808"/>
                    <a:pt x="2478858" y="121539"/>
                    <a:pt x="2492563" y="134103"/>
                  </a:cubicBezTo>
                  <a:cubicBezTo>
                    <a:pt x="2510432" y="150484"/>
                    <a:pt x="2531562" y="163415"/>
                    <a:pt x="2547778" y="181434"/>
                  </a:cubicBezTo>
                  <a:cubicBezTo>
                    <a:pt x="2555644" y="190175"/>
                    <a:pt x="2558295" y="202470"/>
                    <a:pt x="2563554" y="212988"/>
                  </a:cubicBezTo>
                  <a:cubicBezTo>
                    <a:pt x="2566183" y="199840"/>
                    <a:pt x="2558034" y="173545"/>
                    <a:pt x="2571442" y="173545"/>
                  </a:cubicBezTo>
                  <a:cubicBezTo>
                    <a:pt x="2584850" y="173545"/>
                    <a:pt x="2576422" y="199899"/>
                    <a:pt x="2579330" y="212988"/>
                  </a:cubicBezTo>
                  <a:cubicBezTo>
                    <a:pt x="2581682" y="223571"/>
                    <a:pt x="2584103" y="234157"/>
                    <a:pt x="2587218" y="244541"/>
                  </a:cubicBezTo>
                  <a:cubicBezTo>
                    <a:pt x="2591996" y="260470"/>
                    <a:pt x="2598960" y="275738"/>
                    <a:pt x="2602993" y="291872"/>
                  </a:cubicBezTo>
                  <a:cubicBezTo>
                    <a:pt x="2608252" y="312908"/>
                    <a:pt x="2614517" y="333717"/>
                    <a:pt x="2618769" y="354979"/>
                  </a:cubicBezTo>
                  <a:cubicBezTo>
                    <a:pt x="2621398" y="368126"/>
                    <a:pt x="2623405" y="381414"/>
                    <a:pt x="2626657" y="394421"/>
                  </a:cubicBezTo>
                  <a:cubicBezTo>
                    <a:pt x="2628674" y="402488"/>
                    <a:pt x="2632156" y="410122"/>
                    <a:pt x="2634545" y="418087"/>
                  </a:cubicBezTo>
                  <a:cubicBezTo>
                    <a:pt x="2642225" y="443690"/>
                    <a:pt x="2652076" y="487511"/>
                    <a:pt x="2666096" y="512748"/>
                  </a:cubicBezTo>
                  <a:cubicBezTo>
                    <a:pt x="2672481" y="524241"/>
                    <a:pt x="2681872" y="533783"/>
                    <a:pt x="2689760" y="544301"/>
                  </a:cubicBezTo>
                  <a:cubicBezTo>
                    <a:pt x="2692389" y="531154"/>
                    <a:pt x="2696434" y="518212"/>
                    <a:pt x="2697648" y="504859"/>
                  </a:cubicBezTo>
                  <a:cubicBezTo>
                    <a:pt x="2701702" y="460265"/>
                    <a:pt x="2693754" y="413957"/>
                    <a:pt x="2705535" y="370756"/>
                  </a:cubicBezTo>
                  <a:cubicBezTo>
                    <a:pt x="2709910" y="354712"/>
                    <a:pt x="2721311" y="418087"/>
                    <a:pt x="2721311" y="418087"/>
                  </a:cubicBezTo>
                  <a:cubicBezTo>
                    <a:pt x="2731828" y="415457"/>
                    <a:pt x="2742439" y="413177"/>
                    <a:pt x="2752863" y="410198"/>
                  </a:cubicBezTo>
                  <a:cubicBezTo>
                    <a:pt x="2760857" y="407914"/>
                    <a:pt x="2768884" y="399035"/>
                    <a:pt x="2776526" y="402310"/>
                  </a:cubicBezTo>
                  <a:cubicBezTo>
                    <a:pt x="2794382" y="409963"/>
                    <a:pt x="2812831" y="440993"/>
                    <a:pt x="2823853" y="457529"/>
                  </a:cubicBezTo>
                  <a:cubicBezTo>
                    <a:pt x="2824979" y="444016"/>
                    <a:pt x="2829926" y="323216"/>
                    <a:pt x="2847517" y="299760"/>
                  </a:cubicBezTo>
                  <a:cubicBezTo>
                    <a:pt x="2854022" y="291086"/>
                    <a:pt x="2852776" y="320796"/>
                    <a:pt x="2855405" y="331314"/>
                  </a:cubicBezTo>
                  <a:cubicBezTo>
                    <a:pt x="2868503" y="305116"/>
                    <a:pt x="2880224" y="287249"/>
                    <a:pt x="2886956" y="260318"/>
                  </a:cubicBezTo>
                  <a:cubicBezTo>
                    <a:pt x="2890208" y="247311"/>
                    <a:pt x="2888192" y="232517"/>
                    <a:pt x="2894844" y="220876"/>
                  </a:cubicBezTo>
                  <a:cubicBezTo>
                    <a:pt x="2899547" y="212645"/>
                    <a:pt x="2910620" y="210358"/>
                    <a:pt x="2918508" y="205099"/>
                  </a:cubicBezTo>
                  <a:cubicBezTo>
                    <a:pt x="2923766" y="194581"/>
                    <a:pt x="2929417" y="184250"/>
                    <a:pt x="2934283" y="173545"/>
                  </a:cubicBezTo>
                  <a:cubicBezTo>
                    <a:pt x="2942569" y="155314"/>
                    <a:pt x="2942743" y="131359"/>
                    <a:pt x="2957947" y="118326"/>
                  </a:cubicBezTo>
                  <a:cubicBezTo>
                    <a:pt x="2966178" y="111271"/>
                    <a:pt x="2978981" y="123585"/>
                    <a:pt x="2989498" y="126215"/>
                  </a:cubicBezTo>
                  <a:cubicBezTo>
                    <a:pt x="2994757" y="139362"/>
                    <a:pt x="3000435" y="152349"/>
                    <a:pt x="3005274" y="165657"/>
                  </a:cubicBezTo>
                  <a:cubicBezTo>
                    <a:pt x="3010957" y="181286"/>
                    <a:pt x="3011825" y="199151"/>
                    <a:pt x="3021050" y="212988"/>
                  </a:cubicBezTo>
                  <a:lnTo>
                    <a:pt x="3036826" y="236653"/>
                  </a:lnTo>
                  <a:cubicBezTo>
                    <a:pt x="3039455" y="244541"/>
                    <a:pt x="3041438" y="252675"/>
                    <a:pt x="3044713" y="260318"/>
                  </a:cubicBezTo>
                  <a:cubicBezTo>
                    <a:pt x="3062108" y="300911"/>
                    <a:pt x="3089414" y="335700"/>
                    <a:pt x="3115704" y="370756"/>
                  </a:cubicBezTo>
                  <a:cubicBezTo>
                    <a:pt x="3118333" y="423346"/>
                    <a:pt x="3117061" y="476276"/>
                    <a:pt x="3123592" y="528525"/>
                  </a:cubicBezTo>
                  <a:cubicBezTo>
                    <a:pt x="3125050" y="540193"/>
                    <a:pt x="3134736" y="549270"/>
                    <a:pt x="3139368" y="560078"/>
                  </a:cubicBezTo>
                  <a:cubicBezTo>
                    <a:pt x="3142643" y="567721"/>
                    <a:pt x="3143879" y="576145"/>
                    <a:pt x="3147256" y="583744"/>
                  </a:cubicBezTo>
                  <a:cubicBezTo>
                    <a:pt x="3154419" y="599863"/>
                    <a:pt x="3164135" y="614792"/>
                    <a:pt x="3170919" y="631074"/>
                  </a:cubicBezTo>
                  <a:cubicBezTo>
                    <a:pt x="3177315" y="646425"/>
                    <a:pt x="3180519" y="662964"/>
                    <a:pt x="3186695" y="678405"/>
                  </a:cubicBezTo>
                  <a:cubicBezTo>
                    <a:pt x="3211981" y="741624"/>
                    <a:pt x="3201156" y="733624"/>
                    <a:pt x="3218246" y="757289"/>
                  </a:cubicBezTo>
                  <a:cubicBezTo>
                    <a:pt x="3235336" y="780954"/>
                    <a:pt x="3274776" y="824341"/>
                    <a:pt x="3289237" y="820397"/>
                  </a:cubicBezTo>
                  <a:cubicBezTo>
                    <a:pt x="3303698" y="816453"/>
                    <a:pt x="3312901" y="744142"/>
                    <a:pt x="3305013" y="733624"/>
                  </a:cubicBezTo>
                  <a:cubicBezTo>
                    <a:pt x="3299696" y="701718"/>
                    <a:pt x="3394408" y="608725"/>
                    <a:pt x="3399666" y="583745"/>
                  </a:cubicBezTo>
                  <a:cubicBezTo>
                    <a:pt x="3404924" y="558765"/>
                    <a:pt x="3333935" y="596891"/>
                    <a:pt x="3336564" y="583744"/>
                  </a:cubicBezTo>
                  <a:cubicBezTo>
                    <a:pt x="3344452" y="591632"/>
                    <a:pt x="3404925" y="539044"/>
                    <a:pt x="3431218" y="520637"/>
                  </a:cubicBezTo>
                  <a:cubicBezTo>
                    <a:pt x="3457511" y="502230"/>
                    <a:pt x="3473288" y="479878"/>
                    <a:pt x="3494322" y="473304"/>
                  </a:cubicBezTo>
                  <a:cubicBezTo>
                    <a:pt x="3515356" y="466730"/>
                    <a:pt x="3537705" y="464102"/>
                    <a:pt x="3557424" y="481194"/>
                  </a:cubicBezTo>
                  <a:cubicBezTo>
                    <a:pt x="3577143" y="498286"/>
                    <a:pt x="3612639" y="575855"/>
                    <a:pt x="3612639" y="575855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764183" y="4162438"/>
              <a:ext cx="252412" cy="252412"/>
            </a:xfrm>
            <a:prstGeom prst="ellipse">
              <a:avLst/>
            </a:prstGeom>
            <a:gradFill flip="none" rotWithShape="1">
              <a:gsLst>
                <a:gs pos="40000">
                  <a:srgbClr val="FF0000"/>
                </a:gs>
                <a:gs pos="2000">
                  <a:schemeClr val="accent2">
                    <a:lumMod val="20000"/>
                    <a:lumOff val="80000"/>
                  </a:schemeClr>
                </a:gs>
                <a:gs pos="92000">
                  <a:schemeClr val="accent2">
                    <a:lumMod val="40000"/>
                    <a:lumOff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lumMod val="20000"/>
                  <a:lumOff val="80000"/>
                  <a:alpha val="47000"/>
                </a:schemeClr>
              </a:glow>
              <a:softEdge rad="38100"/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764882" y="3486149"/>
            <a:ext cx="3911600" cy="1120775"/>
            <a:chOff x="624332" y="3712805"/>
            <a:chExt cx="3912099" cy="1121697"/>
          </a:xfrm>
        </p:grpSpPr>
        <p:sp>
          <p:nvSpPr>
            <p:cNvPr id="6151" name="Freeform 9"/>
            <p:cNvSpPr>
              <a:spLocks/>
            </p:cNvSpPr>
            <p:nvPr/>
          </p:nvSpPr>
          <p:spPr bwMode="auto">
            <a:xfrm>
              <a:off x="812449" y="4059889"/>
              <a:ext cx="3612639" cy="774613"/>
            </a:xfrm>
            <a:custGeom>
              <a:avLst/>
              <a:gdLst>
                <a:gd name="T0" fmla="*/ 0 w 3612639"/>
                <a:gd name="T1" fmla="*/ 0 h 821944"/>
                <a:gd name="T2" fmla="*/ 3612639 w 3612639"/>
                <a:gd name="T3" fmla="*/ 821944 h 821944"/>
              </a:gdLst>
              <a:ahLst/>
              <a:cxnLst/>
              <a:rect l="T0" t="T1" r="T2" b="T3"/>
              <a:pathLst>
                <a:path w="3612639" h="821944">
                  <a:moveTo>
                    <a:pt x="0" y="354979"/>
                  </a:moveTo>
                  <a:cubicBezTo>
                    <a:pt x="13146" y="362867"/>
                    <a:pt x="27337" y="369231"/>
                    <a:pt x="39439" y="378644"/>
                  </a:cubicBezTo>
                  <a:cubicBezTo>
                    <a:pt x="75668" y="406824"/>
                    <a:pt x="101339" y="454266"/>
                    <a:pt x="126206" y="489082"/>
                  </a:cubicBezTo>
                  <a:cubicBezTo>
                    <a:pt x="133847" y="499780"/>
                    <a:pt x="143990" y="508877"/>
                    <a:pt x="149869" y="520636"/>
                  </a:cubicBezTo>
                  <a:cubicBezTo>
                    <a:pt x="155128" y="531154"/>
                    <a:pt x="161278" y="541272"/>
                    <a:pt x="165645" y="552190"/>
                  </a:cubicBezTo>
                  <a:cubicBezTo>
                    <a:pt x="171821" y="567631"/>
                    <a:pt x="167584" y="590295"/>
                    <a:pt x="181421" y="599520"/>
                  </a:cubicBezTo>
                  <a:lnTo>
                    <a:pt x="205084" y="615297"/>
                  </a:lnTo>
                  <a:cubicBezTo>
                    <a:pt x="212972" y="610038"/>
                    <a:pt x="224508" y="608000"/>
                    <a:pt x="228748" y="599520"/>
                  </a:cubicBezTo>
                  <a:cubicBezTo>
                    <a:pt x="260215" y="536583"/>
                    <a:pt x="209916" y="561098"/>
                    <a:pt x="260299" y="544301"/>
                  </a:cubicBezTo>
                  <a:cubicBezTo>
                    <a:pt x="276075" y="546931"/>
                    <a:pt x="294524" y="543018"/>
                    <a:pt x="307626" y="552190"/>
                  </a:cubicBezTo>
                  <a:cubicBezTo>
                    <a:pt x="323159" y="563064"/>
                    <a:pt x="339178" y="599520"/>
                    <a:pt x="339178" y="599520"/>
                  </a:cubicBezTo>
                  <a:cubicBezTo>
                    <a:pt x="341807" y="610038"/>
                    <a:pt x="343260" y="620922"/>
                    <a:pt x="347066" y="631074"/>
                  </a:cubicBezTo>
                  <a:cubicBezTo>
                    <a:pt x="351195" y="642085"/>
                    <a:pt x="358209" y="651819"/>
                    <a:pt x="362841" y="662628"/>
                  </a:cubicBezTo>
                  <a:cubicBezTo>
                    <a:pt x="366116" y="670271"/>
                    <a:pt x="368100" y="678405"/>
                    <a:pt x="370729" y="686293"/>
                  </a:cubicBezTo>
                  <a:cubicBezTo>
                    <a:pt x="373358" y="678405"/>
                    <a:pt x="376333" y="670623"/>
                    <a:pt x="378617" y="662628"/>
                  </a:cubicBezTo>
                  <a:cubicBezTo>
                    <a:pt x="386043" y="636635"/>
                    <a:pt x="388971" y="618742"/>
                    <a:pt x="394393" y="591632"/>
                  </a:cubicBezTo>
                  <a:cubicBezTo>
                    <a:pt x="410169" y="596891"/>
                    <a:pt x="426847" y="599972"/>
                    <a:pt x="441720" y="607409"/>
                  </a:cubicBezTo>
                  <a:cubicBezTo>
                    <a:pt x="453479" y="613289"/>
                    <a:pt x="462574" y="623432"/>
                    <a:pt x="473272" y="631074"/>
                  </a:cubicBezTo>
                  <a:cubicBezTo>
                    <a:pt x="480986" y="636584"/>
                    <a:pt x="489047" y="641592"/>
                    <a:pt x="496935" y="646851"/>
                  </a:cubicBezTo>
                  <a:cubicBezTo>
                    <a:pt x="504823" y="644222"/>
                    <a:pt x="513162" y="642682"/>
                    <a:pt x="520599" y="638963"/>
                  </a:cubicBezTo>
                  <a:cubicBezTo>
                    <a:pt x="529078" y="634723"/>
                    <a:pt x="534911" y="621627"/>
                    <a:pt x="544262" y="623186"/>
                  </a:cubicBezTo>
                  <a:cubicBezTo>
                    <a:pt x="555266" y="625020"/>
                    <a:pt x="559356" y="639709"/>
                    <a:pt x="567926" y="646851"/>
                  </a:cubicBezTo>
                  <a:cubicBezTo>
                    <a:pt x="575209" y="652920"/>
                    <a:pt x="583701" y="657369"/>
                    <a:pt x="591589" y="662628"/>
                  </a:cubicBezTo>
                  <a:cubicBezTo>
                    <a:pt x="651428" y="572866"/>
                    <a:pt x="593033" y="669447"/>
                    <a:pt x="615253" y="410198"/>
                  </a:cubicBezTo>
                  <a:cubicBezTo>
                    <a:pt x="616673" y="393629"/>
                    <a:pt x="616155" y="370306"/>
                    <a:pt x="631029" y="362868"/>
                  </a:cubicBezTo>
                  <a:lnTo>
                    <a:pt x="662580" y="347091"/>
                  </a:lnTo>
                  <a:cubicBezTo>
                    <a:pt x="683614" y="349720"/>
                    <a:pt x="705118" y="349837"/>
                    <a:pt x="725683" y="354979"/>
                  </a:cubicBezTo>
                  <a:cubicBezTo>
                    <a:pt x="758133" y="363092"/>
                    <a:pt x="764611" y="380551"/>
                    <a:pt x="788786" y="402310"/>
                  </a:cubicBezTo>
                  <a:cubicBezTo>
                    <a:pt x="804050" y="416048"/>
                    <a:pt x="820337" y="428605"/>
                    <a:pt x="836113" y="441752"/>
                  </a:cubicBezTo>
                  <a:cubicBezTo>
                    <a:pt x="838742" y="449640"/>
                    <a:pt x="840283" y="457980"/>
                    <a:pt x="844001" y="465417"/>
                  </a:cubicBezTo>
                  <a:cubicBezTo>
                    <a:pt x="873781" y="524979"/>
                    <a:pt x="853582" y="457663"/>
                    <a:pt x="867664" y="425975"/>
                  </a:cubicBezTo>
                  <a:cubicBezTo>
                    <a:pt x="871041" y="418377"/>
                    <a:pt x="883440" y="420716"/>
                    <a:pt x="891328" y="418087"/>
                  </a:cubicBezTo>
                  <a:cubicBezTo>
                    <a:pt x="899216" y="412828"/>
                    <a:pt x="909070" y="409713"/>
                    <a:pt x="914992" y="402310"/>
                  </a:cubicBezTo>
                  <a:cubicBezTo>
                    <a:pt x="921546" y="394116"/>
                    <a:pt x="930233" y="341340"/>
                    <a:pt x="930767" y="339202"/>
                  </a:cubicBezTo>
                  <a:cubicBezTo>
                    <a:pt x="932784" y="331135"/>
                    <a:pt x="936371" y="323532"/>
                    <a:pt x="938655" y="315537"/>
                  </a:cubicBezTo>
                  <a:cubicBezTo>
                    <a:pt x="941633" y="305112"/>
                    <a:pt x="943565" y="294408"/>
                    <a:pt x="946543" y="283983"/>
                  </a:cubicBezTo>
                  <a:cubicBezTo>
                    <a:pt x="948827" y="275988"/>
                    <a:pt x="952414" y="268385"/>
                    <a:pt x="954431" y="260318"/>
                  </a:cubicBezTo>
                  <a:cubicBezTo>
                    <a:pt x="962986" y="226098"/>
                    <a:pt x="959997" y="203244"/>
                    <a:pt x="985982" y="173545"/>
                  </a:cubicBezTo>
                  <a:cubicBezTo>
                    <a:pt x="993725" y="164695"/>
                    <a:pt x="1007017" y="163028"/>
                    <a:pt x="1017534" y="157769"/>
                  </a:cubicBezTo>
                  <a:cubicBezTo>
                    <a:pt x="1022792" y="165657"/>
                    <a:pt x="1024507" y="177913"/>
                    <a:pt x="1033309" y="181434"/>
                  </a:cubicBezTo>
                  <a:cubicBezTo>
                    <a:pt x="1041029" y="184522"/>
                    <a:pt x="1052361" y="180463"/>
                    <a:pt x="1056973" y="173545"/>
                  </a:cubicBezTo>
                  <a:cubicBezTo>
                    <a:pt x="1064410" y="162389"/>
                    <a:pt x="1062965" y="147376"/>
                    <a:pt x="1064861" y="134103"/>
                  </a:cubicBezTo>
                  <a:cubicBezTo>
                    <a:pt x="1068228" y="110531"/>
                    <a:pt x="1064612" y="85485"/>
                    <a:pt x="1072749" y="63107"/>
                  </a:cubicBezTo>
                  <a:cubicBezTo>
                    <a:pt x="1075988" y="54198"/>
                    <a:pt x="1088524" y="52590"/>
                    <a:pt x="1096412" y="47331"/>
                  </a:cubicBezTo>
                  <a:cubicBezTo>
                    <a:pt x="1128648" y="71509"/>
                    <a:pt x="1136124" y="73009"/>
                    <a:pt x="1159515" y="110438"/>
                  </a:cubicBezTo>
                  <a:cubicBezTo>
                    <a:pt x="1163922" y="117489"/>
                    <a:pt x="1164128" y="126460"/>
                    <a:pt x="1167403" y="134103"/>
                  </a:cubicBezTo>
                  <a:cubicBezTo>
                    <a:pt x="1172035" y="144912"/>
                    <a:pt x="1177920" y="155139"/>
                    <a:pt x="1183179" y="165657"/>
                  </a:cubicBezTo>
                  <a:cubicBezTo>
                    <a:pt x="1185808" y="147251"/>
                    <a:pt x="1189014" y="128917"/>
                    <a:pt x="1191067" y="110438"/>
                  </a:cubicBezTo>
                  <a:cubicBezTo>
                    <a:pt x="1202587" y="6741"/>
                    <a:pt x="1188945" y="53693"/>
                    <a:pt x="1206842" y="0"/>
                  </a:cubicBezTo>
                  <a:cubicBezTo>
                    <a:pt x="1217359" y="5259"/>
                    <a:pt x="1229212" y="8431"/>
                    <a:pt x="1238394" y="15777"/>
                  </a:cubicBezTo>
                  <a:cubicBezTo>
                    <a:pt x="1255815" y="29715"/>
                    <a:pt x="1285721" y="63107"/>
                    <a:pt x="1285721" y="63107"/>
                  </a:cubicBezTo>
                  <a:cubicBezTo>
                    <a:pt x="1288350" y="55219"/>
                    <a:pt x="1286172" y="43161"/>
                    <a:pt x="1293609" y="39442"/>
                  </a:cubicBezTo>
                  <a:cubicBezTo>
                    <a:pt x="1301046" y="35724"/>
                    <a:pt x="1310885" y="42008"/>
                    <a:pt x="1317272" y="47331"/>
                  </a:cubicBezTo>
                  <a:cubicBezTo>
                    <a:pt x="1342981" y="68757"/>
                    <a:pt x="1388263" y="118326"/>
                    <a:pt x="1388263" y="118326"/>
                  </a:cubicBezTo>
                  <a:cubicBezTo>
                    <a:pt x="1396110" y="141870"/>
                    <a:pt x="1397748" y="150503"/>
                    <a:pt x="1411927" y="173545"/>
                  </a:cubicBezTo>
                  <a:cubicBezTo>
                    <a:pt x="1426832" y="197768"/>
                    <a:pt x="1459254" y="244541"/>
                    <a:pt x="1459254" y="244541"/>
                  </a:cubicBezTo>
                  <a:cubicBezTo>
                    <a:pt x="1466785" y="274667"/>
                    <a:pt x="1468067" y="285835"/>
                    <a:pt x="1482917" y="315537"/>
                  </a:cubicBezTo>
                  <a:cubicBezTo>
                    <a:pt x="1487157" y="324017"/>
                    <a:pt x="1493434" y="331314"/>
                    <a:pt x="1498693" y="339202"/>
                  </a:cubicBezTo>
                  <a:cubicBezTo>
                    <a:pt x="1501322" y="352349"/>
                    <a:pt x="1503053" y="365709"/>
                    <a:pt x="1506581" y="378644"/>
                  </a:cubicBezTo>
                  <a:cubicBezTo>
                    <a:pt x="1512752" y="401273"/>
                    <a:pt x="1528172" y="443004"/>
                    <a:pt x="1538132" y="465417"/>
                  </a:cubicBezTo>
                  <a:cubicBezTo>
                    <a:pt x="1542908" y="476163"/>
                    <a:pt x="1549276" y="486162"/>
                    <a:pt x="1553908" y="496971"/>
                  </a:cubicBezTo>
                  <a:cubicBezTo>
                    <a:pt x="1557183" y="504614"/>
                    <a:pt x="1558521" y="512993"/>
                    <a:pt x="1561796" y="520636"/>
                  </a:cubicBezTo>
                  <a:cubicBezTo>
                    <a:pt x="1566428" y="531445"/>
                    <a:pt x="1572940" y="541381"/>
                    <a:pt x="1577572" y="552190"/>
                  </a:cubicBezTo>
                  <a:cubicBezTo>
                    <a:pt x="1585680" y="571110"/>
                    <a:pt x="1587627" y="587386"/>
                    <a:pt x="1593347" y="607409"/>
                  </a:cubicBezTo>
                  <a:cubicBezTo>
                    <a:pt x="1595631" y="615404"/>
                    <a:pt x="1596041" y="624581"/>
                    <a:pt x="1601235" y="631074"/>
                  </a:cubicBezTo>
                  <a:cubicBezTo>
                    <a:pt x="1607157" y="638477"/>
                    <a:pt x="1617616" y="640782"/>
                    <a:pt x="1624899" y="646851"/>
                  </a:cubicBezTo>
                  <a:cubicBezTo>
                    <a:pt x="1685633" y="697466"/>
                    <a:pt x="1613472" y="647121"/>
                    <a:pt x="1672226" y="686293"/>
                  </a:cubicBezTo>
                  <a:cubicBezTo>
                    <a:pt x="1680114" y="683664"/>
                    <a:pt x="1691852" y="685673"/>
                    <a:pt x="1695890" y="678405"/>
                  </a:cubicBezTo>
                  <a:cubicBezTo>
                    <a:pt x="1706420" y="659450"/>
                    <a:pt x="1711665" y="615297"/>
                    <a:pt x="1711665" y="615297"/>
                  </a:cubicBezTo>
                  <a:cubicBezTo>
                    <a:pt x="1737958" y="694181"/>
                    <a:pt x="1711664" y="678404"/>
                    <a:pt x="1758992" y="694181"/>
                  </a:cubicBezTo>
                  <a:cubicBezTo>
                    <a:pt x="1761621" y="675775"/>
                    <a:pt x="1763554" y="657256"/>
                    <a:pt x="1766880" y="638963"/>
                  </a:cubicBezTo>
                  <a:cubicBezTo>
                    <a:pt x="1768819" y="628296"/>
                    <a:pt x="1764250" y="610039"/>
                    <a:pt x="1774768" y="607409"/>
                  </a:cubicBezTo>
                  <a:cubicBezTo>
                    <a:pt x="1785590" y="604703"/>
                    <a:pt x="1791291" y="622504"/>
                    <a:pt x="1798432" y="631074"/>
                  </a:cubicBezTo>
                  <a:cubicBezTo>
                    <a:pt x="1841459" y="682709"/>
                    <a:pt x="1777467" y="621526"/>
                    <a:pt x="1837871" y="702070"/>
                  </a:cubicBezTo>
                  <a:cubicBezTo>
                    <a:pt x="1843559" y="709654"/>
                    <a:pt x="1854252" y="711778"/>
                    <a:pt x="1861535" y="717847"/>
                  </a:cubicBezTo>
                  <a:cubicBezTo>
                    <a:pt x="1870104" y="724989"/>
                    <a:pt x="1877310" y="733624"/>
                    <a:pt x="1885198" y="741512"/>
                  </a:cubicBezTo>
                  <a:cubicBezTo>
                    <a:pt x="1893086" y="759918"/>
                    <a:pt x="1899907" y="778820"/>
                    <a:pt x="1908862" y="796731"/>
                  </a:cubicBezTo>
                  <a:cubicBezTo>
                    <a:pt x="1913101" y="805211"/>
                    <a:pt x="1919061" y="828063"/>
                    <a:pt x="1924637" y="820396"/>
                  </a:cubicBezTo>
                  <a:cubicBezTo>
                    <a:pt x="1948193" y="788005"/>
                    <a:pt x="1971965" y="709958"/>
                    <a:pt x="1971965" y="709958"/>
                  </a:cubicBezTo>
                  <a:cubicBezTo>
                    <a:pt x="1982621" y="518123"/>
                    <a:pt x="1945828" y="543556"/>
                    <a:pt x="2003516" y="591632"/>
                  </a:cubicBezTo>
                  <a:cubicBezTo>
                    <a:pt x="2010799" y="597701"/>
                    <a:pt x="2019292" y="602150"/>
                    <a:pt x="2027180" y="607409"/>
                  </a:cubicBezTo>
                  <a:cubicBezTo>
                    <a:pt x="2039032" y="587654"/>
                    <a:pt x="2062785" y="552806"/>
                    <a:pt x="2066619" y="528525"/>
                  </a:cubicBezTo>
                  <a:cubicBezTo>
                    <a:pt x="2086870" y="400263"/>
                    <a:pt x="2033239" y="424966"/>
                    <a:pt x="2121834" y="410198"/>
                  </a:cubicBezTo>
                  <a:cubicBezTo>
                    <a:pt x="2129722" y="418086"/>
                    <a:pt x="2137610" y="441752"/>
                    <a:pt x="2145498" y="433863"/>
                  </a:cubicBezTo>
                  <a:cubicBezTo>
                    <a:pt x="2158645" y="420715"/>
                    <a:pt x="2150558" y="397021"/>
                    <a:pt x="2153385" y="378644"/>
                  </a:cubicBezTo>
                  <a:cubicBezTo>
                    <a:pt x="2165875" y="297449"/>
                    <a:pt x="2152158" y="361990"/>
                    <a:pt x="2177049" y="299760"/>
                  </a:cubicBezTo>
                  <a:cubicBezTo>
                    <a:pt x="2183225" y="284319"/>
                    <a:pt x="2183160" y="265963"/>
                    <a:pt x="2192825" y="252430"/>
                  </a:cubicBezTo>
                  <a:cubicBezTo>
                    <a:pt x="2197657" y="245664"/>
                    <a:pt x="2208600" y="247171"/>
                    <a:pt x="2216488" y="244541"/>
                  </a:cubicBezTo>
                  <a:cubicBezTo>
                    <a:pt x="2224376" y="249800"/>
                    <a:pt x="2231350" y="263839"/>
                    <a:pt x="2240152" y="260318"/>
                  </a:cubicBezTo>
                  <a:cubicBezTo>
                    <a:pt x="2251070" y="255950"/>
                    <a:pt x="2251799" y="239775"/>
                    <a:pt x="2255928" y="228764"/>
                  </a:cubicBezTo>
                  <a:cubicBezTo>
                    <a:pt x="2263512" y="208539"/>
                    <a:pt x="2262166" y="192620"/>
                    <a:pt x="2271703" y="173545"/>
                  </a:cubicBezTo>
                  <a:cubicBezTo>
                    <a:pt x="2275943" y="165065"/>
                    <a:pt x="2282220" y="157768"/>
                    <a:pt x="2287479" y="149880"/>
                  </a:cubicBezTo>
                  <a:cubicBezTo>
                    <a:pt x="2293312" y="158630"/>
                    <a:pt x="2315532" y="195313"/>
                    <a:pt x="2326918" y="197211"/>
                  </a:cubicBezTo>
                  <a:cubicBezTo>
                    <a:pt x="2336269" y="198770"/>
                    <a:pt x="2342103" y="185674"/>
                    <a:pt x="2350582" y="181434"/>
                  </a:cubicBezTo>
                  <a:cubicBezTo>
                    <a:pt x="2358019" y="177715"/>
                    <a:pt x="2366357" y="176175"/>
                    <a:pt x="2374245" y="173545"/>
                  </a:cubicBezTo>
                  <a:cubicBezTo>
                    <a:pt x="2379504" y="181434"/>
                    <a:pt x="2381218" y="200732"/>
                    <a:pt x="2390021" y="197211"/>
                  </a:cubicBezTo>
                  <a:cubicBezTo>
                    <a:pt x="2402758" y="192116"/>
                    <a:pt x="2417083" y="149819"/>
                    <a:pt x="2421573" y="134103"/>
                  </a:cubicBezTo>
                  <a:cubicBezTo>
                    <a:pt x="2424551" y="123679"/>
                    <a:pt x="2422688" y="111016"/>
                    <a:pt x="2429460" y="102550"/>
                  </a:cubicBezTo>
                  <a:cubicBezTo>
                    <a:pt x="2434654" y="96057"/>
                    <a:pt x="2445236" y="97291"/>
                    <a:pt x="2453124" y="94661"/>
                  </a:cubicBezTo>
                  <a:cubicBezTo>
                    <a:pt x="2466270" y="107808"/>
                    <a:pt x="2478858" y="121539"/>
                    <a:pt x="2492563" y="134103"/>
                  </a:cubicBezTo>
                  <a:cubicBezTo>
                    <a:pt x="2510432" y="150484"/>
                    <a:pt x="2531562" y="163415"/>
                    <a:pt x="2547778" y="181434"/>
                  </a:cubicBezTo>
                  <a:cubicBezTo>
                    <a:pt x="2555644" y="190175"/>
                    <a:pt x="2558295" y="202470"/>
                    <a:pt x="2563554" y="212988"/>
                  </a:cubicBezTo>
                  <a:cubicBezTo>
                    <a:pt x="2566183" y="199840"/>
                    <a:pt x="2558034" y="173545"/>
                    <a:pt x="2571442" y="173545"/>
                  </a:cubicBezTo>
                  <a:cubicBezTo>
                    <a:pt x="2584850" y="173545"/>
                    <a:pt x="2576422" y="199899"/>
                    <a:pt x="2579330" y="212988"/>
                  </a:cubicBezTo>
                  <a:cubicBezTo>
                    <a:pt x="2581682" y="223571"/>
                    <a:pt x="2584103" y="234157"/>
                    <a:pt x="2587218" y="244541"/>
                  </a:cubicBezTo>
                  <a:cubicBezTo>
                    <a:pt x="2591996" y="260470"/>
                    <a:pt x="2598960" y="275738"/>
                    <a:pt x="2602993" y="291872"/>
                  </a:cubicBezTo>
                  <a:cubicBezTo>
                    <a:pt x="2608252" y="312908"/>
                    <a:pt x="2614517" y="333717"/>
                    <a:pt x="2618769" y="354979"/>
                  </a:cubicBezTo>
                  <a:cubicBezTo>
                    <a:pt x="2621398" y="368126"/>
                    <a:pt x="2623405" y="381414"/>
                    <a:pt x="2626657" y="394421"/>
                  </a:cubicBezTo>
                  <a:cubicBezTo>
                    <a:pt x="2628674" y="402488"/>
                    <a:pt x="2632156" y="410122"/>
                    <a:pt x="2634545" y="418087"/>
                  </a:cubicBezTo>
                  <a:cubicBezTo>
                    <a:pt x="2642225" y="443690"/>
                    <a:pt x="2652076" y="487511"/>
                    <a:pt x="2666096" y="512748"/>
                  </a:cubicBezTo>
                  <a:cubicBezTo>
                    <a:pt x="2672481" y="524241"/>
                    <a:pt x="2681872" y="533783"/>
                    <a:pt x="2689760" y="544301"/>
                  </a:cubicBezTo>
                  <a:cubicBezTo>
                    <a:pt x="2692389" y="531154"/>
                    <a:pt x="2696434" y="518212"/>
                    <a:pt x="2697648" y="504859"/>
                  </a:cubicBezTo>
                  <a:cubicBezTo>
                    <a:pt x="2701702" y="460265"/>
                    <a:pt x="2693754" y="413957"/>
                    <a:pt x="2705535" y="370756"/>
                  </a:cubicBezTo>
                  <a:cubicBezTo>
                    <a:pt x="2709910" y="354712"/>
                    <a:pt x="2721311" y="418087"/>
                    <a:pt x="2721311" y="418087"/>
                  </a:cubicBezTo>
                  <a:cubicBezTo>
                    <a:pt x="2731828" y="415457"/>
                    <a:pt x="2742439" y="413177"/>
                    <a:pt x="2752863" y="410198"/>
                  </a:cubicBezTo>
                  <a:cubicBezTo>
                    <a:pt x="2760857" y="407914"/>
                    <a:pt x="2768884" y="399035"/>
                    <a:pt x="2776526" y="402310"/>
                  </a:cubicBezTo>
                  <a:cubicBezTo>
                    <a:pt x="2794382" y="409963"/>
                    <a:pt x="2812831" y="440993"/>
                    <a:pt x="2823853" y="457529"/>
                  </a:cubicBezTo>
                  <a:cubicBezTo>
                    <a:pt x="2824979" y="444016"/>
                    <a:pt x="2829926" y="323216"/>
                    <a:pt x="2847517" y="299760"/>
                  </a:cubicBezTo>
                  <a:cubicBezTo>
                    <a:pt x="2854022" y="291086"/>
                    <a:pt x="2852776" y="320796"/>
                    <a:pt x="2855405" y="331314"/>
                  </a:cubicBezTo>
                  <a:cubicBezTo>
                    <a:pt x="2868503" y="305116"/>
                    <a:pt x="2880224" y="287249"/>
                    <a:pt x="2886956" y="260318"/>
                  </a:cubicBezTo>
                  <a:cubicBezTo>
                    <a:pt x="2890208" y="247311"/>
                    <a:pt x="2888192" y="232517"/>
                    <a:pt x="2894844" y="220876"/>
                  </a:cubicBezTo>
                  <a:cubicBezTo>
                    <a:pt x="2899547" y="212645"/>
                    <a:pt x="2910620" y="210358"/>
                    <a:pt x="2918508" y="205099"/>
                  </a:cubicBezTo>
                  <a:cubicBezTo>
                    <a:pt x="2923766" y="194581"/>
                    <a:pt x="2929417" y="184250"/>
                    <a:pt x="2934283" y="173545"/>
                  </a:cubicBezTo>
                  <a:cubicBezTo>
                    <a:pt x="2942569" y="155314"/>
                    <a:pt x="2942743" y="131359"/>
                    <a:pt x="2957947" y="118326"/>
                  </a:cubicBezTo>
                  <a:cubicBezTo>
                    <a:pt x="2966178" y="111271"/>
                    <a:pt x="2978981" y="123585"/>
                    <a:pt x="2989498" y="126215"/>
                  </a:cubicBezTo>
                  <a:cubicBezTo>
                    <a:pt x="2994757" y="139362"/>
                    <a:pt x="3000435" y="152349"/>
                    <a:pt x="3005274" y="165657"/>
                  </a:cubicBezTo>
                  <a:cubicBezTo>
                    <a:pt x="3010957" y="181286"/>
                    <a:pt x="3011825" y="199151"/>
                    <a:pt x="3021050" y="212988"/>
                  </a:cubicBezTo>
                  <a:lnTo>
                    <a:pt x="3036826" y="236653"/>
                  </a:lnTo>
                  <a:cubicBezTo>
                    <a:pt x="3039455" y="244541"/>
                    <a:pt x="3041438" y="252675"/>
                    <a:pt x="3044713" y="260318"/>
                  </a:cubicBezTo>
                  <a:cubicBezTo>
                    <a:pt x="3062108" y="300911"/>
                    <a:pt x="3089414" y="335700"/>
                    <a:pt x="3115704" y="370756"/>
                  </a:cubicBezTo>
                  <a:cubicBezTo>
                    <a:pt x="3118333" y="423346"/>
                    <a:pt x="3117061" y="476276"/>
                    <a:pt x="3123592" y="528525"/>
                  </a:cubicBezTo>
                  <a:cubicBezTo>
                    <a:pt x="3125050" y="540193"/>
                    <a:pt x="3134736" y="549270"/>
                    <a:pt x="3139368" y="560078"/>
                  </a:cubicBezTo>
                  <a:cubicBezTo>
                    <a:pt x="3142643" y="567721"/>
                    <a:pt x="3143879" y="576145"/>
                    <a:pt x="3147256" y="583744"/>
                  </a:cubicBezTo>
                  <a:cubicBezTo>
                    <a:pt x="3154419" y="599863"/>
                    <a:pt x="3164135" y="614792"/>
                    <a:pt x="3170919" y="631074"/>
                  </a:cubicBezTo>
                  <a:cubicBezTo>
                    <a:pt x="3177315" y="646425"/>
                    <a:pt x="3180519" y="662964"/>
                    <a:pt x="3186695" y="678405"/>
                  </a:cubicBezTo>
                  <a:cubicBezTo>
                    <a:pt x="3211981" y="741624"/>
                    <a:pt x="3201156" y="733624"/>
                    <a:pt x="3218246" y="757289"/>
                  </a:cubicBezTo>
                  <a:cubicBezTo>
                    <a:pt x="3235336" y="780954"/>
                    <a:pt x="3274776" y="824341"/>
                    <a:pt x="3289237" y="820397"/>
                  </a:cubicBezTo>
                  <a:cubicBezTo>
                    <a:pt x="3303698" y="816453"/>
                    <a:pt x="3312901" y="744142"/>
                    <a:pt x="3305013" y="733624"/>
                  </a:cubicBezTo>
                  <a:cubicBezTo>
                    <a:pt x="3299696" y="701718"/>
                    <a:pt x="3394408" y="608725"/>
                    <a:pt x="3399666" y="583745"/>
                  </a:cubicBezTo>
                  <a:cubicBezTo>
                    <a:pt x="3404924" y="558765"/>
                    <a:pt x="3333935" y="596891"/>
                    <a:pt x="3336564" y="583744"/>
                  </a:cubicBezTo>
                  <a:cubicBezTo>
                    <a:pt x="3344452" y="591632"/>
                    <a:pt x="3404925" y="539044"/>
                    <a:pt x="3431218" y="520637"/>
                  </a:cubicBezTo>
                  <a:cubicBezTo>
                    <a:pt x="3457511" y="502230"/>
                    <a:pt x="3473288" y="479878"/>
                    <a:pt x="3494322" y="473304"/>
                  </a:cubicBezTo>
                  <a:cubicBezTo>
                    <a:pt x="3515356" y="466730"/>
                    <a:pt x="3537705" y="464102"/>
                    <a:pt x="3557424" y="481194"/>
                  </a:cubicBezTo>
                  <a:cubicBezTo>
                    <a:pt x="3577143" y="498286"/>
                    <a:pt x="3612639" y="575855"/>
                    <a:pt x="3612639" y="575855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1" name="Cloud 10"/>
            <p:cNvSpPr/>
            <p:nvPr/>
          </p:nvSpPr>
          <p:spPr bwMode="auto">
            <a:xfrm>
              <a:off x="2902685" y="3941593"/>
              <a:ext cx="1395591" cy="204955"/>
            </a:xfrm>
            <a:prstGeom prst="cloud">
              <a:avLst/>
            </a:prstGeom>
            <a:solidFill>
              <a:schemeClr val="tx1">
                <a:lumMod val="85000"/>
                <a:alpha val="63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Cloud 13"/>
            <p:cNvSpPr/>
            <p:nvPr/>
          </p:nvSpPr>
          <p:spPr bwMode="auto">
            <a:xfrm>
              <a:off x="2200920" y="4059165"/>
              <a:ext cx="1170137" cy="206545"/>
            </a:xfrm>
            <a:prstGeom prst="cloud">
              <a:avLst/>
            </a:prstGeom>
            <a:solidFill>
              <a:schemeClr val="tx1">
                <a:lumMod val="85000"/>
                <a:alpha val="63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Cloud 14"/>
            <p:cNvSpPr/>
            <p:nvPr/>
          </p:nvSpPr>
          <p:spPr bwMode="auto">
            <a:xfrm>
              <a:off x="1256238" y="3838320"/>
              <a:ext cx="1646447" cy="206545"/>
            </a:xfrm>
            <a:prstGeom prst="cloud">
              <a:avLst/>
            </a:prstGeom>
            <a:solidFill>
              <a:schemeClr val="tx1">
                <a:lumMod val="85000"/>
                <a:alpha val="63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</a:endParaRPr>
            </a:p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Cloud 15"/>
            <p:cNvSpPr/>
            <p:nvPr/>
          </p:nvSpPr>
          <p:spPr bwMode="auto">
            <a:xfrm>
              <a:off x="624332" y="4044865"/>
              <a:ext cx="785912" cy="204956"/>
            </a:xfrm>
            <a:prstGeom prst="cloud">
              <a:avLst/>
            </a:prstGeom>
            <a:solidFill>
              <a:schemeClr val="tx1">
                <a:lumMod val="85000"/>
                <a:alpha val="63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1018082" y="4162437"/>
              <a:ext cx="782737" cy="204956"/>
            </a:xfrm>
            <a:prstGeom prst="cloud">
              <a:avLst/>
            </a:prstGeom>
            <a:solidFill>
              <a:schemeClr val="tx1">
                <a:lumMod val="85000"/>
                <a:alpha val="63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Cloud 17"/>
            <p:cNvSpPr/>
            <p:nvPr/>
          </p:nvSpPr>
          <p:spPr bwMode="auto">
            <a:xfrm>
              <a:off x="1408657" y="3990846"/>
              <a:ext cx="697001" cy="204956"/>
            </a:xfrm>
            <a:prstGeom prst="cloud">
              <a:avLst/>
            </a:prstGeom>
            <a:solidFill>
              <a:schemeClr val="tx1">
                <a:lumMod val="85000"/>
                <a:alpha val="63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Cloud 18"/>
            <p:cNvSpPr/>
            <p:nvPr/>
          </p:nvSpPr>
          <p:spPr bwMode="auto">
            <a:xfrm>
              <a:off x="2034212" y="3965425"/>
              <a:ext cx="697001" cy="204956"/>
            </a:xfrm>
            <a:prstGeom prst="cloud">
              <a:avLst/>
            </a:prstGeom>
            <a:solidFill>
              <a:schemeClr val="tx1">
                <a:lumMod val="85000"/>
                <a:alpha val="63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Cloud 19"/>
            <p:cNvSpPr/>
            <p:nvPr/>
          </p:nvSpPr>
          <p:spPr bwMode="auto">
            <a:xfrm>
              <a:off x="3839429" y="4067108"/>
              <a:ext cx="697002" cy="206545"/>
            </a:xfrm>
            <a:prstGeom prst="cloud">
              <a:avLst/>
            </a:prstGeom>
            <a:solidFill>
              <a:schemeClr val="tx1">
                <a:lumMod val="85000"/>
                <a:alpha val="63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907302" y="3712805"/>
              <a:ext cx="252412" cy="252412"/>
            </a:xfrm>
            <a:prstGeom prst="ellipse">
              <a:avLst/>
            </a:prstGeom>
            <a:gradFill flip="none" rotWithShape="1">
              <a:gsLst>
                <a:gs pos="40000">
                  <a:srgbClr val="FF0000"/>
                </a:gs>
                <a:gs pos="2000">
                  <a:schemeClr val="accent2">
                    <a:lumMod val="20000"/>
                    <a:lumOff val="80000"/>
                  </a:schemeClr>
                </a:gs>
                <a:gs pos="92000">
                  <a:schemeClr val="accent2">
                    <a:lumMod val="40000"/>
                    <a:lumOff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lumMod val="20000"/>
                  <a:lumOff val="80000"/>
                  <a:alpha val="47000"/>
                </a:schemeClr>
              </a:glow>
              <a:softEdge rad="38100"/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36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8534400" cy="5033962"/>
          </a:xfrm>
        </p:spPr>
        <p:txBody>
          <a:bodyPr/>
          <a:lstStyle/>
          <a:p>
            <a:r>
              <a:rPr lang="en-US" dirty="0" smtClean="0"/>
              <a:t>The Three Side Stories</a:t>
            </a:r>
          </a:p>
          <a:p>
            <a:pPr lvl="1"/>
            <a:r>
              <a:rPr lang="en-US" dirty="0" smtClean="0"/>
              <a:t>Performance and Parallelism with Multicores</a:t>
            </a:r>
          </a:p>
          <a:p>
            <a:pPr lvl="1"/>
            <a:r>
              <a:rPr lang="en-US" dirty="0" smtClean="0"/>
              <a:t>Future Proofing Software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Evolution of Programming Languages</a:t>
            </a:r>
          </a:p>
          <a:p>
            <a:r>
              <a:rPr lang="en-US" dirty="0" smtClean="0"/>
              <a:t>Three Observations</a:t>
            </a:r>
          </a:p>
          <a:p>
            <a:r>
              <a:rPr lang="en-US" dirty="0" smtClean="0"/>
              <a:t>PetaBricks 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Compiler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Variable Precision</a:t>
            </a:r>
          </a:p>
          <a:p>
            <a:pPr lvl="1"/>
            <a:r>
              <a:rPr lang="en-US" dirty="0"/>
              <a:t>Sibling </a:t>
            </a:r>
            <a:r>
              <a:rPr lang="en-US" dirty="0" smtClean="0"/>
              <a:t>Rivalry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Days…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600" y="1447800"/>
            <a:ext cx="548640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Computers had limited power</a:t>
            </a:r>
          </a:p>
          <a:p>
            <a:r>
              <a:rPr lang="en-US" sz="2400" dirty="0" smtClean="0"/>
              <a:t>Compiling was a daunting task</a:t>
            </a:r>
          </a:p>
          <a:p>
            <a:r>
              <a:rPr lang="en-US" sz="2400" dirty="0" smtClean="0"/>
              <a:t>Languages helped by limiting choice</a:t>
            </a:r>
          </a:p>
          <a:p>
            <a:r>
              <a:rPr lang="en-US" sz="2400" dirty="0" err="1" smtClean="0"/>
              <a:t>Overconstraint</a:t>
            </a:r>
            <a:r>
              <a:rPr lang="en-US" sz="2400" dirty="0" smtClean="0"/>
              <a:t>  programming languages that express only a single choice of:</a:t>
            </a:r>
            <a:endParaRPr lang="en-US" sz="2400" dirty="0"/>
          </a:p>
          <a:p>
            <a:pPr lvl="1"/>
            <a:r>
              <a:rPr lang="en-US" sz="2000" dirty="0" smtClean="0"/>
              <a:t>Algorithm</a:t>
            </a:r>
          </a:p>
          <a:p>
            <a:pPr lvl="1"/>
            <a:r>
              <a:rPr lang="en-US" sz="2000" dirty="0" smtClean="0"/>
              <a:t>Iteration order </a:t>
            </a:r>
          </a:p>
          <a:p>
            <a:pPr lvl="1"/>
            <a:r>
              <a:rPr lang="en-US" sz="2000" dirty="0" smtClean="0"/>
              <a:t>Data layout</a:t>
            </a:r>
          </a:p>
          <a:p>
            <a:pPr lvl="1"/>
            <a:r>
              <a:rPr lang="en-US" sz="2000" dirty="0" smtClean="0"/>
              <a:t>Parallelism strategy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9089"/>
          <a:stretch>
            <a:fillRect/>
          </a:stretch>
        </p:blipFill>
        <p:spPr bwMode="auto">
          <a:xfrm>
            <a:off x="6724650" y="5372100"/>
            <a:ext cx="2367395" cy="1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AF4"/>
              </a:clrFrom>
              <a:clrTo>
                <a:srgbClr val="FCF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9" y="3537511"/>
            <a:ext cx="288448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21360767">
            <a:off x="563527" y="3870111"/>
            <a:ext cx="55373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1124714" y="1504555"/>
            <a:ext cx="1812932" cy="1219200"/>
          </a:xfrm>
          <a:prstGeom prst="cloudCallout">
            <a:avLst>
              <a:gd name="adj1" fmla="val -12712"/>
              <a:gd name="adj2" fmla="val 38347"/>
            </a:avLst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22963" y="18093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75363" y="19617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62336" y="19236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84963" y="18855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32563" y="24189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58884" y="1637582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25677" y="16569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47723" y="2077347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37363" y="21522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32846" y="1963047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30695" y="2249766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754084" y="2344692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62631" y="2159358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15031" y="23808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54084" y="1632416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27787" y="1961109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Flowchart: Merge 35"/>
          <p:cNvSpPr/>
          <p:nvPr/>
        </p:nvSpPr>
        <p:spPr>
          <a:xfrm>
            <a:off x="1727763" y="2249766"/>
            <a:ext cx="304800" cy="2946185"/>
          </a:xfrm>
          <a:prstGeom prst="flowChartMerge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FF0000"/>
              </a:gs>
              <a:gs pos="100000">
                <a:srgbClr val="FF7C8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27763" y="21141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 rot="2233911">
            <a:off x="361950" y="5582876"/>
            <a:ext cx="2001734" cy="597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19847261">
            <a:off x="1577210" y="5754327"/>
            <a:ext cx="2001734" cy="597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…as we progressed….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600" y="1447800"/>
            <a:ext cx="533400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Computers got faster</a:t>
            </a:r>
          </a:p>
          <a:p>
            <a:r>
              <a:rPr lang="en-US" sz="2400" dirty="0" smtClean="0"/>
              <a:t>More cycles available to the compiler</a:t>
            </a:r>
          </a:p>
          <a:p>
            <a:r>
              <a:rPr lang="en-US" sz="2400" dirty="0" smtClean="0"/>
              <a:t>Wanted to optimize the programs, to make them run better and faster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029200"/>
            <a:ext cx="1323975" cy="15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AF4"/>
              </a:clrFrom>
              <a:clrTo>
                <a:srgbClr val="FCF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9" y="3537511"/>
            <a:ext cx="288448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21360767">
            <a:off x="563527" y="3870111"/>
            <a:ext cx="55373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1124714" y="1504555"/>
            <a:ext cx="1812932" cy="1219200"/>
          </a:xfrm>
          <a:prstGeom prst="cloudCallout">
            <a:avLst>
              <a:gd name="adj1" fmla="val -12712"/>
              <a:gd name="adj2" fmla="val 38347"/>
            </a:avLst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22963" y="18093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75363" y="19617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62336" y="19236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84963" y="18855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32563" y="24189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58884" y="1637582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25677" y="16569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47723" y="2077347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37363" y="21522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32846" y="1963047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30695" y="2249766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754084" y="2344692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62631" y="2159358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15031" y="23808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54084" y="1632416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27787" y="1961109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Flowchart: Merge 35"/>
          <p:cNvSpPr/>
          <p:nvPr/>
        </p:nvSpPr>
        <p:spPr>
          <a:xfrm>
            <a:off x="1727763" y="2249766"/>
            <a:ext cx="304800" cy="2946185"/>
          </a:xfrm>
          <a:prstGeom prst="flowChartMerge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FF0000"/>
              </a:gs>
              <a:gs pos="100000">
                <a:srgbClr val="FF7C8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27763" y="21141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 bwMode="auto">
          <a:xfrm rot="2233911">
            <a:off x="361950" y="5582876"/>
            <a:ext cx="2001734" cy="597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 rot="19847261">
            <a:off x="1577210" y="5754327"/>
            <a:ext cx="2001734" cy="597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hord 43"/>
          <p:cNvSpPr/>
          <p:nvPr/>
        </p:nvSpPr>
        <p:spPr>
          <a:xfrm>
            <a:off x="1727763" y="4781155"/>
            <a:ext cx="302932" cy="414796"/>
          </a:xfrm>
          <a:prstGeom prst="chord">
            <a:avLst>
              <a:gd name="adj1" fmla="val 292601"/>
              <a:gd name="adj2" fmla="val 11202213"/>
            </a:avLst>
          </a:prstGeom>
          <a:gradFill flip="none" rotWithShape="1">
            <a:gsLst>
              <a:gs pos="0">
                <a:srgbClr val="FFFF00">
                  <a:alpha val="56000"/>
                </a:srgbClr>
              </a:gs>
              <a:gs pos="90000">
                <a:srgbClr val="FFFF66">
                  <a:alpha val="42000"/>
                </a:srgbClr>
              </a:gs>
              <a:gs pos="100000">
                <a:srgbClr val="FFFF99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>
            <a:off x="1727763" y="2238896"/>
            <a:ext cx="302932" cy="2749657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alpha val="75000"/>
                </a:srgbClr>
              </a:gs>
              <a:gs pos="88000">
                <a:srgbClr val="FFFF66">
                  <a:alpha val="56000"/>
                </a:srgbClr>
              </a:gs>
              <a:gs pos="8000">
                <a:srgbClr val="FFFF00">
                  <a:alpha val="52000"/>
                </a:srgbClr>
              </a:gs>
              <a:gs pos="100000">
                <a:srgbClr val="FFFF99">
                  <a:alpha val="61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we ended up 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600" y="1447800"/>
            <a:ext cx="53340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Computers are extremely powerful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ompilers want to do a lot</a:t>
            </a:r>
          </a:p>
          <a:p>
            <a:r>
              <a:rPr lang="en-US" sz="2400" dirty="0" smtClean="0"/>
              <a:t>But…the same old </a:t>
            </a:r>
            <a:r>
              <a:rPr lang="en-US" sz="2400" dirty="0" err="1" smtClean="0"/>
              <a:t>overconstraint</a:t>
            </a:r>
            <a:r>
              <a:rPr lang="en-US" sz="2400" dirty="0" smtClean="0"/>
              <a:t> languages</a:t>
            </a:r>
          </a:p>
          <a:p>
            <a:pPr lvl="1"/>
            <a:r>
              <a:rPr lang="en-US" sz="2000" dirty="0" smtClean="0"/>
              <a:t>They don’t provide too many choices </a:t>
            </a:r>
          </a:p>
          <a:p>
            <a:r>
              <a:rPr lang="en-US" sz="2400" dirty="0" smtClean="0"/>
              <a:t>Heroic analysis to rediscover some of the choices</a:t>
            </a:r>
          </a:p>
          <a:p>
            <a:pPr lvl="1"/>
            <a:r>
              <a:rPr lang="en-US" sz="1600" dirty="0" smtClean="0"/>
              <a:t>Data dependence analysis </a:t>
            </a:r>
          </a:p>
          <a:p>
            <a:pPr lvl="1"/>
            <a:r>
              <a:rPr lang="en-US" sz="1600" dirty="0" smtClean="0"/>
              <a:t>Data flow analysis</a:t>
            </a:r>
          </a:p>
          <a:p>
            <a:pPr lvl="1"/>
            <a:r>
              <a:rPr lang="en-US" sz="1600" dirty="0" smtClean="0"/>
              <a:t>Alias analysis</a:t>
            </a:r>
          </a:p>
          <a:p>
            <a:pPr lvl="1"/>
            <a:r>
              <a:rPr lang="en-US" sz="1600" dirty="0" smtClean="0"/>
              <a:t>Shape analysis</a:t>
            </a:r>
          </a:p>
          <a:p>
            <a:pPr lvl="1"/>
            <a:r>
              <a:rPr lang="en-US" sz="1600" dirty="0" err="1" smtClean="0"/>
              <a:t>Interprocedural</a:t>
            </a:r>
            <a:r>
              <a:rPr lang="en-US" sz="1600" dirty="0" smtClean="0"/>
              <a:t> analysis</a:t>
            </a:r>
          </a:p>
          <a:p>
            <a:pPr lvl="1"/>
            <a:r>
              <a:rPr lang="en-US" sz="1600" dirty="0" smtClean="0"/>
              <a:t>Loop analysis</a:t>
            </a:r>
          </a:p>
          <a:p>
            <a:pPr lvl="1"/>
            <a:r>
              <a:rPr lang="en-US" sz="1600" dirty="0" smtClean="0"/>
              <a:t>Parallelization analysis</a:t>
            </a:r>
          </a:p>
          <a:p>
            <a:pPr lvl="1"/>
            <a:r>
              <a:rPr lang="en-US" sz="1600" dirty="0" smtClean="0"/>
              <a:t>Information flow analysis</a:t>
            </a:r>
          </a:p>
          <a:p>
            <a:pPr lvl="1"/>
            <a:r>
              <a:rPr lang="en-US" sz="1600" dirty="0" smtClean="0"/>
              <a:t>Escape analysis</a:t>
            </a:r>
          </a:p>
          <a:p>
            <a:pPr lvl="1"/>
            <a:r>
              <a:rPr lang="en-US" sz="1600" dirty="0" smtClean="0"/>
              <a:t>…</a:t>
            </a:r>
          </a:p>
          <a:p>
            <a:pPr lvl="1"/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AF4"/>
              </a:clrFrom>
              <a:clrTo>
                <a:srgbClr val="FCF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9" y="3537511"/>
            <a:ext cx="288448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 rot="21360767">
            <a:off x="563527" y="3870111"/>
            <a:ext cx="55373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1124714" y="1504555"/>
            <a:ext cx="1812932" cy="1219200"/>
          </a:xfrm>
          <a:prstGeom prst="cloudCallout">
            <a:avLst>
              <a:gd name="adj1" fmla="val -12712"/>
              <a:gd name="adj2" fmla="val 38347"/>
            </a:avLst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22963" y="18093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75363" y="19617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62336" y="19236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84963" y="18855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32563" y="24189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58884" y="1637582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425677" y="16569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47723" y="2077347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7363" y="21522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32846" y="1963047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030695" y="2249766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754084" y="2344692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362631" y="2159358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15031" y="23808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54084" y="1632416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27787" y="1961109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Flowchart: Merge 39"/>
          <p:cNvSpPr/>
          <p:nvPr/>
        </p:nvSpPr>
        <p:spPr>
          <a:xfrm>
            <a:off x="1727763" y="2249766"/>
            <a:ext cx="304800" cy="2946185"/>
          </a:xfrm>
          <a:prstGeom prst="flowChartMerge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FF0000"/>
              </a:gs>
              <a:gs pos="100000">
                <a:srgbClr val="FF7C8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27763" y="21141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 rot="2233911">
            <a:off x="361950" y="5582876"/>
            <a:ext cx="2001734" cy="597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 rot="19847261">
            <a:off x="1577210" y="5754327"/>
            <a:ext cx="2001734" cy="597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hord 43"/>
          <p:cNvSpPr/>
          <p:nvPr/>
        </p:nvSpPr>
        <p:spPr>
          <a:xfrm>
            <a:off x="1575364" y="4781155"/>
            <a:ext cx="609599" cy="414796"/>
          </a:xfrm>
          <a:prstGeom prst="chord">
            <a:avLst>
              <a:gd name="adj1" fmla="val 38292"/>
              <a:gd name="adj2" fmla="val 10856315"/>
            </a:avLst>
          </a:prstGeom>
          <a:gradFill flip="none" rotWithShape="1">
            <a:gsLst>
              <a:gs pos="0">
                <a:srgbClr val="FFFF00">
                  <a:alpha val="56000"/>
                </a:srgbClr>
              </a:gs>
              <a:gs pos="90000">
                <a:srgbClr val="FFFF66">
                  <a:alpha val="42000"/>
                </a:srgbClr>
              </a:gs>
              <a:gs pos="100000">
                <a:srgbClr val="FFFF99">
                  <a:alpha val="6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>
            <a:off x="1565839" y="2238896"/>
            <a:ext cx="635920" cy="2749657"/>
          </a:xfrm>
          <a:prstGeom prst="trapezoid">
            <a:avLst>
              <a:gd name="adj" fmla="val 28325"/>
            </a:avLst>
          </a:prstGeom>
          <a:gradFill flip="none" rotWithShape="1">
            <a:gsLst>
              <a:gs pos="0">
                <a:srgbClr val="FFFF00">
                  <a:alpha val="75000"/>
                </a:srgbClr>
              </a:gs>
              <a:gs pos="88000">
                <a:srgbClr val="FFFF66">
                  <a:alpha val="56000"/>
                </a:srgbClr>
              </a:gs>
              <a:gs pos="8000">
                <a:srgbClr val="FFFF00">
                  <a:alpha val="52000"/>
                </a:srgbClr>
              </a:gs>
              <a:gs pos="100000">
                <a:srgbClr val="FFFF99">
                  <a:alpha val="61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8210550" cy="854075"/>
          </a:xfrm>
        </p:spPr>
        <p:txBody>
          <a:bodyPr/>
          <a:lstStyle/>
          <a:p>
            <a:r>
              <a:rPr lang="en-US" dirty="0" smtClean="0"/>
              <a:t>Need to Rethink Languages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599" y="1447800"/>
            <a:ext cx="5781675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Give Compiler a Choice </a:t>
            </a:r>
          </a:p>
          <a:p>
            <a:pPr lvl="1"/>
            <a:r>
              <a:rPr lang="en-US" sz="1800" dirty="0" smtClean="0"/>
              <a:t>Express ‘intent’ not ‘a method’</a:t>
            </a:r>
          </a:p>
          <a:p>
            <a:pPr lvl="1"/>
            <a:r>
              <a:rPr lang="en-US" sz="1800" dirty="0" smtClean="0"/>
              <a:t>Be as verbose as you can</a:t>
            </a:r>
          </a:p>
          <a:p>
            <a:pPr lvl="1"/>
            <a:endParaRPr lang="en-US" sz="1800" dirty="0" smtClean="0"/>
          </a:p>
          <a:p>
            <a:r>
              <a:rPr lang="en-US" sz="2600" dirty="0" smtClean="0"/>
              <a:t>Muscle outpaces brain</a:t>
            </a:r>
          </a:p>
          <a:p>
            <a:pPr lvl="1"/>
            <a:r>
              <a:rPr lang="en-US" sz="1800" dirty="0" smtClean="0"/>
              <a:t>Compute cycles are abundant </a:t>
            </a:r>
          </a:p>
          <a:p>
            <a:pPr lvl="1"/>
            <a:r>
              <a:rPr lang="en-US" sz="1800" dirty="0" smtClean="0"/>
              <a:t>Complex logic is too hard</a:t>
            </a:r>
          </a:p>
          <a:p>
            <a:pPr lvl="1"/>
            <a:endParaRPr lang="en-US" sz="1800" dirty="0" smtClean="0"/>
          </a:p>
        </p:txBody>
      </p:sp>
      <p:pic>
        <p:nvPicPr>
          <p:cNvPr id="53" name="Picture 52" descr="Hal 9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486400"/>
            <a:ext cx="1346200" cy="1346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AF4"/>
              </a:clrFrom>
              <a:clrTo>
                <a:srgbClr val="FCF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9" y="3537511"/>
            <a:ext cx="288448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 rot="21360767">
            <a:off x="563527" y="3870111"/>
            <a:ext cx="55373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1124714" y="1504555"/>
            <a:ext cx="1812932" cy="1219200"/>
          </a:xfrm>
          <a:prstGeom prst="cloudCallout">
            <a:avLst>
              <a:gd name="adj1" fmla="val -12712"/>
              <a:gd name="adj2" fmla="val 38347"/>
            </a:avLst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22963" y="18093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75363" y="19617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62336" y="19236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32563" y="24189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58884" y="1637582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425677" y="16569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47723" y="2077347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7363" y="21522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754084" y="2344692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362631" y="2159358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27787" y="1961109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27763" y="21141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 rot="2233911">
            <a:off x="361950" y="5582876"/>
            <a:ext cx="2001734" cy="597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 rot="19847261">
            <a:off x="1577210" y="5754327"/>
            <a:ext cx="2001734" cy="5979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hord 43"/>
          <p:cNvSpPr/>
          <p:nvPr/>
        </p:nvSpPr>
        <p:spPr>
          <a:xfrm>
            <a:off x="2125568" y="4537840"/>
            <a:ext cx="438912" cy="414796"/>
          </a:xfrm>
          <a:prstGeom prst="chord">
            <a:avLst>
              <a:gd name="adj1" fmla="val 20810914"/>
              <a:gd name="adj2" fmla="val 11202213"/>
            </a:avLst>
          </a:prstGeom>
          <a:gradFill flip="none" rotWithShape="1">
            <a:gsLst>
              <a:gs pos="0">
                <a:srgbClr val="C00000">
                  <a:alpha val="48000"/>
                </a:srgbClr>
              </a:gs>
              <a:gs pos="51000">
                <a:srgbClr val="FF0000">
                  <a:alpha val="57000"/>
                </a:srgbClr>
              </a:gs>
              <a:gs pos="100000">
                <a:srgbClr val="FF7C80">
                  <a:alpha val="5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>
            <a:off x="2125568" y="1995581"/>
            <a:ext cx="438912" cy="2749657"/>
          </a:xfrm>
          <a:prstGeom prst="trapezoid">
            <a:avLst>
              <a:gd name="adj" fmla="val 13181"/>
            </a:avLst>
          </a:prstGeom>
          <a:gradFill flip="none" rotWithShape="1">
            <a:gsLst>
              <a:gs pos="0">
                <a:srgbClr val="C00000">
                  <a:alpha val="52000"/>
                </a:srgbClr>
              </a:gs>
              <a:gs pos="51000">
                <a:srgbClr val="FF0000">
                  <a:alpha val="54000"/>
                </a:srgbClr>
              </a:gs>
              <a:gs pos="100000">
                <a:srgbClr val="FF7C80">
                  <a:alpha val="5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Chord 45"/>
          <p:cNvSpPr/>
          <p:nvPr/>
        </p:nvSpPr>
        <p:spPr>
          <a:xfrm>
            <a:off x="2567294" y="4623135"/>
            <a:ext cx="438912" cy="414796"/>
          </a:xfrm>
          <a:prstGeom prst="chord">
            <a:avLst>
              <a:gd name="adj1" fmla="val 20810914"/>
              <a:gd name="adj2" fmla="val 11202213"/>
            </a:avLst>
          </a:prstGeom>
          <a:gradFill flip="none" rotWithShape="1">
            <a:gsLst>
              <a:gs pos="0">
                <a:srgbClr val="C00000">
                  <a:alpha val="48000"/>
                </a:srgbClr>
              </a:gs>
              <a:gs pos="51000">
                <a:srgbClr val="FF0000">
                  <a:alpha val="57000"/>
                </a:srgbClr>
              </a:gs>
              <a:gs pos="100000">
                <a:srgbClr val="FF7C80">
                  <a:alpha val="5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Trapezoid 46"/>
          <p:cNvSpPr/>
          <p:nvPr/>
        </p:nvSpPr>
        <p:spPr>
          <a:xfrm>
            <a:off x="2567294" y="2052301"/>
            <a:ext cx="438912" cy="2749657"/>
          </a:xfrm>
          <a:prstGeom prst="trapezoid">
            <a:avLst>
              <a:gd name="adj" fmla="val 13181"/>
            </a:avLst>
          </a:prstGeom>
          <a:gradFill flip="none" rotWithShape="1">
            <a:gsLst>
              <a:gs pos="0">
                <a:srgbClr val="C00000">
                  <a:alpha val="52000"/>
                </a:srgbClr>
              </a:gs>
              <a:gs pos="51000">
                <a:srgbClr val="FF0000">
                  <a:alpha val="54000"/>
                </a:srgbClr>
              </a:gs>
              <a:gs pos="100000">
                <a:srgbClr val="FF7C80">
                  <a:alpha val="5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Chord 47"/>
          <p:cNvSpPr/>
          <p:nvPr/>
        </p:nvSpPr>
        <p:spPr>
          <a:xfrm>
            <a:off x="1676476" y="4339107"/>
            <a:ext cx="438912" cy="414796"/>
          </a:xfrm>
          <a:prstGeom prst="chord">
            <a:avLst>
              <a:gd name="adj1" fmla="val 20810914"/>
              <a:gd name="adj2" fmla="val 11202213"/>
            </a:avLst>
          </a:prstGeom>
          <a:gradFill flip="none" rotWithShape="1">
            <a:gsLst>
              <a:gs pos="0">
                <a:srgbClr val="C00000">
                  <a:alpha val="48000"/>
                </a:srgbClr>
              </a:gs>
              <a:gs pos="51000">
                <a:srgbClr val="FF0000">
                  <a:alpha val="57000"/>
                </a:srgbClr>
              </a:gs>
              <a:gs pos="100000">
                <a:srgbClr val="FF7C80">
                  <a:alpha val="5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rapezoid 48"/>
          <p:cNvSpPr/>
          <p:nvPr/>
        </p:nvSpPr>
        <p:spPr>
          <a:xfrm>
            <a:off x="1676476" y="1768273"/>
            <a:ext cx="438912" cy="2749657"/>
          </a:xfrm>
          <a:prstGeom prst="trapezoid">
            <a:avLst>
              <a:gd name="adj" fmla="val 13181"/>
            </a:avLst>
          </a:prstGeom>
          <a:gradFill flip="none" rotWithShape="1">
            <a:gsLst>
              <a:gs pos="0">
                <a:srgbClr val="C00000">
                  <a:alpha val="52000"/>
                </a:srgbClr>
              </a:gs>
              <a:gs pos="51000">
                <a:srgbClr val="FF0000">
                  <a:alpha val="54000"/>
                </a:srgbClr>
              </a:gs>
              <a:gs pos="100000">
                <a:srgbClr val="FF7C80">
                  <a:alpha val="5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Chord 49"/>
          <p:cNvSpPr/>
          <p:nvPr/>
        </p:nvSpPr>
        <p:spPr>
          <a:xfrm>
            <a:off x="1457500" y="5048801"/>
            <a:ext cx="438912" cy="414796"/>
          </a:xfrm>
          <a:prstGeom prst="chord">
            <a:avLst>
              <a:gd name="adj1" fmla="val 20810914"/>
              <a:gd name="adj2" fmla="val 11202213"/>
            </a:avLst>
          </a:prstGeom>
          <a:gradFill flip="none" rotWithShape="1">
            <a:gsLst>
              <a:gs pos="0">
                <a:srgbClr val="C00000">
                  <a:alpha val="48000"/>
                </a:srgbClr>
              </a:gs>
              <a:gs pos="51000">
                <a:srgbClr val="FF0000">
                  <a:alpha val="57000"/>
                </a:srgbClr>
              </a:gs>
              <a:gs pos="100000">
                <a:srgbClr val="FF7C80">
                  <a:alpha val="5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Trapezoid 50"/>
          <p:cNvSpPr/>
          <p:nvPr/>
        </p:nvSpPr>
        <p:spPr>
          <a:xfrm>
            <a:off x="1457500" y="2477967"/>
            <a:ext cx="438912" cy="2749657"/>
          </a:xfrm>
          <a:prstGeom prst="trapezoid">
            <a:avLst>
              <a:gd name="adj" fmla="val 13181"/>
            </a:avLst>
          </a:prstGeom>
          <a:gradFill flip="none" rotWithShape="1">
            <a:gsLst>
              <a:gs pos="0">
                <a:srgbClr val="C00000">
                  <a:alpha val="52000"/>
                </a:srgbClr>
              </a:gs>
              <a:gs pos="51000">
                <a:srgbClr val="FF0000">
                  <a:alpha val="54000"/>
                </a:srgbClr>
              </a:gs>
              <a:gs pos="100000">
                <a:srgbClr val="FF7C80">
                  <a:alpha val="5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Chord 51"/>
          <p:cNvSpPr/>
          <p:nvPr/>
        </p:nvSpPr>
        <p:spPr>
          <a:xfrm>
            <a:off x="1973611" y="5323356"/>
            <a:ext cx="438912" cy="476577"/>
          </a:xfrm>
          <a:prstGeom prst="chord">
            <a:avLst>
              <a:gd name="adj1" fmla="val 20810914"/>
              <a:gd name="adj2" fmla="val 11202213"/>
            </a:avLst>
          </a:prstGeom>
          <a:gradFill flip="none" rotWithShape="1">
            <a:gsLst>
              <a:gs pos="0">
                <a:srgbClr val="C00000">
                  <a:alpha val="48000"/>
                </a:srgbClr>
              </a:gs>
              <a:gs pos="51000">
                <a:srgbClr val="FF0000">
                  <a:alpha val="57000"/>
                </a:srgbClr>
              </a:gs>
              <a:gs pos="100000">
                <a:srgbClr val="FF7C80">
                  <a:alpha val="5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Trapezoid 53"/>
          <p:cNvSpPr/>
          <p:nvPr/>
        </p:nvSpPr>
        <p:spPr>
          <a:xfrm>
            <a:off x="1973611" y="2373870"/>
            <a:ext cx="438912" cy="3159199"/>
          </a:xfrm>
          <a:prstGeom prst="trapezoid">
            <a:avLst>
              <a:gd name="adj" fmla="val 13181"/>
            </a:avLst>
          </a:prstGeom>
          <a:gradFill flip="none" rotWithShape="1">
            <a:gsLst>
              <a:gs pos="0">
                <a:srgbClr val="C00000">
                  <a:alpha val="52000"/>
                </a:srgbClr>
              </a:gs>
              <a:gs pos="51000">
                <a:srgbClr val="FF0000">
                  <a:alpha val="54000"/>
                </a:srgbClr>
              </a:gs>
              <a:gs pos="100000">
                <a:srgbClr val="FF7C80">
                  <a:alpha val="5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84963" y="1885555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32846" y="1963047"/>
            <a:ext cx="304800" cy="2286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030695" y="2249766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15031" y="2380855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54084" y="1632416"/>
            <a:ext cx="304800" cy="228600"/>
          </a:xfrm>
          <a:prstGeom prst="ellipse">
            <a:avLst/>
          </a:prstGeom>
          <a:gradFill>
            <a:gsLst>
              <a:gs pos="0">
                <a:srgbClr val="FFC000"/>
              </a:gs>
              <a:gs pos="51000">
                <a:srgbClr val="FFE89F"/>
              </a:gs>
              <a:gs pos="100000">
                <a:srgbClr val="FFE89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8572500" cy="5033962"/>
          </a:xfrm>
        </p:spPr>
        <p:txBody>
          <a:bodyPr/>
          <a:lstStyle/>
          <a:p>
            <a:r>
              <a:rPr lang="en-US" dirty="0" smtClean="0"/>
              <a:t>The Three Side Stories</a:t>
            </a:r>
          </a:p>
          <a:p>
            <a:pPr lvl="1"/>
            <a:r>
              <a:rPr lang="en-US" dirty="0" smtClean="0"/>
              <a:t>Performance and Parallelism with Multicores</a:t>
            </a:r>
          </a:p>
          <a:p>
            <a:pPr lvl="1"/>
            <a:r>
              <a:rPr lang="en-US" dirty="0" smtClean="0"/>
              <a:t>Future Proofing Software</a:t>
            </a:r>
          </a:p>
          <a:p>
            <a:pPr lvl="1"/>
            <a:r>
              <a:rPr lang="en-US" dirty="0" smtClean="0"/>
              <a:t>Evolution of Programming Languages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Three Observations</a:t>
            </a:r>
          </a:p>
          <a:p>
            <a:r>
              <a:rPr lang="en-US" dirty="0" smtClean="0"/>
              <a:t>PetaBricks 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Compiler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Variable Precision</a:t>
            </a:r>
          </a:p>
          <a:p>
            <a:pPr lvl="1"/>
            <a:r>
              <a:rPr lang="en-US" dirty="0"/>
              <a:t>Sibling Rivalry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Observation 1: Algorithmic Choice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many problems there are multiple algorithms </a:t>
            </a:r>
          </a:p>
          <a:p>
            <a:pPr lvl="1"/>
            <a:r>
              <a:rPr lang="en-US" sz="2000" dirty="0" smtClean="0"/>
              <a:t>Most cases there is no single winner</a:t>
            </a:r>
          </a:p>
          <a:p>
            <a:pPr lvl="1"/>
            <a:r>
              <a:rPr lang="en-US" sz="2000" dirty="0" smtClean="0"/>
              <a:t>An algorithm will be the best performing for a given:</a:t>
            </a:r>
          </a:p>
          <a:p>
            <a:pPr lvl="2"/>
            <a:r>
              <a:rPr lang="en-US" sz="1800" dirty="0" smtClean="0"/>
              <a:t>Input size</a:t>
            </a:r>
          </a:p>
          <a:p>
            <a:pPr lvl="2"/>
            <a:r>
              <a:rPr lang="en-US" sz="1800" dirty="0" smtClean="0"/>
              <a:t>Amount of parallelism</a:t>
            </a:r>
          </a:p>
          <a:p>
            <a:pPr lvl="2"/>
            <a:r>
              <a:rPr lang="en-US" sz="1800" dirty="0" smtClean="0"/>
              <a:t>Communication bandwidth / synchronization cost</a:t>
            </a:r>
          </a:p>
          <a:p>
            <a:pPr lvl="2"/>
            <a:r>
              <a:rPr lang="en-US" sz="1800" dirty="0" smtClean="0"/>
              <a:t>Data layout</a:t>
            </a:r>
          </a:p>
          <a:p>
            <a:pPr lvl="2"/>
            <a:r>
              <a:rPr lang="en-US" sz="1800" dirty="0" smtClean="0"/>
              <a:t>Data itself (sparse data, convergence criteria etc.)</a:t>
            </a:r>
          </a:p>
          <a:p>
            <a:pPr lvl="2"/>
            <a:endParaRPr lang="en-US" sz="1800" dirty="0" smtClean="0"/>
          </a:p>
          <a:p>
            <a:r>
              <a:rPr lang="en-US" sz="2400" dirty="0" err="1" smtClean="0"/>
              <a:t>Multicores</a:t>
            </a:r>
            <a:r>
              <a:rPr lang="en-US" sz="2400" dirty="0" smtClean="0"/>
              <a:t> exposes many of these to the programmer</a:t>
            </a:r>
          </a:p>
          <a:p>
            <a:pPr lvl="1"/>
            <a:r>
              <a:rPr lang="en-US" sz="2000" dirty="0" smtClean="0"/>
              <a:t>Exponential growth of cores (impact of Moore’s law)</a:t>
            </a:r>
          </a:p>
          <a:p>
            <a:pPr lvl="1"/>
            <a:r>
              <a:rPr lang="en-US" sz="2000" dirty="0" smtClean="0"/>
              <a:t>Wide variation of memory systems, type of cores etc.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No single algorithm can be the best for all the cases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Observation 2: Natural Parallelism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8382000" cy="5033962"/>
          </a:xfrm>
        </p:spPr>
        <p:txBody>
          <a:bodyPr/>
          <a:lstStyle/>
          <a:p>
            <a:r>
              <a:rPr lang="en-US" sz="2400" dirty="0" smtClean="0"/>
              <a:t>World is a parallel place</a:t>
            </a:r>
          </a:p>
          <a:p>
            <a:pPr lvl="1"/>
            <a:r>
              <a:rPr lang="en-US" sz="2000" dirty="0" smtClean="0"/>
              <a:t>It is natural to many, e.g. mathematicians</a:t>
            </a:r>
          </a:p>
          <a:p>
            <a:pPr lvl="2"/>
            <a:r>
              <a:rPr lang="en-US" sz="1600" dirty="0" smtClean="0"/>
              <a:t>∑,  sets, simultaneous equations, etc.</a:t>
            </a:r>
          </a:p>
          <a:p>
            <a:endParaRPr lang="en-US" sz="2400" dirty="0" smtClean="0"/>
          </a:p>
          <a:p>
            <a:r>
              <a:rPr lang="en-US" sz="2400" dirty="0" smtClean="0"/>
              <a:t>It seems that computer scientists have a hard time thinking in parallel</a:t>
            </a:r>
          </a:p>
          <a:p>
            <a:pPr lvl="1"/>
            <a:r>
              <a:rPr lang="en-US" sz="2000" dirty="0" smtClean="0"/>
              <a:t>We have unnecessarily imposed sequential ordering on the world</a:t>
            </a:r>
          </a:p>
          <a:p>
            <a:pPr lvl="2"/>
            <a:r>
              <a:rPr lang="en-US" sz="1600" dirty="0" smtClean="0"/>
              <a:t>Statements executed in sequence </a:t>
            </a:r>
          </a:p>
          <a:p>
            <a:pPr lvl="2"/>
            <a:r>
              <a:rPr lang="en-US" sz="1600" dirty="0" smtClean="0"/>
              <a:t>for </a:t>
            </a:r>
            <a:r>
              <a:rPr lang="en-US" sz="1600" dirty="0" err="1" smtClean="0"/>
              <a:t>i</a:t>
            </a:r>
            <a:r>
              <a:rPr lang="en-US" sz="1600" dirty="0" smtClean="0"/>
              <a:t>= 1 to n</a:t>
            </a:r>
          </a:p>
          <a:p>
            <a:pPr lvl="2"/>
            <a:r>
              <a:rPr lang="en-US" sz="1600" dirty="0" smtClean="0"/>
              <a:t>Recursive decomposition (given f(n) find f(n+1))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This was useful at one time to limit the complexity…. </a:t>
            </a:r>
            <a:br>
              <a:rPr lang="en-US" sz="2400" dirty="0" smtClean="0"/>
            </a:br>
            <a:r>
              <a:rPr lang="en-US" sz="2400" dirty="0" smtClean="0"/>
              <a:t>But a big problem in the era of </a:t>
            </a:r>
            <a:r>
              <a:rPr lang="en-US" sz="2400" dirty="0" err="1" smtClean="0"/>
              <a:t>multicores</a:t>
            </a:r>
            <a:endParaRPr lang="en-US" sz="24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3: </a:t>
            </a:r>
            <a:r>
              <a:rPr lang="en-US" dirty="0" err="1" smtClean="0"/>
              <a:t>Autotuning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old days </a:t>
            </a:r>
            <a:r>
              <a:rPr lang="en-US" dirty="0" smtClean="0">
                <a:sym typeface="Wingdings" pitchFamily="2" charset="2"/>
              </a:rPr>
              <a:t> model based optimization</a:t>
            </a:r>
          </a:p>
          <a:p>
            <a:r>
              <a:rPr lang="en-US" dirty="0" smtClean="0">
                <a:sym typeface="Wingdings" pitchFamily="2" charset="2"/>
              </a:rPr>
              <a:t>Now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Machines are too complex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to accurately model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Compiler passes have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many subtle interactions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Thousands of knobs and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billions of choices 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Computers are cheap</a:t>
            </a:r>
          </a:p>
          <a:p>
            <a:pPr lvl="1"/>
            <a:r>
              <a:rPr lang="en-US" dirty="0" smtClean="0"/>
              <a:t>We can do end-to-end execution of multiple runs </a:t>
            </a:r>
          </a:p>
          <a:p>
            <a:pPr lvl="1"/>
            <a:r>
              <a:rPr lang="en-US" dirty="0" smtClean="0"/>
              <a:t>Then use machine learning to find the best choice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38775" y="2266950"/>
            <a:ext cx="3362325" cy="2819400"/>
            <a:chOff x="295275" y="1600200"/>
            <a:chExt cx="4962525" cy="2819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33400" y="1600200"/>
              <a:ext cx="47244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Algorithmic Complexity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33400" y="2362200"/>
              <a:ext cx="47244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Compiler Complexity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33400" y="3124200"/>
              <a:ext cx="4724400" cy="533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Memory System Complexity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33400" y="3886200"/>
              <a:ext cx="4724400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Processor Complexity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5400000">
              <a:off x="-1113631" y="3009106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87450" y="251691"/>
            <a:ext cx="7351713" cy="854075"/>
          </a:xfrm>
        </p:spPr>
        <p:txBody>
          <a:bodyPr/>
          <a:lstStyle/>
          <a:p>
            <a:pPr eaLnBrk="1" hangingPunct="1"/>
            <a:r>
              <a:rPr lang="en-US" dirty="0" smtClean="0"/>
              <a:t>Today: The Happily Oblivious</a:t>
            </a:r>
            <a:br>
              <a:rPr lang="en-US" dirty="0" smtClean="0"/>
            </a:br>
            <a:r>
              <a:rPr lang="en-US" dirty="0" smtClean="0"/>
              <a:t>Average Joe Programmer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2400" dirty="0" smtClean="0"/>
              <a:t>Joe is oblivious about the processor</a:t>
            </a:r>
          </a:p>
          <a:p>
            <a:pPr lvl="1" eaLnBrk="1" hangingPunct="1">
              <a:defRPr/>
            </a:pPr>
            <a:r>
              <a:rPr lang="en-US" sz="1600" dirty="0" smtClean="0"/>
              <a:t>Moore’s law bring Joe performance </a:t>
            </a:r>
          </a:p>
          <a:p>
            <a:pPr lvl="1" eaLnBrk="1" hangingPunct="1">
              <a:defRPr/>
            </a:pPr>
            <a:r>
              <a:rPr lang="en-US" sz="1600" dirty="0" smtClean="0"/>
              <a:t>Sufficient for Joe’s requirements</a:t>
            </a:r>
          </a:p>
          <a:p>
            <a:pPr eaLnBrk="1" hangingPunct="1">
              <a:defRPr/>
            </a:pPr>
            <a:r>
              <a:rPr lang="en-US" sz="2400" dirty="0" smtClean="0"/>
              <a:t>Joe has built a solid boundary between </a:t>
            </a:r>
            <a:br>
              <a:rPr lang="en-US" sz="2400" dirty="0" smtClean="0"/>
            </a:br>
            <a:r>
              <a:rPr lang="en-US" sz="2400" dirty="0" smtClean="0"/>
              <a:t>Hardware and Software</a:t>
            </a:r>
          </a:p>
          <a:p>
            <a:pPr lvl="1" eaLnBrk="1" hangingPunct="1">
              <a:defRPr/>
            </a:pPr>
            <a:r>
              <a:rPr lang="en-US" sz="2000" dirty="0" smtClean="0"/>
              <a:t>High level languages abstract away the processors</a:t>
            </a:r>
          </a:p>
          <a:p>
            <a:pPr lvl="2" eaLnBrk="1" hangingPunct="1">
              <a:defRPr/>
            </a:pPr>
            <a:r>
              <a:rPr lang="en-US" sz="1600" dirty="0" smtClean="0"/>
              <a:t>Ex: Java </a:t>
            </a:r>
            <a:r>
              <a:rPr lang="en-US" sz="1600" dirty="0" err="1" smtClean="0"/>
              <a:t>bytecode</a:t>
            </a:r>
            <a:r>
              <a:rPr lang="en-US" sz="1600" dirty="0" smtClean="0"/>
              <a:t> is machine independent </a:t>
            </a:r>
            <a:endParaRPr lang="en-US" sz="1000" dirty="0" smtClean="0"/>
          </a:p>
          <a:p>
            <a:pPr eaLnBrk="1" hangingPunct="1">
              <a:defRPr/>
            </a:pPr>
            <a:r>
              <a:rPr lang="en-US" sz="2400" dirty="0" smtClean="0"/>
              <a:t>This abstraction has provided a lot of freedom for Joe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Parallel Programming is only </a:t>
            </a:r>
            <a:br>
              <a:rPr lang="en-US" sz="2400" dirty="0" smtClean="0"/>
            </a:br>
            <a:r>
              <a:rPr lang="en-US" sz="2400" dirty="0" smtClean="0"/>
              <a:t>practiced by a few experts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6715D5-C08F-4A53-AD5E-2BA7FB8D8ED2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524" y="2125626"/>
            <a:ext cx="2390776" cy="20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984631"/>
            <a:ext cx="1235074" cy="18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8686800" cy="5033962"/>
          </a:xfrm>
        </p:spPr>
        <p:txBody>
          <a:bodyPr/>
          <a:lstStyle/>
          <a:p>
            <a:r>
              <a:rPr lang="en-US" dirty="0" smtClean="0"/>
              <a:t>The Three Side Stories</a:t>
            </a:r>
          </a:p>
          <a:p>
            <a:pPr lvl="1"/>
            <a:r>
              <a:rPr lang="en-US" dirty="0" smtClean="0"/>
              <a:t>Performance and Parallelism with Multicores</a:t>
            </a:r>
          </a:p>
          <a:p>
            <a:pPr lvl="1"/>
            <a:r>
              <a:rPr lang="en-US" dirty="0" smtClean="0"/>
              <a:t>Future Proofing Software</a:t>
            </a:r>
          </a:p>
          <a:p>
            <a:pPr lvl="1"/>
            <a:r>
              <a:rPr lang="en-US" dirty="0" smtClean="0"/>
              <a:t>Evolution of Programming Languages</a:t>
            </a:r>
          </a:p>
          <a:p>
            <a:r>
              <a:rPr lang="en-US" dirty="0" smtClean="0"/>
              <a:t>Three Observations</a:t>
            </a:r>
          </a:p>
          <a:p>
            <a:r>
              <a:rPr lang="en-US" dirty="0" smtClean="0"/>
              <a:t>PetaBricks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Language</a:t>
            </a:r>
          </a:p>
          <a:p>
            <a:pPr lvl="1"/>
            <a:r>
              <a:rPr lang="en-US" dirty="0" smtClean="0"/>
              <a:t>Compiler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Variable Precision</a:t>
            </a:r>
          </a:p>
          <a:p>
            <a:pPr lvl="1"/>
            <a:r>
              <a:rPr lang="en-US" dirty="0"/>
              <a:t>Sibling Rivalry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1876425" y="2924175"/>
            <a:ext cx="981076" cy="24765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66775" y="2914650"/>
            <a:ext cx="733426" cy="2190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95324" y="2676525"/>
            <a:ext cx="942975" cy="2381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52425" y="2647950"/>
            <a:ext cx="2971800" cy="10572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85775" y="1924050"/>
            <a:ext cx="647700" cy="2381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266825" y="1647825"/>
            <a:ext cx="523875" cy="2381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76275" y="1657350"/>
            <a:ext cx="523875" cy="2381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PetaBricks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499" y="1354138"/>
            <a:ext cx="4714875" cy="5033962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transform</a:t>
            </a:r>
            <a:r>
              <a:rPr lang="en-US" sz="1400" dirty="0" smtClean="0"/>
              <a:t> </a:t>
            </a:r>
            <a:r>
              <a:rPr lang="en-US" sz="1400" dirty="0" err="1" smtClean="0"/>
              <a:t>MatrixMultiply</a:t>
            </a: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from</a:t>
            </a:r>
            <a:r>
              <a:rPr lang="en-US" sz="1400" dirty="0" smtClean="0"/>
              <a:t> A[</a:t>
            </a:r>
            <a:r>
              <a:rPr lang="en-US" sz="1400" dirty="0" err="1" smtClean="0"/>
              <a:t>c,h</a:t>
            </a:r>
            <a:r>
              <a:rPr lang="en-US" sz="1400" dirty="0" smtClean="0"/>
              <a:t>], B[</a:t>
            </a:r>
            <a:r>
              <a:rPr lang="en-US" sz="1400" dirty="0" err="1" smtClean="0"/>
              <a:t>w,c</a:t>
            </a:r>
            <a:r>
              <a:rPr lang="en-US" sz="1400" dirty="0" smtClean="0"/>
              <a:t>] </a:t>
            </a:r>
          </a:p>
          <a:p>
            <a:pPr>
              <a:buNone/>
            </a:pPr>
            <a:r>
              <a:rPr lang="en-US" sz="1400" b="1" dirty="0" smtClean="0"/>
              <a:t>to</a:t>
            </a:r>
            <a:r>
              <a:rPr lang="en-US" sz="1400" dirty="0" smtClean="0"/>
              <a:t> AB[</a:t>
            </a:r>
            <a:r>
              <a:rPr lang="en-US" sz="1400" dirty="0" err="1" smtClean="0"/>
              <a:t>w,h</a:t>
            </a:r>
            <a:r>
              <a:rPr lang="en-US" sz="1400" dirty="0" smtClean="0"/>
              <a:t>]</a:t>
            </a:r>
          </a:p>
          <a:p>
            <a:pPr>
              <a:buNone/>
            </a:pPr>
            <a:r>
              <a:rPr lang="en-US" sz="1400" dirty="0" smtClean="0"/>
              <a:t>{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// Base case, compute a single element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b="1" dirty="0" smtClean="0"/>
              <a:t>to</a:t>
            </a:r>
            <a:r>
              <a:rPr lang="en-US" sz="1400" dirty="0" smtClean="0"/>
              <a:t>(</a:t>
            </a:r>
            <a:r>
              <a:rPr lang="en-US" sz="1400" dirty="0" err="1" smtClean="0"/>
              <a:t>AB.</a:t>
            </a:r>
            <a:r>
              <a:rPr lang="en-US" sz="1400" b="1" dirty="0" err="1" smtClean="0"/>
              <a:t>cell</a:t>
            </a:r>
            <a:r>
              <a:rPr lang="en-US" sz="1400" dirty="0" smtClean="0"/>
              <a:t>(</a:t>
            </a:r>
            <a:r>
              <a:rPr lang="en-US" sz="1400" dirty="0" err="1" smtClean="0"/>
              <a:t>x,y</a:t>
            </a:r>
            <a:r>
              <a:rPr lang="en-US" sz="1400" dirty="0" smtClean="0"/>
              <a:t>) out) </a:t>
            </a:r>
          </a:p>
          <a:p>
            <a:pPr>
              <a:buNone/>
            </a:pPr>
            <a:r>
              <a:rPr lang="en-US" sz="1400" b="1" dirty="0" smtClean="0"/>
              <a:t>    from</a:t>
            </a:r>
            <a:r>
              <a:rPr lang="en-US" sz="1400" dirty="0" smtClean="0"/>
              <a:t>(A.</a:t>
            </a:r>
            <a:r>
              <a:rPr lang="en-US" sz="1400" b="1" dirty="0" smtClean="0"/>
              <a:t>row</a:t>
            </a:r>
            <a:r>
              <a:rPr lang="en-US" sz="1400" dirty="0" smtClean="0"/>
              <a:t>(y) a, </a:t>
            </a:r>
            <a:r>
              <a:rPr lang="en-US" sz="1400" dirty="0" err="1" smtClean="0"/>
              <a:t>B.</a:t>
            </a:r>
            <a:r>
              <a:rPr lang="en-US" sz="1400" b="1" dirty="0" err="1" smtClean="0"/>
              <a:t>column</a:t>
            </a:r>
            <a:r>
              <a:rPr lang="en-US" sz="1400" dirty="0" smtClean="0"/>
              <a:t>(x) b) {</a:t>
            </a:r>
          </a:p>
          <a:p>
            <a:pPr>
              <a:buNone/>
            </a:pPr>
            <a:r>
              <a:rPr lang="en-US" sz="1400" dirty="0" smtClean="0"/>
              <a:t>        out = dot(a, b);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 smtClean="0"/>
              <a:t>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81574" y="1354138"/>
            <a:ext cx="3705225" cy="5033962"/>
          </a:xfrm>
        </p:spPr>
        <p:txBody>
          <a:bodyPr/>
          <a:lstStyle/>
          <a:p>
            <a:r>
              <a:rPr lang="en-US" dirty="0" smtClean="0"/>
              <a:t>Implicitly parallel description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657600" y="4086226"/>
            <a:ext cx="1704975" cy="990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5364956" y="4331497"/>
            <a:ext cx="1704975" cy="1204912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7679532" y="3993362"/>
            <a:ext cx="1014409" cy="1209676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8375" y="477202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20050" y="441960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657600" y="4953000"/>
            <a:ext cx="16954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467225" y="4724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4686300" y="4581525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91100" y="44767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5610225" y="5678488"/>
            <a:ext cx="1200150" cy="7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924550" y="54483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5766594" y="4919663"/>
            <a:ext cx="1753394" cy="103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48425" y="52006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>
            <a:off x="8172450" y="459105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477250" y="448627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7591425" y="4964113"/>
            <a:ext cx="1200150" cy="7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905750" y="473392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 rot="5400000">
            <a:off x="8418195" y="4878705"/>
            <a:ext cx="137160" cy="13335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20050" y="441960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</a:t>
            </a:r>
            <a:endParaRPr lang="en-US" sz="16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 rot="5400000">
            <a:off x="8101807" y="4491038"/>
            <a:ext cx="78978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8305800" y="42195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7591425" y="4972050"/>
            <a:ext cx="819150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905750" y="473392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 rot="5400000">
            <a:off x="4438649" y="4076702"/>
            <a:ext cx="133352" cy="169545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rot="5400000">
            <a:off x="4796632" y="4471989"/>
            <a:ext cx="78978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000625" y="420052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 rot="5400000">
            <a:off x="5662614" y="4881565"/>
            <a:ext cx="1704972" cy="13335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5619750" y="5476876"/>
            <a:ext cx="819150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829300" y="523875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 rot="5400000">
            <a:off x="7579995" y="4107180"/>
            <a:ext cx="137160" cy="13335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 rot="5400000">
            <a:off x="8227695" y="4373880"/>
            <a:ext cx="137160" cy="13335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 rot="5400000">
            <a:off x="8684895" y="4678680"/>
            <a:ext cx="137160" cy="13335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 rot="5400000">
            <a:off x="7799070" y="4773930"/>
            <a:ext cx="137160" cy="13335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47" grpId="0" animBg="1"/>
      <p:bldP spid="47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5" grpId="0" animBg="1"/>
      <p:bldP spid="35" grpId="1" animBg="1"/>
      <p:bldP spid="34" grpId="0" animBg="1"/>
      <p:bldP spid="34" grpId="1" animBg="1"/>
      <p:bldP spid="6" grpId="0" animBg="1"/>
      <p:bldP spid="9" grpId="0" animBg="1"/>
      <p:bldP spid="10" grpId="0" animBg="1"/>
      <p:bldP spid="11" grpId="0"/>
      <p:bldP spid="12" grpId="0"/>
      <p:bldP spid="18" grpId="0"/>
      <p:bldP spid="18" grpId="1"/>
      <p:bldP spid="21" grpId="0"/>
      <p:bldP spid="21" grpId="1"/>
      <p:bldP spid="23" grpId="0"/>
      <p:bldP spid="23" grpId="1"/>
      <p:bldP spid="25" grpId="0"/>
      <p:bldP spid="25" grpId="1"/>
      <p:bldP spid="31" grpId="0"/>
      <p:bldP spid="31" grpId="1"/>
      <p:bldP spid="33" grpId="0"/>
      <p:bldP spid="33" grpId="1"/>
      <p:bldP spid="42" grpId="0"/>
      <p:bldP spid="44" grpId="0"/>
      <p:bldP spid="57" grpId="0"/>
      <p:bldP spid="71" grpId="0"/>
      <p:bldP spid="73" grpId="0" animBg="1"/>
      <p:bldP spid="74" grpId="0" animBg="1"/>
      <p:bldP spid="75" grpId="0" animBg="1"/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PetaBricks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499" y="1354138"/>
            <a:ext cx="4714875" cy="5033962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transform</a:t>
            </a:r>
            <a:r>
              <a:rPr lang="en-US" sz="1400" dirty="0" smtClean="0"/>
              <a:t> </a:t>
            </a:r>
            <a:r>
              <a:rPr lang="en-US" sz="1400" dirty="0" err="1" smtClean="0"/>
              <a:t>MatrixMultiply</a:t>
            </a: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from</a:t>
            </a:r>
            <a:r>
              <a:rPr lang="en-US" sz="1400" dirty="0" smtClean="0"/>
              <a:t> A[</a:t>
            </a:r>
            <a:r>
              <a:rPr lang="en-US" sz="1400" dirty="0" err="1" smtClean="0"/>
              <a:t>c,h</a:t>
            </a:r>
            <a:r>
              <a:rPr lang="en-US" sz="1400" dirty="0" smtClean="0"/>
              <a:t>], B[</a:t>
            </a:r>
            <a:r>
              <a:rPr lang="en-US" sz="1400" dirty="0" err="1" smtClean="0"/>
              <a:t>w,c</a:t>
            </a:r>
            <a:r>
              <a:rPr lang="en-US" sz="1400" dirty="0" smtClean="0"/>
              <a:t>] </a:t>
            </a:r>
          </a:p>
          <a:p>
            <a:pPr>
              <a:buNone/>
            </a:pPr>
            <a:r>
              <a:rPr lang="en-US" sz="1400" b="1" dirty="0" smtClean="0"/>
              <a:t>to</a:t>
            </a:r>
            <a:r>
              <a:rPr lang="en-US" sz="1400" dirty="0" smtClean="0"/>
              <a:t> AB[</a:t>
            </a:r>
            <a:r>
              <a:rPr lang="en-US" sz="1400" dirty="0" err="1" smtClean="0"/>
              <a:t>w,h</a:t>
            </a:r>
            <a:r>
              <a:rPr lang="en-US" sz="1400" dirty="0" smtClean="0"/>
              <a:t>]</a:t>
            </a:r>
          </a:p>
          <a:p>
            <a:pPr>
              <a:buNone/>
            </a:pPr>
            <a:r>
              <a:rPr lang="en-US" sz="1400" dirty="0" smtClean="0"/>
              <a:t>{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// Base case, compute a single element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b="1" dirty="0" smtClean="0"/>
              <a:t>to</a:t>
            </a:r>
            <a:r>
              <a:rPr lang="en-US" sz="1400" dirty="0" smtClean="0"/>
              <a:t>(</a:t>
            </a:r>
            <a:r>
              <a:rPr lang="en-US" sz="1400" dirty="0" err="1" smtClean="0"/>
              <a:t>AB.</a:t>
            </a:r>
            <a:r>
              <a:rPr lang="en-US" sz="1400" b="1" dirty="0" err="1" smtClean="0"/>
              <a:t>cell</a:t>
            </a:r>
            <a:r>
              <a:rPr lang="en-US" sz="1400" dirty="0" smtClean="0"/>
              <a:t>(</a:t>
            </a:r>
            <a:r>
              <a:rPr lang="en-US" sz="1400" dirty="0" err="1" smtClean="0"/>
              <a:t>x,y</a:t>
            </a:r>
            <a:r>
              <a:rPr lang="en-US" sz="1400" dirty="0" smtClean="0"/>
              <a:t>) out) </a:t>
            </a:r>
          </a:p>
          <a:p>
            <a:pPr>
              <a:buNone/>
            </a:pPr>
            <a:r>
              <a:rPr lang="en-US" sz="1400" b="1" dirty="0" smtClean="0"/>
              <a:t>    from</a:t>
            </a:r>
            <a:r>
              <a:rPr lang="en-US" sz="1400" dirty="0" smtClean="0"/>
              <a:t>(A.</a:t>
            </a:r>
            <a:r>
              <a:rPr lang="en-US" sz="1400" b="1" dirty="0" smtClean="0"/>
              <a:t>row</a:t>
            </a:r>
            <a:r>
              <a:rPr lang="en-US" sz="1400" dirty="0" smtClean="0"/>
              <a:t>(y) a, </a:t>
            </a:r>
            <a:r>
              <a:rPr lang="en-US" sz="1400" dirty="0" err="1" smtClean="0"/>
              <a:t>B.</a:t>
            </a:r>
            <a:r>
              <a:rPr lang="en-US" sz="1400" b="1" dirty="0" err="1" smtClean="0"/>
              <a:t>column</a:t>
            </a:r>
            <a:r>
              <a:rPr lang="en-US" sz="1400" dirty="0" smtClean="0"/>
              <a:t>(x) b) {</a:t>
            </a:r>
          </a:p>
          <a:p>
            <a:pPr>
              <a:buNone/>
            </a:pPr>
            <a:r>
              <a:rPr lang="en-US" sz="1400" dirty="0" smtClean="0"/>
              <a:t>        out = dot(a, b);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// Recursively decompose in c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to</a:t>
            </a:r>
            <a:r>
              <a:rPr lang="en-US" sz="1400" dirty="0" smtClean="0"/>
              <a:t>(AB </a:t>
            </a:r>
            <a:r>
              <a:rPr lang="en-US" sz="1400" dirty="0" err="1" smtClean="0"/>
              <a:t>ab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from</a:t>
            </a:r>
            <a:r>
              <a:rPr lang="en-US" sz="1400" dirty="0" smtClean="0"/>
              <a:t>(</a:t>
            </a:r>
            <a:r>
              <a:rPr lang="en-US" sz="1400" dirty="0" err="1" smtClean="0"/>
              <a:t>A.</a:t>
            </a:r>
            <a:r>
              <a:rPr lang="en-US" sz="1400" b="1" dirty="0" err="1" smtClean="0"/>
              <a:t>region</a:t>
            </a:r>
            <a:r>
              <a:rPr lang="en-US" sz="1400" dirty="0" smtClean="0"/>
              <a:t>(0,   0, c/2, h  )  a1,</a:t>
            </a:r>
          </a:p>
          <a:p>
            <a:pPr>
              <a:buNone/>
            </a:pPr>
            <a:r>
              <a:rPr lang="pt-BR" sz="1400" dirty="0" smtClean="0"/>
              <a:t>           A.</a:t>
            </a:r>
            <a:r>
              <a:rPr lang="pt-BR" sz="1400" b="1" dirty="0" smtClean="0"/>
              <a:t>region</a:t>
            </a:r>
            <a:r>
              <a:rPr lang="pt-BR" sz="1400" dirty="0" smtClean="0"/>
              <a:t>(c/2, 0, c,   h  )  a2,</a:t>
            </a:r>
          </a:p>
          <a:p>
            <a:pPr>
              <a:buNone/>
            </a:pPr>
            <a:r>
              <a:rPr lang="pl-PL" sz="1400" dirty="0" smtClean="0"/>
              <a:t>      </a:t>
            </a:r>
            <a:r>
              <a:rPr lang="en-US" sz="1400" dirty="0" smtClean="0"/>
              <a:t> </a:t>
            </a:r>
            <a:r>
              <a:rPr lang="pl-PL" sz="1400" dirty="0" smtClean="0"/>
              <a:t> </a:t>
            </a:r>
            <a:r>
              <a:rPr lang="en-US" sz="1400" dirty="0" smtClean="0"/>
              <a:t>   </a:t>
            </a:r>
            <a:r>
              <a:rPr lang="pl-PL" sz="1400" dirty="0" smtClean="0"/>
              <a:t>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  0, w,   c/2) </a:t>
            </a:r>
            <a:r>
              <a:rPr lang="en-US" sz="1400" dirty="0" smtClean="0"/>
              <a:t> </a:t>
            </a:r>
            <a:r>
              <a:rPr lang="pl-PL" sz="1400" dirty="0" smtClean="0"/>
              <a:t>b1,</a:t>
            </a:r>
          </a:p>
          <a:p>
            <a:pPr>
              <a:buNone/>
            </a:pPr>
            <a:r>
              <a:rPr lang="pl-PL" sz="1400" dirty="0" smtClean="0"/>
              <a:t>      </a:t>
            </a:r>
            <a:r>
              <a:rPr lang="en-US" sz="1400" dirty="0" smtClean="0"/>
              <a:t>    </a:t>
            </a:r>
            <a:r>
              <a:rPr lang="pl-PL" sz="1400" dirty="0" smtClean="0"/>
              <a:t> 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c/2, w,   c  ) </a:t>
            </a:r>
            <a:r>
              <a:rPr lang="en-US" sz="1400" dirty="0" smtClean="0"/>
              <a:t> </a:t>
            </a:r>
            <a:r>
              <a:rPr lang="pl-PL" sz="1400" dirty="0" smtClean="0"/>
              <a:t>b2) {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ab</a:t>
            </a:r>
            <a:r>
              <a:rPr lang="en-US" sz="1400" dirty="0" smtClean="0"/>
              <a:t> = </a:t>
            </a:r>
            <a:r>
              <a:rPr lang="en-US" sz="1400" dirty="0" err="1" smtClean="0"/>
              <a:t>MatrixAdd</a:t>
            </a:r>
            <a:r>
              <a:rPr lang="en-US" sz="1400" dirty="0" smtClean="0"/>
              <a:t>(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(a1, b1),</a:t>
            </a:r>
          </a:p>
          <a:p>
            <a:pPr>
              <a:buNone/>
            </a:pPr>
            <a:r>
              <a:rPr lang="en-US" sz="1400" dirty="0" smtClean="0"/>
              <a:t>                              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(a2, b2));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81574" y="1354138"/>
            <a:ext cx="3705225" cy="5033962"/>
          </a:xfrm>
        </p:spPr>
        <p:txBody>
          <a:bodyPr/>
          <a:lstStyle/>
          <a:p>
            <a:r>
              <a:rPr lang="en-US" dirty="0" smtClean="0"/>
              <a:t>Implicitly parallel description</a:t>
            </a:r>
          </a:p>
          <a:p>
            <a:endParaRPr lang="en-US" dirty="0" smtClean="0"/>
          </a:p>
          <a:p>
            <a:r>
              <a:rPr lang="en-US" dirty="0" smtClean="0"/>
              <a:t>Algorithmic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657600" y="4086226"/>
            <a:ext cx="1704975" cy="990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5364956" y="4331497"/>
            <a:ext cx="1704975" cy="1204912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7679532" y="3993362"/>
            <a:ext cx="1014409" cy="1209676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8375" y="477202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20050" y="441960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020050" y="441960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3590923" y="4152899"/>
            <a:ext cx="1019175" cy="885827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 rot="5400000">
            <a:off x="5785294" y="3920684"/>
            <a:ext cx="859536" cy="1209675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429123" y="4162426"/>
            <a:ext cx="1019175" cy="866773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 rot="5400000">
            <a:off x="5785294" y="4768410"/>
            <a:ext cx="859536" cy="1209675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 rot="5400000">
            <a:off x="7677150" y="4000503"/>
            <a:ext cx="1000123" cy="1209675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 rot="5400000">
            <a:off x="7620001" y="3933830"/>
            <a:ext cx="990597" cy="1200150"/>
          </a:xfrm>
          <a:prstGeom prst="rect">
            <a:avLst/>
          </a:prstGeom>
          <a:solidFill>
            <a:srgbClr val="0070C0">
              <a:alpha val="76000"/>
            </a:srgbClr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33825" y="444817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444817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67425" y="43815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6950" y="522922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PetaBricks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499" y="1354138"/>
            <a:ext cx="4714876" cy="5033962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transform</a:t>
            </a:r>
            <a:r>
              <a:rPr lang="en-US" sz="1400" dirty="0" smtClean="0"/>
              <a:t> </a:t>
            </a:r>
            <a:r>
              <a:rPr lang="en-US" sz="1400" dirty="0" err="1" smtClean="0"/>
              <a:t>MatrixMultiply</a:t>
            </a: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from</a:t>
            </a:r>
            <a:r>
              <a:rPr lang="en-US" sz="1400" dirty="0" smtClean="0"/>
              <a:t> A[</a:t>
            </a:r>
            <a:r>
              <a:rPr lang="en-US" sz="1400" dirty="0" err="1" smtClean="0"/>
              <a:t>c,h</a:t>
            </a:r>
            <a:r>
              <a:rPr lang="en-US" sz="1400" dirty="0" smtClean="0"/>
              <a:t>], B[</a:t>
            </a:r>
            <a:r>
              <a:rPr lang="en-US" sz="1400" dirty="0" err="1" smtClean="0"/>
              <a:t>w,c</a:t>
            </a:r>
            <a:r>
              <a:rPr lang="en-US" sz="1400" dirty="0" smtClean="0"/>
              <a:t>] </a:t>
            </a:r>
          </a:p>
          <a:p>
            <a:pPr>
              <a:buNone/>
            </a:pPr>
            <a:r>
              <a:rPr lang="en-US" sz="1400" b="1" dirty="0" smtClean="0"/>
              <a:t>to</a:t>
            </a:r>
            <a:r>
              <a:rPr lang="en-US" sz="1400" dirty="0" smtClean="0"/>
              <a:t> AB[</a:t>
            </a:r>
            <a:r>
              <a:rPr lang="en-US" sz="1400" dirty="0" err="1" smtClean="0"/>
              <a:t>w,h</a:t>
            </a:r>
            <a:r>
              <a:rPr lang="en-US" sz="1400" dirty="0" smtClean="0"/>
              <a:t>]</a:t>
            </a:r>
          </a:p>
          <a:p>
            <a:pPr>
              <a:buNone/>
            </a:pPr>
            <a:r>
              <a:rPr lang="en-US" sz="1400" dirty="0" smtClean="0"/>
              <a:t>{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// Base case, compute a single element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b="1" dirty="0" smtClean="0"/>
              <a:t>to</a:t>
            </a:r>
            <a:r>
              <a:rPr lang="en-US" sz="1400" dirty="0" smtClean="0"/>
              <a:t>(</a:t>
            </a:r>
            <a:r>
              <a:rPr lang="en-US" sz="1400" dirty="0" err="1" smtClean="0"/>
              <a:t>AB.</a:t>
            </a:r>
            <a:r>
              <a:rPr lang="en-US" sz="1400" b="1" dirty="0" err="1" smtClean="0"/>
              <a:t>cell</a:t>
            </a:r>
            <a:r>
              <a:rPr lang="en-US" sz="1400" dirty="0" smtClean="0"/>
              <a:t>(</a:t>
            </a:r>
            <a:r>
              <a:rPr lang="en-US" sz="1400" dirty="0" err="1" smtClean="0"/>
              <a:t>x,y</a:t>
            </a:r>
            <a:r>
              <a:rPr lang="en-US" sz="1400" dirty="0" smtClean="0"/>
              <a:t>) out) </a:t>
            </a:r>
          </a:p>
          <a:p>
            <a:pPr>
              <a:buNone/>
            </a:pPr>
            <a:r>
              <a:rPr lang="en-US" sz="1400" b="1" dirty="0" smtClean="0"/>
              <a:t>    from</a:t>
            </a:r>
            <a:r>
              <a:rPr lang="en-US" sz="1400" dirty="0" smtClean="0"/>
              <a:t>(A.</a:t>
            </a:r>
            <a:r>
              <a:rPr lang="en-US" sz="1400" b="1" dirty="0" smtClean="0"/>
              <a:t>row</a:t>
            </a:r>
            <a:r>
              <a:rPr lang="en-US" sz="1400" dirty="0" smtClean="0"/>
              <a:t>(y) a, </a:t>
            </a:r>
            <a:r>
              <a:rPr lang="en-US" sz="1400" dirty="0" err="1" smtClean="0"/>
              <a:t>B.</a:t>
            </a:r>
            <a:r>
              <a:rPr lang="en-US" sz="1400" b="1" dirty="0" err="1" smtClean="0"/>
              <a:t>column</a:t>
            </a:r>
            <a:r>
              <a:rPr lang="en-US" sz="1400" dirty="0" smtClean="0"/>
              <a:t>(x) b) {</a:t>
            </a:r>
          </a:p>
          <a:p>
            <a:pPr>
              <a:buNone/>
            </a:pPr>
            <a:r>
              <a:rPr lang="en-US" sz="1400" dirty="0" smtClean="0"/>
              <a:t>        out = dot(a, b);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// Recursively decompose in c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to</a:t>
            </a:r>
            <a:r>
              <a:rPr lang="en-US" sz="1400" dirty="0" smtClean="0"/>
              <a:t>(AB </a:t>
            </a:r>
            <a:r>
              <a:rPr lang="en-US" sz="1400" dirty="0" err="1" smtClean="0"/>
              <a:t>ab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from</a:t>
            </a:r>
            <a:r>
              <a:rPr lang="en-US" sz="1400" dirty="0" smtClean="0"/>
              <a:t>(</a:t>
            </a:r>
            <a:r>
              <a:rPr lang="en-US" sz="1400" dirty="0" err="1" smtClean="0"/>
              <a:t>A.</a:t>
            </a:r>
            <a:r>
              <a:rPr lang="en-US" sz="1400" b="1" dirty="0" err="1" smtClean="0"/>
              <a:t>region</a:t>
            </a:r>
            <a:r>
              <a:rPr lang="en-US" sz="1400" dirty="0" smtClean="0"/>
              <a:t>(0,   0, c/2, h  )  a1,</a:t>
            </a:r>
          </a:p>
          <a:p>
            <a:pPr>
              <a:buNone/>
            </a:pPr>
            <a:r>
              <a:rPr lang="pt-BR" sz="1400" dirty="0" smtClean="0"/>
              <a:t>           A.</a:t>
            </a:r>
            <a:r>
              <a:rPr lang="pt-BR" sz="1400" b="1" dirty="0" smtClean="0"/>
              <a:t>region</a:t>
            </a:r>
            <a:r>
              <a:rPr lang="pt-BR" sz="1400" dirty="0" smtClean="0"/>
              <a:t>(c/2, 0, c,   h  )  a2,</a:t>
            </a:r>
          </a:p>
          <a:p>
            <a:pPr>
              <a:buNone/>
            </a:pPr>
            <a:r>
              <a:rPr lang="pl-PL" sz="1400" dirty="0" smtClean="0"/>
              <a:t>      </a:t>
            </a:r>
            <a:r>
              <a:rPr lang="en-US" sz="1400" dirty="0" smtClean="0"/>
              <a:t> </a:t>
            </a:r>
            <a:r>
              <a:rPr lang="pl-PL" sz="1400" dirty="0" smtClean="0"/>
              <a:t> </a:t>
            </a:r>
            <a:r>
              <a:rPr lang="en-US" sz="1400" dirty="0" smtClean="0"/>
              <a:t>   </a:t>
            </a:r>
            <a:r>
              <a:rPr lang="pl-PL" sz="1400" dirty="0" smtClean="0"/>
              <a:t>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  0, w,   c/2) </a:t>
            </a:r>
            <a:r>
              <a:rPr lang="en-US" sz="1400" dirty="0" smtClean="0"/>
              <a:t> </a:t>
            </a:r>
            <a:r>
              <a:rPr lang="pl-PL" sz="1400" dirty="0" smtClean="0"/>
              <a:t>b1,</a:t>
            </a:r>
          </a:p>
          <a:p>
            <a:pPr>
              <a:buNone/>
            </a:pPr>
            <a:r>
              <a:rPr lang="pl-PL" sz="1400" dirty="0" smtClean="0"/>
              <a:t>      </a:t>
            </a:r>
            <a:r>
              <a:rPr lang="en-US" sz="1400" dirty="0" smtClean="0"/>
              <a:t>    </a:t>
            </a:r>
            <a:r>
              <a:rPr lang="pl-PL" sz="1400" dirty="0" smtClean="0"/>
              <a:t> 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c/2, w,   c  ) </a:t>
            </a:r>
            <a:r>
              <a:rPr lang="en-US" sz="1400" dirty="0" smtClean="0"/>
              <a:t> </a:t>
            </a:r>
            <a:r>
              <a:rPr lang="pl-PL" sz="1400" dirty="0" smtClean="0"/>
              <a:t>b2) {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ab</a:t>
            </a:r>
            <a:r>
              <a:rPr lang="en-US" sz="1400" dirty="0" smtClean="0"/>
              <a:t> = </a:t>
            </a:r>
            <a:r>
              <a:rPr lang="en-US" sz="1400" dirty="0" err="1" smtClean="0"/>
              <a:t>MatrixAdd</a:t>
            </a:r>
            <a:r>
              <a:rPr lang="en-US" sz="1400" dirty="0" smtClean="0"/>
              <a:t>(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(a1, b1),</a:t>
            </a:r>
          </a:p>
          <a:p>
            <a:pPr>
              <a:buNone/>
            </a:pPr>
            <a:r>
              <a:rPr lang="en-US" sz="1400" dirty="0" smtClean="0"/>
              <a:t>                              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(a2, b2));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95874" y="1354138"/>
            <a:ext cx="3933825" cy="503396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// Recursively decompose in w</a:t>
            </a:r>
          </a:p>
          <a:p>
            <a:pPr>
              <a:buNone/>
            </a:pPr>
            <a:r>
              <a:rPr lang="pl-PL" sz="1400" dirty="0" smtClean="0"/>
              <a:t>  </a:t>
            </a:r>
            <a:r>
              <a:rPr lang="pl-PL" sz="1400" b="1" dirty="0" smtClean="0"/>
              <a:t>to</a:t>
            </a:r>
            <a:r>
              <a:rPr lang="pl-PL" sz="1400" dirty="0" smtClean="0"/>
              <a:t>(AB.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  0, w/2, h  ) </a:t>
            </a:r>
            <a:r>
              <a:rPr lang="en-US" sz="1400" dirty="0" smtClean="0"/>
              <a:t>  </a:t>
            </a:r>
            <a:r>
              <a:rPr lang="pl-PL" sz="1400" dirty="0" smtClean="0"/>
              <a:t>ab1,</a:t>
            </a:r>
          </a:p>
          <a:p>
            <a:pPr>
              <a:buNone/>
            </a:pPr>
            <a:r>
              <a:rPr lang="pl-PL" sz="1400" dirty="0" smtClean="0"/>
              <a:t>     </a:t>
            </a:r>
            <a:r>
              <a:rPr lang="en-US" sz="1400" dirty="0" smtClean="0"/>
              <a:t>  </a:t>
            </a:r>
            <a:r>
              <a:rPr lang="pl-PL" sz="1400" dirty="0" smtClean="0"/>
              <a:t>AB.</a:t>
            </a:r>
            <a:r>
              <a:rPr lang="pl-PL" sz="1400" b="1" dirty="0" smtClean="0"/>
              <a:t>region</a:t>
            </a:r>
            <a:r>
              <a:rPr lang="pl-PL" sz="1400" dirty="0" smtClean="0"/>
              <a:t>(w/2, 0, w,   h  ) </a:t>
            </a:r>
            <a:r>
              <a:rPr lang="en-US" sz="1400" dirty="0" smtClean="0"/>
              <a:t> </a:t>
            </a:r>
            <a:r>
              <a:rPr lang="pl-PL" sz="1400" dirty="0" smtClean="0"/>
              <a:t>ab2)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from</a:t>
            </a:r>
            <a:r>
              <a:rPr lang="en-US" sz="1400" dirty="0" smtClean="0"/>
              <a:t>( A </a:t>
            </a:r>
            <a:r>
              <a:rPr lang="en-US" sz="1400" dirty="0" err="1" smtClean="0"/>
              <a:t>a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pl-PL" sz="1400" dirty="0" smtClean="0"/>
              <a:t>     </a:t>
            </a:r>
            <a:r>
              <a:rPr lang="en-US" sz="1400" dirty="0" smtClean="0"/>
              <a:t> </a:t>
            </a:r>
            <a:r>
              <a:rPr lang="pl-PL" sz="1400" dirty="0" smtClean="0"/>
              <a:t>   </a:t>
            </a:r>
            <a:r>
              <a:rPr lang="en-US" sz="1400" dirty="0" smtClean="0"/>
              <a:t>   </a:t>
            </a:r>
            <a:r>
              <a:rPr lang="pl-PL" sz="1400" dirty="0" smtClean="0"/>
              <a:t>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  0, w/2, c  ) </a:t>
            </a:r>
            <a:r>
              <a:rPr lang="en-US" sz="1400" dirty="0" smtClean="0"/>
              <a:t>  </a:t>
            </a:r>
            <a:r>
              <a:rPr lang="pl-PL" sz="1400" dirty="0" smtClean="0"/>
              <a:t>b1,</a:t>
            </a:r>
          </a:p>
          <a:p>
            <a:pPr>
              <a:buNone/>
            </a:pPr>
            <a:r>
              <a:rPr lang="pl-PL" sz="1400" dirty="0" smtClean="0"/>
              <a:t>        </a:t>
            </a:r>
            <a:r>
              <a:rPr lang="en-US" sz="1400" dirty="0" smtClean="0"/>
              <a:t>    </a:t>
            </a:r>
            <a:r>
              <a:rPr lang="pl-PL" sz="1400" dirty="0" smtClean="0"/>
              <a:t>B.</a:t>
            </a:r>
            <a:r>
              <a:rPr lang="pl-PL" sz="1400" b="1" dirty="0" smtClean="0"/>
              <a:t>region</a:t>
            </a:r>
            <a:r>
              <a:rPr lang="pl-PL" sz="1400" dirty="0" smtClean="0"/>
              <a:t>(w/2, 0, w,   c  ) </a:t>
            </a:r>
            <a:r>
              <a:rPr lang="en-US" sz="1400" dirty="0" smtClean="0"/>
              <a:t> </a:t>
            </a:r>
            <a:r>
              <a:rPr lang="pl-PL" sz="1400" dirty="0" smtClean="0"/>
              <a:t>b2) {</a:t>
            </a:r>
          </a:p>
          <a:p>
            <a:pPr>
              <a:buNone/>
            </a:pPr>
            <a:r>
              <a:rPr lang="en-US" sz="1400" dirty="0" smtClean="0"/>
              <a:t>    ab1 = 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(a, b1);</a:t>
            </a:r>
          </a:p>
          <a:p>
            <a:pPr>
              <a:buNone/>
            </a:pPr>
            <a:r>
              <a:rPr lang="en-US" sz="1400" dirty="0" smtClean="0"/>
              <a:t>    ab2 = 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(a, b2);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657600" y="4086226"/>
            <a:ext cx="1704975" cy="990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5364956" y="4331497"/>
            <a:ext cx="1704975" cy="1204912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7679532" y="3993362"/>
            <a:ext cx="1014409" cy="1209676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375" y="477202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020050" y="441960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20050" y="441960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 bwMode="auto">
          <a:xfrm rot="5400000">
            <a:off x="5057775" y="4648203"/>
            <a:ext cx="1724024" cy="619125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5400000">
            <a:off x="5670992" y="4654110"/>
            <a:ext cx="1707264" cy="59055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5400000">
            <a:off x="7386636" y="4291015"/>
            <a:ext cx="1000123" cy="628652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8005763" y="4319596"/>
            <a:ext cx="990597" cy="581025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3650" y="48387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2625" y="48387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4775" y="4495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ab1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7700" y="4495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ab2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PetaBricks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499" y="1354138"/>
            <a:ext cx="4714876" cy="5033962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transform</a:t>
            </a:r>
            <a:r>
              <a:rPr lang="en-US" sz="1400" dirty="0" smtClean="0"/>
              <a:t> </a:t>
            </a:r>
            <a:r>
              <a:rPr lang="en-US" sz="1400" dirty="0" err="1" smtClean="0"/>
              <a:t>MatrixMultiply</a:t>
            </a: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from</a:t>
            </a:r>
            <a:r>
              <a:rPr lang="en-US" sz="1400" dirty="0" smtClean="0"/>
              <a:t> A[</a:t>
            </a:r>
            <a:r>
              <a:rPr lang="en-US" sz="1400" dirty="0" err="1" smtClean="0"/>
              <a:t>c,h</a:t>
            </a:r>
            <a:r>
              <a:rPr lang="en-US" sz="1400" dirty="0" smtClean="0"/>
              <a:t>], B[</a:t>
            </a:r>
            <a:r>
              <a:rPr lang="en-US" sz="1400" dirty="0" err="1" smtClean="0"/>
              <a:t>w,c</a:t>
            </a:r>
            <a:r>
              <a:rPr lang="en-US" sz="1400" dirty="0" smtClean="0"/>
              <a:t>] </a:t>
            </a:r>
          </a:p>
          <a:p>
            <a:pPr>
              <a:buNone/>
            </a:pPr>
            <a:r>
              <a:rPr lang="en-US" sz="1400" b="1" dirty="0" smtClean="0"/>
              <a:t>to</a:t>
            </a:r>
            <a:r>
              <a:rPr lang="en-US" sz="1400" dirty="0" smtClean="0"/>
              <a:t> AB[</a:t>
            </a:r>
            <a:r>
              <a:rPr lang="en-US" sz="1400" dirty="0" err="1" smtClean="0"/>
              <a:t>w,h</a:t>
            </a:r>
            <a:r>
              <a:rPr lang="en-US" sz="1400" dirty="0" smtClean="0"/>
              <a:t>]</a:t>
            </a:r>
          </a:p>
          <a:p>
            <a:pPr>
              <a:buNone/>
            </a:pPr>
            <a:r>
              <a:rPr lang="en-US" sz="1400" dirty="0" smtClean="0"/>
              <a:t>{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// Base case, compute a single element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b="1" dirty="0" smtClean="0"/>
              <a:t>to</a:t>
            </a:r>
            <a:r>
              <a:rPr lang="en-US" sz="1400" dirty="0" smtClean="0"/>
              <a:t>(</a:t>
            </a:r>
            <a:r>
              <a:rPr lang="en-US" sz="1400" dirty="0" err="1" smtClean="0"/>
              <a:t>AB.</a:t>
            </a:r>
            <a:r>
              <a:rPr lang="en-US" sz="1400" b="1" dirty="0" err="1" smtClean="0"/>
              <a:t>cell</a:t>
            </a:r>
            <a:r>
              <a:rPr lang="en-US" sz="1400" dirty="0" smtClean="0"/>
              <a:t>(</a:t>
            </a:r>
            <a:r>
              <a:rPr lang="en-US" sz="1400" dirty="0" err="1" smtClean="0"/>
              <a:t>x,y</a:t>
            </a:r>
            <a:r>
              <a:rPr lang="en-US" sz="1400" dirty="0" smtClean="0"/>
              <a:t>) out) </a:t>
            </a:r>
          </a:p>
          <a:p>
            <a:pPr>
              <a:buNone/>
            </a:pPr>
            <a:r>
              <a:rPr lang="en-US" sz="1400" b="1" dirty="0" smtClean="0"/>
              <a:t>    from</a:t>
            </a:r>
            <a:r>
              <a:rPr lang="en-US" sz="1400" dirty="0" smtClean="0"/>
              <a:t>(A.</a:t>
            </a:r>
            <a:r>
              <a:rPr lang="en-US" sz="1400" b="1" dirty="0" smtClean="0"/>
              <a:t>row</a:t>
            </a:r>
            <a:r>
              <a:rPr lang="en-US" sz="1400" dirty="0" smtClean="0"/>
              <a:t>(y) a, </a:t>
            </a:r>
            <a:r>
              <a:rPr lang="en-US" sz="1400" dirty="0" err="1" smtClean="0"/>
              <a:t>B.</a:t>
            </a:r>
            <a:r>
              <a:rPr lang="en-US" sz="1400" b="1" dirty="0" err="1" smtClean="0"/>
              <a:t>column</a:t>
            </a:r>
            <a:r>
              <a:rPr lang="en-US" sz="1400" dirty="0" smtClean="0"/>
              <a:t>(x) b) {</a:t>
            </a:r>
          </a:p>
          <a:p>
            <a:pPr>
              <a:buNone/>
            </a:pPr>
            <a:r>
              <a:rPr lang="en-US" sz="1400" dirty="0" smtClean="0"/>
              <a:t>        out = dot(a, b);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// Recursively decompose in c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to</a:t>
            </a:r>
            <a:r>
              <a:rPr lang="en-US" sz="1400" dirty="0" smtClean="0"/>
              <a:t>(AB </a:t>
            </a:r>
            <a:r>
              <a:rPr lang="en-US" sz="1400" dirty="0" err="1" smtClean="0"/>
              <a:t>ab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from</a:t>
            </a:r>
            <a:r>
              <a:rPr lang="en-US" sz="1400" dirty="0" smtClean="0"/>
              <a:t>(</a:t>
            </a:r>
            <a:r>
              <a:rPr lang="en-US" sz="1400" dirty="0" err="1" smtClean="0"/>
              <a:t>A.</a:t>
            </a:r>
            <a:r>
              <a:rPr lang="en-US" sz="1400" b="1" dirty="0" err="1" smtClean="0"/>
              <a:t>region</a:t>
            </a:r>
            <a:r>
              <a:rPr lang="en-US" sz="1400" dirty="0" smtClean="0"/>
              <a:t>(0,   0, c/2, h  )  a1,</a:t>
            </a:r>
          </a:p>
          <a:p>
            <a:pPr>
              <a:buNone/>
            </a:pPr>
            <a:r>
              <a:rPr lang="pt-BR" sz="1400" dirty="0" smtClean="0"/>
              <a:t>           A.</a:t>
            </a:r>
            <a:r>
              <a:rPr lang="pt-BR" sz="1400" b="1" dirty="0" smtClean="0"/>
              <a:t>region</a:t>
            </a:r>
            <a:r>
              <a:rPr lang="pt-BR" sz="1400" dirty="0" smtClean="0"/>
              <a:t>(c/2, 0, c,   h  )  a2,</a:t>
            </a:r>
          </a:p>
          <a:p>
            <a:pPr>
              <a:buNone/>
            </a:pPr>
            <a:r>
              <a:rPr lang="pl-PL" sz="1400" dirty="0" smtClean="0"/>
              <a:t>      </a:t>
            </a:r>
            <a:r>
              <a:rPr lang="en-US" sz="1400" dirty="0" smtClean="0"/>
              <a:t> </a:t>
            </a:r>
            <a:r>
              <a:rPr lang="pl-PL" sz="1400" dirty="0" smtClean="0"/>
              <a:t> </a:t>
            </a:r>
            <a:r>
              <a:rPr lang="en-US" sz="1400" dirty="0" smtClean="0"/>
              <a:t>   </a:t>
            </a:r>
            <a:r>
              <a:rPr lang="pl-PL" sz="1400" dirty="0" smtClean="0"/>
              <a:t>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  0, w,   c/2) </a:t>
            </a:r>
            <a:r>
              <a:rPr lang="en-US" sz="1400" dirty="0" smtClean="0"/>
              <a:t> </a:t>
            </a:r>
            <a:r>
              <a:rPr lang="pl-PL" sz="1400" dirty="0" smtClean="0"/>
              <a:t>b1,</a:t>
            </a:r>
          </a:p>
          <a:p>
            <a:pPr>
              <a:buNone/>
            </a:pPr>
            <a:r>
              <a:rPr lang="pl-PL" sz="1400" dirty="0" smtClean="0"/>
              <a:t>      </a:t>
            </a:r>
            <a:r>
              <a:rPr lang="en-US" sz="1400" dirty="0" smtClean="0"/>
              <a:t>    </a:t>
            </a:r>
            <a:r>
              <a:rPr lang="pl-PL" sz="1400" dirty="0" smtClean="0"/>
              <a:t> 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c/2, w,   c  ) </a:t>
            </a:r>
            <a:r>
              <a:rPr lang="en-US" sz="1400" dirty="0" smtClean="0"/>
              <a:t> </a:t>
            </a:r>
            <a:r>
              <a:rPr lang="pl-PL" sz="1400" dirty="0" smtClean="0"/>
              <a:t>b2) {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ab</a:t>
            </a:r>
            <a:r>
              <a:rPr lang="en-US" sz="1400" dirty="0" smtClean="0"/>
              <a:t> = </a:t>
            </a:r>
            <a:r>
              <a:rPr lang="en-US" sz="1400" dirty="0" err="1" smtClean="0"/>
              <a:t>MatrixAdd</a:t>
            </a:r>
            <a:r>
              <a:rPr lang="en-US" sz="1400" dirty="0" smtClean="0"/>
              <a:t>(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(a1, b1),</a:t>
            </a:r>
          </a:p>
          <a:p>
            <a:pPr>
              <a:buNone/>
            </a:pPr>
            <a:r>
              <a:rPr lang="en-US" sz="1400" dirty="0" smtClean="0"/>
              <a:t>                              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(a2, b2));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95874" y="1354138"/>
            <a:ext cx="3933825" cy="503396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// Recursively decompose in w</a:t>
            </a:r>
          </a:p>
          <a:p>
            <a:pPr>
              <a:buNone/>
            </a:pPr>
            <a:r>
              <a:rPr lang="pl-PL" sz="1400" dirty="0" smtClean="0"/>
              <a:t>  </a:t>
            </a:r>
            <a:r>
              <a:rPr lang="pl-PL" sz="1400" b="1" dirty="0" smtClean="0"/>
              <a:t>to</a:t>
            </a:r>
            <a:r>
              <a:rPr lang="pl-PL" sz="1400" dirty="0" smtClean="0"/>
              <a:t>(AB.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  0, w/2, h  ) </a:t>
            </a:r>
            <a:r>
              <a:rPr lang="en-US" sz="1400" dirty="0" smtClean="0"/>
              <a:t>  </a:t>
            </a:r>
            <a:r>
              <a:rPr lang="pl-PL" sz="1400" dirty="0" smtClean="0"/>
              <a:t>ab1,</a:t>
            </a:r>
          </a:p>
          <a:p>
            <a:pPr>
              <a:buNone/>
            </a:pPr>
            <a:r>
              <a:rPr lang="pl-PL" sz="1400" dirty="0" smtClean="0"/>
              <a:t>     </a:t>
            </a:r>
            <a:r>
              <a:rPr lang="en-US" sz="1400" dirty="0" smtClean="0"/>
              <a:t>  </a:t>
            </a:r>
            <a:r>
              <a:rPr lang="pl-PL" sz="1400" dirty="0" smtClean="0"/>
              <a:t>AB.</a:t>
            </a:r>
            <a:r>
              <a:rPr lang="pl-PL" sz="1400" b="1" dirty="0" smtClean="0"/>
              <a:t>region</a:t>
            </a:r>
            <a:r>
              <a:rPr lang="pl-PL" sz="1400" dirty="0" smtClean="0"/>
              <a:t>(w/2, 0, w,   h  ) </a:t>
            </a:r>
            <a:r>
              <a:rPr lang="en-US" sz="1400" dirty="0" smtClean="0"/>
              <a:t> </a:t>
            </a:r>
            <a:r>
              <a:rPr lang="pl-PL" sz="1400" dirty="0" smtClean="0"/>
              <a:t>ab2)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from</a:t>
            </a:r>
            <a:r>
              <a:rPr lang="en-US" sz="1400" dirty="0" smtClean="0"/>
              <a:t>( A </a:t>
            </a:r>
            <a:r>
              <a:rPr lang="en-US" sz="1400" dirty="0" err="1" smtClean="0"/>
              <a:t>a</a:t>
            </a:r>
            <a:r>
              <a:rPr lang="en-US" sz="1400" dirty="0" smtClean="0"/>
              <a:t>,</a:t>
            </a:r>
          </a:p>
          <a:p>
            <a:pPr>
              <a:buNone/>
            </a:pPr>
            <a:r>
              <a:rPr lang="pl-PL" sz="1400" dirty="0" smtClean="0"/>
              <a:t>     </a:t>
            </a:r>
            <a:r>
              <a:rPr lang="en-US" sz="1400" dirty="0" smtClean="0"/>
              <a:t> </a:t>
            </a:r>
            <a:r>
              <a:rPr lang="pl-PL" sz="1400" dirty="0" smtClean="0"/>
              <a:t>   </a:t>
            </a:r>
            <a:r>
              <a:rPr lang="en-US" sz="1400" dirty="0" smtClean="0"/>
              <a:t>   </a:t>
            </a:r>
            <a:r>
              <a:rPr lang="pl-PL" sz="1400" dirty="0" smtClean="0"/>
              <a:t>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  0, w/2, c  ) </a:t>
            </a:r>
            <a:r>
              <a:rPr lang="en-US" sz="1400" dirty="0" smtClean="0"/>
              <a:t>  </a:t>
            </a:r>
            <a:r>
              <a:rPr lang="pl-PL" sz="1400" dirty="0" smtClean="0"/>
              <a:t>b1,</a:t>
            </a:r>
          </a:p>
          <a:p>
            <a:pPr>
              <a:buNone/>
            </a:pPr>
            <a:r>
              <a:rPr lang="pl-PL" sz="1400" dirty="0" smtClean="0"/>
              <a:t>        </a:t>
            </a:r>
            <a:r>
              <a:rPr lang="en-US" sz="1400" dirty="0" smtClean="0"/>
              <a:t>    </a:t>
            </a:r>
            <a:r>
              <a:rPr lang="pl-PL" sz="1400" dirty="0" smtClean="0"/>
              <a:t>B.</a:t>
            </a:r>
            <a:r>
              <a:rPr lang="pl-PL" sz="1400" b="1" dirty="0" smtClean="0"/>
              <a:t>region</a:t>
            </a:r>
            <a:r>
              <a:rPr lang="pl-PL" sz="1400" dirty="0" smtClean="0"/>
              <a:t>(w/2, 0, w,   c  ) </a:t>
            </a:r>
            <a:r>
              <a:rPr lang="en-US" sz="1400" dirty="0" smtClean="0"/>
              <a:t> </a:t>
            </a:r>
            <a:r>
              <a:rPr lang="pl-PL" sz="1400" dirty="0" smtClean="0"/>
              <a:t>b2) {</a:t>
            </a:r>
          </a:p>
          <a:p>
            <a:pPr>
              <a:buNone/>
            </a:pPr>
            <a:r>
              <a:rPr lang="en-US" sz="1400" dirty="0" smtClean="0"/>
              <a:t>    ab1 = 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(a, b1);</a:t>
            </a:r>
          </a:p>
          <a:p>
            <a:pPr>
              <a:buNone/>
            </a:pPr>
            <a:r>
              <a:rPr lang="en-US" sz="1400" dirty="0" smtClean="0"/>
              <a:t>    ab2 = 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(a, b2);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// Recursively decompose in h</a:t>
            </a:r>
          </a:p>
          <a:p>
            <a:pPr>
              <a:buNone/>
            </a:pPr>
            <a:r>
              <a:rPr lang="pl-PL" sz="1400" dirty="0" smtClean="0"/>
              <a:t>  </a:t>
            </a:r>
            <a:r>
              <a:rPr lang="pl-PL" sz="1400" b="1" dirty="0" smtClean="0"/>
              <a:t>to</a:t>
            </a:r>
            <a:r>
              <a:rPr lang="pl-PL" sz="1400" dirty="0" smtClean="0"/>
              <a:t>(AB.</a:t>
            </a:r>
            <a:r>
              <a:rPr lang="pl-PL" sz="1400" b="1" dirty="0" smtClean="0"/>
              <a:t>region</a:t>
            </a:r>
            <a:r>
              <a:rPr lang="pl-PL" sz="1400" dirty="0" smtClean="0"/>
              <a:t>(0, 0,   w, h/2) </a:t>
            </a:r>
            <a:r>
              <a:rPr lang="en-US" sz="1400" dirty="0" smtClean="0"/>
              <a:t>  </a:t>
            </a:r>
            <a:r>
              <a:rPr lang="pl-PL" sz="1400" dirty="0" smtClean="0"/>
              <a:t>ab1,</a:t>
            </a:r>
          </a:p>
          <a:p>
            <a:pPr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AB.</a:t>
            </a:r>
            <a:r>
              <a:rPr lang="en-US" sz="1400" b="1" dirty="0" err="1" smtClean="0"/>
              <a:t>region</a:t>
            </a:r>
            <a:r>
              <a:rPr lang="en-US" sz="1400" dirty="0" smtClean="0"/>
              <a:t>(0, h/2, w, h  )   ab2)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b="1" dirty="0" smtClean="0"/>
              <a:t>from</a:t>
            </a:r>
            <a:r>
              <a:rPr lang="en-US" sz="1400" dirty="0" smtClean="0"/>
              <a:t>(</a:t>
            </a:r>
            <a:r>
              <a:rPr lang="en-US" sz="1400" dirty="0" err="1" smtClean="0"/>
              <a:t>A.</a:t>
            </a:r>
            <a:r>
              <a:rPr lang="en-US" sz="1400" b="1" dirty="0" err="1" smtClean="0"/>
              <a:t>region</a:t>
            </a:r>
            <a:r>
              <a:rPr lang="en-US" sz="1400" dirty="0" smtClean="0"/>
              <a:t>(0,   0, c,   h/2)  a1,</a:t>
            </a:r>
          </a:p>
          <a:p>
            <a:pPr>
              <a:buNone/>
            </a:pPr>
            <a:r>
              <a:rPr lang="pt-BR" sz="1400" dirty="0" smtClean="0"/>
              <a:t>           A.</a:t>
            </a:r>
            <a:r>
              <a:rPr lang="pt-BR" sz="1400" b="1" dirty="0" smtClean="0"/>
              <a:t>region</a:t>
            </a:r>
            <a:r>
              <a:rPr lang="pt-BR" sz="1400" dirty="0" smtClean="0"/>
              <a:t>(0, h/2, c,   h  )  a2,</a:t>
            </a:r>
          </a:p>
          <a:p>
            <a:pPr>
              <a:buNone/>
            </a:pPr>
            <a:r>
              <a:rPr lang="en-US" sz="1400" dirty="0" smtClean="0"/>
              <a:t>           B </a:t>
            </a:r>
            <a:r>
              <a:rPr lang="en-US" sz="1400" dirty="0" err="1" smtClean="0"/>
              <a:t>b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 ab1=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(a1, b);</a:t>
            </a:r>
          </a:p>
          <a:p>
            <a:pPr>
              <a:buNone/>
            </a:pPr>
            <a:r>
              <a:rPr lang="en-US" sz="1400" dirty="0" smtClean="0"/>
              <a:t>    ab2=</a:t>
            </a:r>
            <a:r>
              <a:rPr lang="en-US" sz="1400" dirty="0" err="1" smtClean="0"/>
              <a:t>MatrixMultiply</a:t>
            </a:r>
            <a:r>
              <a:rPr lang="en-US" sz="1400" dirty="0" smtClean="0"/>
              <a:t>(a2, b);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PetaBricks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499" y="1354138"/>
            <a:ext cx="5172076" cy="5033962"/>
          </a:xfrm>
        </p:spPr>
        <p:txBody>
          <a:bodyPr/>
          <a:lstStyle/>
          <a:p>
            <a:pPr>
              <a:buNone/>
            </a:pPr>
            <a:r>
              <a:rPr lang="en-US" sz="1100" b="1" dirty="0" smtClean="0"/>
              <a:t>transform</a:t>
            </a:r>
            <a:r>
              <a:rPr lang="en-US" sz="1100" dirty="0" smtClean="0"/>
              <a:t> </a:t>
            </a:r>
            <a:r>
              <a:rPr lang="en-US" sz="1100" dirty="0" err="1" smtClean="0"/>
              <a:t>Strassen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b="1" dirty="0" smtClean="0"/>
              <a:t>from</a:t>
            </a:r>
            <a:r>
              <a:rPr lang="en-US" sz="1100" dirty="0" smtClean="0"/>
              <a:t> A11[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A12[</a:t>
            </a:r>
            <a:r>
              <a:rPr lang="en-US" sz="1100" dirty="0" err="1" smtClean="0"/>
              <a:t>n,n</a:t>
            </a:r>
            <a:r>
              <a:rPr lang="en-US" sz="1100" dirty="0" smtClean="0"/>
              <a:t>], A21[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A22[</a:t>
            </a:r>
            <a:r>
              <a:rPr lang="en-US" sz="1100" dirty="0" err="1" smtClean="0"/>
              <a:t>n,n</a:t>
            </a:r>
            <a:r>
              <a:rPr lang="en-US" sz="1100" dirty="0" smtClean="0"/>
              <a:t>],</a:t>
            </a:r>
            <a:br>
              <a:rPr lang="en-US" sz="1100" dirty="0" smtClean="0"/>
            </a:br>
            <a:r>
              <a:rPr lang="en-US" sz="1100" dirty="0" smtClean="0"/>
              <a:t>     B11[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B12[</a:t>
            </a:r>
            <a:r>
              <a:rPr lang="en-US" sz="1100" dirty="0" err="1" smtClean="0"/>
              <a:t>n,n</a:t>
            </a:r>
            <a:r>
              <a:rPr lang="en-US" sz="1100" dirty="0" smtClean="0"/>
              <a:t>], B21[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B22[</a:t>
            </a:r>
            <a:r>
              <a:rPr lang="en-US" sz="1100" dirty="0" err="1" smtClean="0"/>
              <a:t>n,n</a:t>
            </a:r>
            <a:r>
              <a:rPr lang="en-US" sz="1100" dirty="0" smtClean="0"/>
              <a:t>]</a:t>
            </a:r>
            <a:br>
              <a:rPr lang="en-US" sz="1100" dirty="0" smtClean="0"/>
            </a:br>
            <a:r>
              <a:rPr lang="en-US" sz="1100" b="1" dirty="0" smtClean="0"/>
              <a:t>through</a:t>
            </a:r>
            <a:r>
              <a:rPr lang="en-US" sz="1100" dirty="0" smtClean="0"/>
              <a:t> M1[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M2[</a:t>
            </a:r>
            <a:r>
              <a:rPr lang="en-US" sz="1100" dirty="0" err="1" smtClean="0"/>
              <a:t>n,n</a:t>
            </a:r>
            <a:r>
              <a:rPr lang="en-US" sz="1100" dirty="0" smtClean="0"/>
              <a:t>], M3[</a:t>
            </a:r>
            <a:r>
              <a:rPr lang="en-US" sz="1100" dirty="0" err="1" smtClean="0"/>
              <a:t>n,n</a:t>
            </a:r>
            <a:r>
              <a:rPr lang="en-US" sz="1100" dirty="0" smtClean="0"/>
              <a:t>], M4[</a:t>
            </a:r>
            <a:r>
              <a:rPr lang="en-US" sz="1100" dirty="0" err="1" smtClean="0"/>
              <a:t>n,n</a:t>
            </a:r>
            <a:r>
              <a:rPr lang="en-US" sz="1100" dirty="0" smtClean="0"/>
              <a:t>], M5[</a:t>
            </a:r>
            <a:r>
              <a:rPr lang="en-US" sz="1100" dirty="0" err="1" smtClean="0"/>
              <a:t>n,n</a:t>
            </a:r>
            <a:r>
              <a:rPr lang="en-US" sz="1100" dirty="0" smtClean="0"/>
              <a:t>], M6[</a:t>
            </a:r>
            <a:r>
              <a:rPr lang="en-US" sz="1100" dirty="0" err="1" smtClean="0"/>
              <a:t>n,n</a:t>
            </a:r>
            <a:r>
              <a:rPr lang="en-US" sz="1100" dirty="0" smtClean="0"/>
              <a:t>], M7[</a:t>
            </a:r>
            <a:r>
              <a:rPr lang="en-US" sz="1100" dirty="0" err="1" smtClean="0"/>
              <a:t>n,n</a:t>
            </a:r>
            <a:r>
              <a:rPr lang="en-US" sz="1100" dirty="0" smtClean="0"/>
              <a:t>]</a:t>
            </a:r>
            <a:br>
              <a:rPr lang="en-US" sz="1100" dirty="0" smtClean="0"/>
            </a:br>
            <a:r>
              <a:rPr lang="en-US" sz="1100" b="1" dirty="0" smtClean="0"/>
              <a:t>to</a:t>
            </a:r>
            <a:r>
              <a:rPr lang="en-US" sz="1100" dirty="0" smtClean="0"/>
              <a:t>   C11[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C12[</a:t>
            </a:r>
            <a:r>
              <a:rPr lang="en-US" sz="1100" dirty="0" err="1" smtClean="0"/>
              <a:t>n,n</a:t>
            </a:r>
            <a:r>
              <a:rPr lang="en-US" sz="1100" dirty="0" smtClean="0"/>
              <a:t>], C21[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C22[</a:t>
            </a:r>
            <a:r>
              <a:rPr lang="en-US" sz="1100" dirty="0" err="1" smtClean="0"/>
              <a:t>n,n</a:t>
            </a:r>
            <a:r>
              <a:rPr lang="en-US" sz="1100" dirty="0" smtClean="0"/>
              <a:t>]</a:t>
            </a:r>
            <a:br>
              <a:rPr lang="en-US" sz="1100" dirty="0" smtClean="0"/>
            </a:br>
            <a:r>
              <a:rPr lang="en-US" sz="1100" dirty="0" smtClean="0"/>
              <a:t>{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(M1 </a:t>
            </a:r>
            <a:r>
              <a:rPr lang="en-US" sz="1100" dirty="0" err="1" smtClean="0"/>
              <a:t>m1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(A11 </a:t>
            </a:r>
            <a:r>
              <a:rPr lang="en-US" sz="1100" dirty="0" err="1" smtClean="0"/>
              <a:t>a11</a:t>
            </a:r>
            <a:r>
              <a:rPr lang="en-US" sz="1100" dirty="0" smtClean="0"/>
              <a:t>, A22 </a:t>
            </a:r>
            <a:r>
              <a:rPr lang="en-US" sz="1100" dirty="0" err="1" smtClean="0"/>
              <a:t>a22</a:t>
            </a:r>
            <a:r>
              <a:rPr lang="en-US" sz="1100" dirty="0" smtClean="0"/>
              <a:t>, B11 </a:t>
            </a:r>
            <a:r>
              <a:rPr lang="en-US" sz="1100" dirty="0" err="1" smtClean="0"/>
              <a:t>b11</a:t>
            </a:r>
            <a:r>
              <a:rPr lang="en-US" sz="1100" dirty="0" smtClean="0"/>
              <a:t>, B22 </a:t>
            </a:r>
            <a:r>
              <a:rPr lang="en-US" sz="1100" dirty="0" err="1" smtClean="0"/>
              <a:t>b22</a:t>
            </a:r>
            <a:r>
              <a:rPr lang="en-US" sz="1100" dirty="0" smtClean="0"/>
              <a:t>) </a:t>
            </a:r>
            <a:r>
              <a:rPr lang="en-US" sz="1100" b="1" dirty="0" smtClean="0"/>
              <a:t>using</a:t>
            </a:r>
            <a:r>
              <a:rPr lang="en-US" sz="1100" dirty="0" smtClean="0"/>
              <a:t>(t1[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t2[</a:t>
            </a:r>
            <a:r>
              <a:rPr lang="en-US" sz="1100" dirty="0" err="1" smtClean="0"/>
              <a:t>n,n</a:t>
            </a:r>
            <a:r>
              <a:rPr lang="en-US" sz="1100" dirty="0" smtClean="0"/>
              <a:t>]) 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</a:t>
            </a:r>
            <a:r>
              <a:rPr lang="en-US" sz="1100" dirty="0" smtClean="0"/>
              <a:t>(t1, a11, a22);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</a:t>
            </a:r>
            <a:r>
              <a:rPr lang="en-US" sz="1100" dirty="0" smtClean="0"/>
              <a:t>(t2, b11, b22);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MatrixMultiplySqr</a:t>
            </a:r>
            <a:r>
              <a:rPr lang="en-US" sz="1100" dirty="0" smtClean="0"/>
              <a:t>(m1, t1, t2);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(M2 </a:t>
            </a:r>
            <a:r>
              <a:rPr lang="en-US" sz="1100" dirty="0" err="1" smtClean="0"/>
              <a:t>m2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(A21 </a:t>
            </a:r>
            <a:r>
              <a:rPr lang="en-US" sz="1100" dirty="0" err="1" smtClean="0"/>
              <a:t>a21</a:t>
            </a:r>
            <a:r>
              <a:rPr lang="en-US" sz="1100" dirty="0" smtClean="0"/>
              <a:t>, A22 </a:t>
            </a:r>
            <a:r>
              <a:rPr lang="en-US" sz="1100" dirty="0" err="1" smtClean="0"/>
              <a:t>a22</a:t>
            </a:r>
            <a:r>
              <a:rPr lang="en-US" sz="1100" dirty="0" smtClean="0"/>
              <a:t>, B11 </a:t>
            </a:r>
            <a:r>
              <a:rPr lang="en-US" sz="1100" dirty="0" err="1" smtClean="0"/>
              <a:t>b11</a:t>
            </a:r>
            <a:r>
              <a:rPr lang="en-US" sz="1100" dirty="0" smtClean="0"/>
              <a:t>) </a:t>
            </a:r>
            <a:r>
              <a:rPr lang="en-US" sz="1100" b="1" dirty="0" smtClean="0"/>
              <a:t>using</a:t>
            </a:r>
            <a:r>
              <a:rPr lang="en-US" sz="1100" dirty="0" smtClean="0"/>
              <a:t>(t1[</a:t>
            </a:r>
            <a:r>
              <a:rPr lang="en-US" sz="1100" dirty="0" err="1" smtClean="0"/>
              <a:t>n,n</a:t>
            </a:r>
            <a:r>
              <a:rPr lang="en-US" sz="1100" dirty="0" smtClean="0"/>
              <a:t>]) 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</a:t>
            </a:r>
            <a:r>
              <a:rPr lang="en-US" sz="1100" dirty="0" smtClean="0"/>
              <a:t>(t1, a21, a22);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MatrixMultiplySqr</a:t>
            </a:r>
            <a:r>
              <a:rPr lang="en-US" sz="1100" dirty="0" smtClean="0"/>
              <a:t>(m2, t1, b11);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(M3 </a:t>
            </a:r>
            <a:r>
              <a:rPr lang="en-US" sz="1100" dirty="0" err="1" smtClean="0"/>
              <a:t>m3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(A11 </a:t>
            </a:r>
            <a:r>
              <a:rPr lang="en-US" sz="1100" dirty="0" err="1" smtClean="0"/>
              <a:t>a11</a:t>
            </a:r>
            <a:r>
              <a:rPr lang="en-US" sz="1100" dirty="0" smtClean="0"/>
              <a:t>, B12 </a:t>
            </a:r>
            <a:r>
              <a:rPr lang="en-US" sz="1100" dirty="0" err="1" smtClean="0"/>
              <a:t>b12</a:t>
            </a:r>
            <a:r>
              <a:rPr lang="en-US" sz="1100" dirty="0" smtClean="0"/>
              <a:t>, B22 </a:t>
            </a:r>
            <a:r>
              <a:rPr lang="en-US" sz="1100" dirty="0" err="1" smtClean="0"/>
              <a:t>b22</a:t>
            </a:r>
            <a:r>
              <a:rPr lang="en-US" sz="1100" dirty="0" smtClean="0"/>
              <a:t>) </a:t>
            </a:r>
            <a:r>
              <a:rPr lang="en-US" sz="1100" b="1" dirty="0" smtClean="0"/>
              <a:t>using</a:t>
            </a:r>
            <a:r>
              <a:rPr lang="en-US" sz="1100" dirty="0" smtClean="0"/>
              <a:t>(t1[</a:t>
            </a:r>
            <a:r>
              <a:rPr lang="en-US" sz="1100" dirty="0" err="1" smtClean="0"/>
              <a:t>n,n</a:t>
            </a:r>
            <a:r>
              <a:rPr lang="en-US" sz="1100" dirty="0" smtClean="0"/>
              <a:t>]) 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MatrixSub</a:t>
            </a:r>
            <a:r>
              <a:rPr lang="en-US" sz="1100" dirty="0" smtClean="0"/>
              <a:t>(t2, b12, b22);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MatrixMultiplySqr</a:t>
            </a:r>
            <a:r>
              <a:rPr lang="en-US" sz="1100" dirty="0" smtClean="0"/>
              <a:t>(m3, a11, t2);</a:t>
            </a:r>
            <a:br>
              <a:rPr lang="en-US" sz="1100" dirty="0" smtClean="0"/>
            </a:br>
            <a:r>
              <a:rPr lang="en-US" sz="1100" dirty="0" smtClean="0"/>
              <a:t>  }  </a:t>
            </a:r>
          </a:p>
          <a:p>
            <a:pPr>
              <a:buNone/>
            </a:pPr>
            <a:r>
              <a:rPr lang="en-US" sz="1100" dirty="0" smtClean="0"/>
              <a:t>	 </a:t>
            </a:r>
            <a:r>
              <a:rPr lang="en-US" sz="1100" b="1" dirty="0" smtClean="0"/>
              <a:t>to</a:t>
            </a:r>
            <a:r>
              <a:rPr lang="en-US" sz="1100" dirty="0" smtClean="0"/>
              <a:t>(M4 </a:t>
            </a:r>
            <a:r>
              <a:rPr lang="en-US" sz="1100" dirty="0" err="1" smtClean="0"/>
              <a:t>m4</a:t>
            </a:r>
            <a:r>
              <a:rPr lang="en-US" sz="1100" dirty="0" smtClean="0"/>
              <a:t>) from(A22 </a:t>
            </a:r>
            <a:r>
              <a:rPr lang="en-US" sz="1100" dirty="0" err="1" smtClean="0"/>
              <a:t>a22</a:t>
            </a:r>
            <a:r>
              <a:rPr lang="en-US" sz="1100" dirty="0" smtClean="0"/>
              <a:t>, B21 </a:t>
            </a:r>
            <a:r>
              <a:rPr lang="en-US" sz="1100" dirty="0" err="1" smtClean="0"/>
              <a:t>b21</a:t>
            </a:r>
            <a:r>
              <a:rPr lang="en-US" sz="1100" dirty="0" smtClean="0"/>
              <a:t>, B11 </a:t>
            </a:r>
            <a:r>
              <a:rPr lang="en-US" sz="1100" dirty="0" err="1" smtClean="0"/>
              <a:t>b11</a:t>
            </a:r>
            <a:r>
              <a:rPr lang="en-US" sz="1100" dirty="0" smtClean="0"/>
              <a:t>) </a:t>
            </a:r>
            <a:r>
              <a:rPr lang="en-US" sz="1100" b="1" dirty="0" smtClean="0"/>
              <a:t>using</a:t>
            </a:r>
            <a:r>
              <a:rPr lang="en-US" sz="1100" dirty="0" smtClean="0"/>
              <a:t>(t1[</a:t>
            </a:r>
            <a:r>
              <a:rPr lang="en-US" sz="1100" dirty="0" err="1" smtClean="0"/>
              <a:t>n,n</a:t>
            </a:r>
            <a:r>
              <a:rPr lang="en-US" sz="1100" dirty="0" smtClean="0"/>
              <a:t>]) 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MatrixSub</a:t>
            </a:r>
            <a:r>
              <a:rPr lang="en-US" sz="1100" dirty="0" smtClean="0"/>
              <a:t>(t2, b21, b11);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MatrixMultiplySqr</a:t>
            </a:r>
            <a:r>
              <a:rPr lang="en-US" sz="1100" dirty="0" smtClean="0"/>
              <a:t>(m4, a22, t2);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(M5 </a:t>
            </a:r>
            <a:r>
              <a:rPr lang="en-US" sz="1100" dirty="0" err="1" smtClean="0"/>
              <a:t>m5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(A11 </a:t>
            </a:r>
            <a:r>
              <a:rPr lang="en-US" sz="1100" dirty="0" err="1" smtClean="0"/>
              <a:t>a11</a:t>
            </a:r>
            <a:r>
              <a:rPr lang="en-US" sz="1100" dirty="0" smtClean="0"/>
              <a:t>, A12 </a:t>
            </a:r>
            <a:r>
              <a:rPr lang="en-US" sz="1100" dirty="0" err="1" smtClean="0"/>
              <a:t>a12</a:t>
            </a:r>
            <a:r>
              <a:rPr lang="en-US" sz="1100" dirty="0" smtClean="0"/>
              <a:t>, B22 </a:t>
            </a:r>
            <a:r>
              <a:rPr lang="en-US" sz="1100" dirty="0" err="1" smtClean="0"/>
              <a:t>b22</a:t>
            </a:r>
            <a:r>
              <a:rPr lang="en-US" sz="1100" dirty="0" smtClean="0"/>
              <a:t>) </a:t>
            </a:r>
            <a:r>
              <a:rPr lang="en-US" sz="1100" b="1" dirty="0" smtClean="0"/>
              <a:t>using</a:t>
            </a:r>
            <a:r>
              <a:rPr lang="en-US" sz="1100" dirty="0" smtClean="0"/>
              <a:t>(t1[</a:t>
            </a:r>
            <a:r>
              <a:rPr lang="en-US" sz="1100" dirty="0" err="1" smtClean="0"/>
              <a:t>n,n</a:t>
            </a:r>
            <a:r>
              <a:rPr lang="en-US" sz="1100" dirty="0" smtClean="0"/>
              <a:t>]) 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</a:t>
            </a:r>
            <a:r>
              <a:rPr lang="en-US" sz="1100" dirty="0" smtClean="0"/>
              <a:t>(t1, a11, a12);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MatrixMultiplySqr</a:t>
            </a:r>
            <a:r>
              <a:rPr lang="en-US" sz="1100" dirty="0" smtClean="0"/>
              <a:t>(m5, t1, b22);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95874" y="1354138"/>
            <a:ext cx="3933825" cy="5033962"/>
          </a:xfrm>
        </p:spPr>
        <p:txBody>
          <a:bodyPr/>
          <a:lstStyle/>
          <a:p>
            <a:pPr>
              <a:buNone/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(M6 </a:t>
            </a:r>
            <a:r>
              <a:rPr lang="en-US" sz="1100" dirty="0" err="1" smtClean="0"/>
              <a:t>m6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(A21 </a:t>
            </a:r>
            <a:r>
              <a:rPr lang="en-US" sz="1100" dirty="0" err="1" smtClean="0"/>
              <a:t>a21</a:t>
            </a:r>
            <a:r>
              <a:rPr lang="en-US" sz="1100" dirty="0" smtClean="0"/>
              <a:t>, A11 </a:t>
            </a:r>
            <a:r>
              <a:rPr lang="en-US" sz="1100" dirty="0" err="1" smtClean="0"/>
              <a:t>a11</a:t>
            </a:r>
            <a:r>
              <a:rPr lang="en-US" sz="1100" dirty="0" smtClean="0"/>
              <a:t>, B11 </a:t>
            </a:r>
            <a:r>
              <a:rPr lang="en-US" sz="1100" dirty="0" err="1" smtClean="0"/>
              <a:t>b11</a:t>
            </a:r>
            <a:r>
              <a:rPr lang="en-US" sz="1100" dirty="0" smtClean="0"/>
              <a:t>, B12 </a:t>
            </a:r>
            <a:r>
              <a:rPr lang="en-US" sz="1100" dirty="0" err="1" smtClean="0"/>
              <a:t>b12</a:t>
            </a:r>
            <a:r>
              <a:rPr lang="en-US" sz="1100" dirty="0" smtClean="0"/>
              <a:t>) </a:t>
            </a:r>
            <a:r>
              <a:rPr lang="en-US" sz="1100" b="1" dirty="0" smtClean="0"/>
              <a:t>using</a:t>
            </a:r>
            <a:r>
              <a:rPr lang="en-US" sz="1100" dirty="0" smtClean="0"/>
              <a:t>(t1[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t2[</a:t>
            </a:r>
            <a:r>
              <a:rPr lang="en-US" sz="1100" dirty="0" err="1" smtClean="0"/>
              <a:t>n,n</a:t>
            </a:r>
            <a:r>
              <a:rPr lang="en-US" sz="1100" dirty="0" smtClean="0"/>
              <a:t>]) 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MatrixSub</a:t>
            </a:r>
            <a:r>
              <a:rPr lang="en-US" sz="1100" dirty="0" smtClean="0"/>
              <a:t>(t1, a21, a11);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</a:t>
            </a:r>
            <a:r>
              <a:rPr lang="en-US" sz="1100" dirty="0" smtClean="0"/>
              <a:t>(t2, b11, b12);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MatrixMultiplySqr</a:t>
            </a:r>
            <a:r>
              <a:rPr lang="en-US" sz="1100" dirty="0" smtClean="0"/>
              <a:t>(m6, t1, t2);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(M7 </a:t>
            </a:r>
            <a:r>
              <a:rPr lang="en-US" sz="1100" dirty="0" err="1" smtClean="0"/>
              <a:t>m7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(A12 </a:t>
            </a:r>
            <a:r>
              <a:rPr lang="en-US" sz="1100" dirty="0" err="1" smtClean="0"/>
              <a:t>a12</a:t>
            </a:r>
            <a:r>
              <a:rPr lang="en-US" sz="1100" dirty="0" smtClean="0"/>
              <a:t>, A22 </a:t>
            </a:r>
            <a:r>
              <a:rPr lang="en-US" sz="1100" dirty="0" err="1" smtClean="0"/>
              <a:t>a22</a:t>
            </a:r>
            <a:r>
              <a:rPr lang="en-US" sz="1100" dirty="0" smtClean="0"/>
              <a:t>, B21 </a:t>
            </a:r>
            <a:r>
              <a:rPr lang="en-US" sz="1100" dirty="0" err="1" smtClean="0"/>
              <a:t>b21</a:t>
            </a:r>
            <a:r>
              <a:rPr lang="en-US" sz="1100" dirty="0" smtClean="0"/>
              <a:t>, B22 </a:t>
            </a:r>
            <a:r>
              <a:rPr lang="en-US" sz="1100" dirty="0" err="1" smtClean="0"/>
              <a:t>b22</a:t>
            </a:r>
            <a:r>
              <a:rPr lang="en-US" sz="1100" dirty="0" smtClean="0"/>
              <a:t>) </a:t>
            </a:r>
            <a:r>
              <a:rPr lang="en-US" sz="1100" b="1" dirty="0" smtClean="0"/>
              <a:t>using</a:t>
            </a:r>
            <a:r>
              <a:rPr lang="en-US" sz="1100" dirty="0" smtClean="0"/>
              <a:t>(t1[</a:t>
            </a:r>
            <a:r>
              <a:rPr lang="en-US" sz="1100" dirty="0" err="1" smtClean="0"/>
              <a:t>n,n</a:t>
            </a:r>
            <a:r>
              <a:rPr lang="en-US" sz="1100" dirty="0" smtClean="0"/>
              <a:t>], t2[</a:t>
            </a:r>
            <a:r>
              <a:rPr lang="en-US" sz="1100" dirty="0" err="1" smtClean="0"/>
              <a:t>n,n</a:t>
            </a:r>
            <a:r>
              <a:rPr lang="en-US" sz="1100" dirty="0" smtClean="0"/>
              <a:t>]) 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MatrixSub</a:t>
            </a:r>
            <a:r>
              <a:rPr lang="en-US" sz="1100" dirty="0" smtClean="0"/>
              <a:t>(t1, a12, a22);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</a:t>
            </a:r>
            <a:r>
              <a:rPr lang="en-US" sz="1100" dirty="0" smtClean="0"/>
              <a:t>(t2, b21, b22);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MatrixMultiplySqr</a:t>
            </a:r>
            <a:r>
              <a:rPr lang="en-US" sz="1100" dirty="0" smtClean="0"/>
              <a:t>(m7, t1, t2);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(C11 </a:t>
            </a:r>
            <a:r>
              <a:rPr lang="en-US" sz="1100" dirty="0" err="1" smtClean="0"/>
              <a:t>c11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(M1 </a:t>
            </a:r>
            <a:r>
              <a:rPr lang="en-US" sz="1100" dirty="0" err="1" smtClean="0"/>
              <a:t>m1</a:t>
            </a:r>
            <a:r>
              <a:rPr lang="en-US" sz="1100" dirty="0" smtClean="0"/>
              <a:t>, M4 </a:t>
            </a:r>
            <a:r>
              <a:rPr lang="en-US" sz="1100" dirty="0" err="1" smtClean="0"/>
              <a:t>m4</a:t>
            </a:r>
            <a:r>
              <a:rPr lang="en-US" sz="1100" dirty="0" smtClean="0"/>
              <a:t>, M5 </a:t>
            </a:r>
            <a:r>
              <a:rPr lang="en-US" sz="1100" dirty="0" err="1" smtClean="0"/>
              <a:t>m5</a:t>
            </a:r>
            <a:r>
              <a:rPr lang="en-US" sz="1100" dirty="0" smtClean="0"/>
              <a:t>, M7 </a:t>
            </a:r>
            <a:r>
              <a:rPr lang="en-US" sz="1100" dirty="0" err="1" smtClean="0"/>
              <a:t>m7</a:t>
            </a:r>
            <a:r>
              <a:rPr lang="en-US" sz="1100" dirty="0" smtClean="0"/>
              <a:t>){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MatrixAddAddSub</a:t>
            </a:r>
            <a:r>
              <a:rPr lang="en-US" sz="1100" dirty="0" smtClean="0"/>
              <a:t>(c11, m1, m4, m7, m5);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(C12 </a:t>
            </a:r>
            <a:r>
              <a:rPr lang="en-US" sz="1100" dirty="0" err="1" smtClean="0"/>
              <a:t>c12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(M3 </a:t>
            </a:r>
            <a:r>
              <a:rPr lang="en-US" sz="1100" dirty="0" err="1" smtClean="0"/>
              <a:t>m3</a:t>
            </a:r>
            <a:r>
              <a:rPr lang="en-US" sz="1100" dirty="0" smtClean="0"/>
              <a:t>, M5 </a:t>
            </a:r>
            <a:r>
              <a:rPr lang="en-US" sz="1100" dirty="0" err="1" smtClean="0"/>
              <a:t>m5</a:t>
            </a:r>
            <a:r>
              <a:rPr lang="en-US" sz="1100" dirty="0" smtClean="0"/>
              <a:t>){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</a:t>
            </a:r>
            <a:r>
              <a:rPr lang="en-US" sz="1100" dirty="0" smtClean="0"/>
              <a:t>(c12, m3, m5);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(C21 </a:t>
            </a:r>
            <a:r>
              <a:rPr lang="en-US" sz="1100" dirty="0" err="1" smtClean="0"/>
              <a:t>c21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(M2 </a:t>
            </a:r>
            <a:r>
              <a:rPr lang="en-US" sz="1100" dirty="0" err="1" smtClean="0"/>
              <a:t>m2</a:t>
            </a:r>
            <a:r>
              <a:rPr lang="en-US" sz="1100" dirty="0" smtClean="0"/>
              <a:t>, M4 </a:t>
            </a:r>
            <a:r>
              <a:rPr lang="en-US" sz="1100" dirty="0" err="1" smtClean="0"/>
              <a:t>m4</a:t>
            </a:r>
            <a:r>
              <a:rPr lang="en-US" sz="1100" dirty="0" smtClean="0"/>
              <a:t>){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</a:t>
            </a:r>
            <a:r>
              <a:rPr lang="en-US" sz="1100" dirty="0" smtClean="0"/>
              <a:t>(c21, m2, m4);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  <a:br>
              <a:rPr lang="en-US" sz="1100" dirty="0" smtClean="0"/>
            </a:br>
            <a:r>
              <a:rPr lang="en-US" sz="1100" dirty="0" smtClean="0"/>
              <a:t>  </a:t>
            </a:r>
            <a:r>
              <a:rPr lang="en-US" sz="1100" b="1" dirty="0" smtClean="0"/>
              <a:t>to</a:t>
            </a:r>
            <a:r>
              <a:rPr lang="en-US" sz="1100" dirty="0" smtClean="0"/>
              <a:t>(C22 </a:t>
            </a:r>
            <a:r>
              <a:rPr lang="en-US" sz="1100" dirty="0" err="1" smtClean="0"/>
              <a:t>c22</a:t>
            </a:r>
            <a:r>
              <a:rPr lang="en-US" sz="1100" dirty="0" smtClean="0"/>
              <a:t>) </a:t>
            </a:r>
            <a:r>
              <a:rPr lang="en-US" sz="1100" b="1" dirty="0" smtClean="0"/>
              <a:t>from</a:t>
            </a:r>
            <a:r>
              <a:rPr lang="en-US" sz="1100" dirty="0" smtClean="0"/>
              <a:t>(M1 </a:t>
            </a:r>
            <a:r>
              <a:rPr lang="en-US" sz="1100" dirty="0" err="1" smtClean="0"/>
              <a:t>m1</a:t>
            </a:r>
            <a:r>
              <a:rPr lang="en-US" sz="1100" dirty="0" smtClean="0"/>
              <a:t>, M2 </a:t>
            </a:r>
            <a:r>
              <a:rPr lang="en-US" sz="1100" dirty="0" err="1" smtClean="0"/>
              <a:t>m2</a:t>
            </a:r>
            <a:r>
              <a:rPr lang="en-US" sz="1100" dirty="0" smtClean="0"/>
              <a:t>, M3 </a:t>
            </a:r>
            <a:r>
              <a:rPr lang="en-US" sz="1100" dirty="0" err="1" smtClean="0"/>
              <a:t>m3</a:t>
            </a:r>
            <a:r>
              <a:rPr lang="en-US" sz="1100" dirty="0" smtClean="0"/>
              <a:t>, M6 </a:t>
            </a:r>
            <a:r>
              <a:rPr lang="en-US" sz="1100" dirty="0" err="1" smtClean="0"/>
              <a:t>m6</a:t>
            </a:r>
            <a:r>
              <a:rPr lang="en-US" sz="1100" dirty="0" smtClean="0"/>
              <a:t>){</a:t>
            </a:r>
            <a:br>
              <a:rPr lang="en-US" sz="1100" dirty="0" smtClean="0"/>
            </a:br>
            <a:r>
              <a:rPr lang="en-US" sz="1100" dirty="0" smtClean="0"/>
              <a:t>    </a:t>
            </a:r>
            <a:r>
              <a:rPr lang="en-US" sz="1100" dirty="0" err="1" smtClean="0"/>
              <a:t>MatrixAddAddSub</a:t>
            </a:r>
            <a:r>
              <a:rPr lang="en-US" sz="1100" dirty="0" smtClean="0"/>
              <a:t>(c22, m1, m3, m6, m2);</a:t>
            </a:r>
            <a:br>
              <a:rPr lang="en-US" sz="1100" dirty="0" smtClean="0"/>
            </a:br>
            <a:r>
              <a:rPr lang="en-US" sz="1100" dirty="0" smtClean="0"/>
              <a:t>  }</a:t>
            </a:r>
            <a:br>
              <a:rPr lang="en-US" sz="1100" dirty="0" smtClean="0"/>
            </a:br>
            <a:r>
              <a:rPr lang="en-US" sz="1100" dirty="0" smtClean="0"/>
              <a:t>}</a:t>
            </a:r>
            <a:br>
              <a:rPr lang="en-US" sz="1100" dirty="0" smtClean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7450" y="133350"/>
            <a:ext cx="7351713" cy="854075"/>
          </a:xfrm>
        </p:spPr>
        <p:txBody>
          <a:bodyPr/>
          <a:lstStyle/>
          <a:p>
            <a:r>
              <a:rPr lang="en-US" dirty="0" smtClean="0"/>
              <a:t>Language Support for Algorithmic Choice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35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Algorithmic choice is the key aspect of </a:t>
            </a:r>
            <a:r>
              <a:rPr lang="en-US" sz="2400" dirty="0" err="1" smtClean="0"/>
              <a:t>PetaBricks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Programmer can define multiple rules to compute the same data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Compiler re-use rules to create hybrid algorithms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Can express choices at many different granularities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4F17-238C-44D0-BDE9-C1A5BEAF7E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548563" cy="854075"/>
          </a:xfrm>
        </p:spPr>
        <p:txBody>
          <a:bodyPr/>
          <a:lstStyle/>
          <a:p>
            <a:r>
              <a:rPr lang="en-US" dirty="0" smtClean="0"/>
              <a:t>Synthesized Outer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4138"/>
            <a:ext cx="2009775" cy="5033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354138"/>
            <a:ext cx="6476999" cy="5033962"/>
          </a:xfrm>
        </p:spPr>
        <p:txBody>
          <a:bodyPr/>
          <a:lstStyle/>
          <a:p>
            <a:r>
              <a:rPr lang="en-US" sz="2400" dirty="0" smtClean="0"/>
              <a:t>Outer control flow synthesized by compiler</a:t>
            </a:r>
          </a:p>
          <a:p>
            <a:r>
              <a:rPr lang="en-US" sz="2400" dirty="0" smtClean="0"/>
              <a:t>Another choice that the programmer should not make</a:t>
            </a:r>
          </a:p>
          <a:p>
            <a:pPr lvl="1"/>
            <a:r>
              <a:rPr lang="en-US" sz="2000" dirty="0" smtClean="0"/>
              <a:t>By rows?</a:t>
            </a:r>
          </a:p>
          <a:p>
            <a:pPr lvl="1"/>
            <a:r>
              <a:rPr lang="en-US" sz="2000" dirty="0" smtClean="0"/>
              <a:t>By columns?</a:t>
            </a:r>
          </a:p>
          <a:p>
            <a:pPr lvl="1"/>
            <a:r>
              <a:rPr lang="en-US" sz="2000" dirty="0" smtClean="0"/>
              <a:t>Diagonal? Reverse order? Blocked?</a:t>
            </a:r>
          </a:p>
          <a:p>
            <a:pPr lvl="1"/>
            <a:r>
              <a:rPr lang="en-US" sz="2000" dirty="0" smtClean="0"/>
              <a:t>Parallel?</a:t>
            </a:r>
          </a:p>
          <a:p>
            <a:r>
              <a:rPr lang="en-US" sz="2400" dirty="0" smtClean="0"/>
              <a:t>Instead programmer provides explicit producer-consumer relations</a:t>
            </a:r>
          </a:p>
          <a:p>
            <a:r>
              <a:rPr lang="en-US" sz="2400" dirty="0" smtClean="0"/>
              <a:t>Allows compiler to explore choice space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4F17-238C-44D0-BDE9-C1A5BEAF7E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623887" y="1333500"/>
          <a:ext cx="15430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2" name="Acrobat Document" r:id="rId3" imgW="1166400" imgH="1190160" progId="AcroExch.Document.7">
                  <p:embed/>
                </p:oleObj>
              </mc:Choice>
              <mc:Fallback>
                <p:oleObj name="Acrobat Document" r:id="rId3" imgW="1166400" imgH="119016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" y="1333500"/>
                        <a:ext cx="15430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623887" y="3228975"/>
          <a:ext cx="15430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3" name="Acrobat Document" r:id="rId5" imgW="1166400" imgH="1190160" progId="AcroExch.Document.7">
                  <p:embed/>
                </p:oleObj>
              </mc:Choice>
              <mc:Fallback>
                <p:oleObj name="Acrobat Document" r:id="rId5" imgW="1166400" imgH="119016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" y="3228975"/>
                        <a:ext cx="15430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623887" y="5124450"/>
          <a:ext cx="15430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4" name="Acrobat Document" r:id="rId7" imgW="1166400" imgH="1190160" progId="AcroExch.Document.7">
                  <p:embed/>
                </p:oleObj>
              </mc:Choice>
              <mc:Fallback>
                <p:oleObj name="Acrobat Document" r:id="rId7" imgW="1166400" imgH="119016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" y="5124450"/>
                        <a:ext cx="15430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4138"/>
            <a:ext cx="8582025" cy="5033962"/>
          </a:xfrm>
        </p:spPr>
        <p:txBody>
          <a:bodyPr/>
          <a:lstStyle/>
          <a:p>
            <a:r>
              <a:rPr lang="en-US" dirty="0" smtClean="0"/>
              <a:t>The Three Side Stories</a:t>
            </a:r>
          </a:p>
          <a:p>
            <a:pPr lvl="1"/>
            <a:r>
              <a:rPr lang="en-US" dirty="0" smtClean="0"/>
              <a:t>Performance and Parallelism with Multicores</a:t>
            </a:r>
          </a:p>
          <a:p>
            <a:pPr lvl="1"/>
            <a:r>
              <a:rPr lang="en-US" dirty="0" smtClean="0"/>
              <a:t>Future Proofing Software</a:t>
            </a:r>
          </a:p>
          <a:p>
            <a:pPr lvl="1"/>
            <a:r>
              <a:rPr lang="en-US" dirty="0" smtClean="0"/>
              <a:t>Evolution of Programming Languages</a:t>
            </a:r>
          </a:p>
          <a:p>
            <a:r>
              <a:rPr lang="en-US" dirty="0" smtClean="0"/>
              <a:t>Three Observations</a:t>
            </a:r>
          </a:p>
          <a:p>
            <a:r>
              <a:rPr lang="en-US" dirty="0" smtClean="0"/>
              <a:t>PetaBricks 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Compiler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Variable Precision</a:t>
            </a:r>
          </a:p>
          <a:p>
            <a:pPr lvl="1"/>
            <a:r>
              <a:rPr lang="en-US" dirty="0"/>
              <a:t>Sibling Rivalry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97500"/>
          </a:xfrm>
        </p:spPr>
        <p:txBody>
          <a:bodyPr/>
          <a:lstStyle/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b="1" dirty="0" smtClean="0"/>
              <a:t>transform</a:t>
            </a:r>
            <a:r>
              <a:rPr lang="nl-NL" sz="2000" dirty="0" smtClean="0"/>
              <a:t> RollingSum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b="1" dirty="0" smtClean="0"/>
              <a:t>from</a:t>
            </a:r>
            <a:r>
              <a:rPr lang="nl-NL" sz="2000" dirty="0" smtClean="0"/>
              <a:t> A[n]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b="1" dirty="0" smtClean="0"/>
              <a:t>to</a:t>
            </a:r>
            <a:r>
              <a:rPr lang="nl-NL" sz="2000" dirty="0" smtClean="0"/>
              <a:t> B[n]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</a:t>
            </a:r>
            <a:r>
              <a:rPr lang="nl-NL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rule 0: use the previously computed value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B.</a:t>
            </a:r>
            <a:r>
              <a:rPr lang="nl-NL" sz="2000" b="1" dirty="0" smtClean="0"/>
              <a:t>cell</a:t>
            </a:r>
            <a:r>
              <a:rPr lang="nl-NL" sz="2000" dirty="0" smtClean="0"/>
              <a:t>(i) </a:t>
            </a:r>
            <a:r>
              <a:rPr lang="nl-NL" sz="2000" b="1" dirty="0" smtClean="0"/>
              <a:t>from</a:t>
            </a:r>
            <a:r>
              <a:rPr lang="nl-NL" sz="2000" dirty="0" smtClean="0"/>
              <a:t> (A.</a:t>
            </a:r>
            <a:r>
              <a:rPr lang="nl-NL" sz="2000" b="1" dirty="0" smtClean="0"/>
              <a:t>cell</a:t>
            </a:r>
            <a:r>
              <a:rPr lang="nl-NL" sz="2000" dirty="0" smtClean="0"/>
              <a:t>(i) a, B.</a:t>
            </a:r>
            <a:r>
              <a:rPr lang="nl-NL" sz="2000" b="1" dirty="0" smtClean="0"/>
              <a:t>cell</a:t>
            </a:r>
            <a:r>
              <a:rPr lang="nl-NL" sz="2000" dirty="0" smtClean="0"/>
              <a:t>(i-1) leftSum) 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	</a:t>
            </a:r>
            <a:r>
              <a:rPr lang="nl-NL" sz="2000" b="1" dirty="0" smtClean="0"/>
              <a:t>return</a:t>
            </a:r>
            <a:r>
              <a:rPr lang="nl-NL" sz="2000" dirty="0" smtClean="0"/>
              <a:t> a + leftSum;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}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endParaRPr lang="nl-NL" sz="2000" dirty="0" smtClean="0"/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</a:t>
            </a:r>
            <a:r>
              <a:rPr lang="nl-NL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rule 1: sum all elements to the left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B.</a:t>
            </a:r>
            <a:r>
              <a:rPr lang="nl-NL" sz="2000" b="1" dirty="0" smtClean="0"/>
              <a:t>cell</a:t>
            </a:r>
            <a:r>
              <a:rPr lang="nl-NL" sz="2000" dirty="0" smtClean="0"/>
              <a:t>(i) </a:t>
            </a:r>
            <a:r>
              <a:rPr lang="nl-NL" sz="2000" b="1" dirty="0" smtClean="0"/>
              <a:t>from</a:t>
            </a:r>
            <a:r>
              <a:rPr lang="nl-NL" sz="2000" dirty="0" smtClean="0"/>
              <a:t> (A.</a:t>
            </a:r>
            <a:r>
              <a:rPr lang="nl-NL" sz="2000" b="1" dirty="0" smtClean="0"/>
              <a:t>region</a:t>
            </a:r>
            <a:r>
              <a:rPr lang="nl-NL" sz="2000" dirty="0" smtClean="0"/>
              <a:t>(0, i) in) 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	</a:t>
            </a:r>
            <a:r>
              <a:rPr lang="nl-NL" sz="2000" b="1" dirty="0" smtClean="0"/>
              <a:t>return</a:t>
            </a:r>
            <a:r>
              <a:rPr lang="nl-NL" sz="2000" dirty="0" smtClean="0"/>
              <a:t> sum(in);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}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}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8F29-6A9A-446E-9E2D-6B595F3D4784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809984" name="Object 0"/>
          <p:cNvGraphicFramePr>
            <a:graphicFrameLocks noChangeAspect="1"/>
          </p:cNvGraphicFramePr>
          <p:nvPr/>
        </p:nvGraphicFramePr>
        <p:xfrm>
          <a:off x="566738" y="1049490"/>
          <a:ext cx="7383462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1" name="Chart" r:id="rId4" imgW="8324768" imgH="4143538" progId="Excel.Sheet.8">
                  <p:embed/>
                </p:oleObj>
              </mc:Choice>
              <mc:Fallback>
                <p:oleObj name="Chart" r:id="rId4" imgW="8324768" imgH="4143538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049490"/>
                        <a:ext cx="7383462" cy="391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707" name="Rectangle 43"/>
          <p:cNvSpPr>
            <a:spLocks noChangeArrowheads="1"/>
          </p:cNvSpPr>
          <p:nvPr/>
        </p:nvSpPr>
        <p:spPr bwMode="auto">
          <a:xfrm>
            <a:off x="1527175" y="1341590"/>
            <a:ext cx="6099175" cy="31861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666" name="Line 2"/>
          <p:cNvSpPr>
            <a:spLocks noChangeShapeType="1"/>
          </p:cNvSpPr>
          <p:nvPr/>
        </p:nvSpPr>
        <p:spPr bwMode="auto">
          <a:xfrm flipV="1">
            <a:off x="1801813" y="1635278"/>
            <a:ext cx="4067175" cy="2865437"/>
          </a:xfrm>
          <a:prstGeom prst="line">
            <a:avLst/>
          </a:prstGeom>
          <a:noFill/>
          <a:ln w="19050">
            <a:solidFill>
              <a:srgbClr val="FF99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3667" name="Freeform 3"/>
          <p:cNvSpPr>
            <a:spLocks/>
          </p:cNvSpPr>
          <p:nvPr/>
        </p:nvSpPr>
        <p:spPr bwMode="auto">
          <a:xfrm>
            <a:off x="412750" y="1579715"/>
            <a:ext cx="5273675" cy="3706813"/>
          </a:xfrm>
          <a:custGeom>
            <a:avLst/>
            <a:gdLst/>
            <a:ahLst/>
            <a:cxnLst>
              <a:cxn ang="0">
                <a:pos x="0" y="2085"/>
              </a:cxn>
              <a:cxn ang="0">
                <a:pos x="138" y="2054"/>
              </a:cxn>
              <a:cxn ang="0">
                <a:pos x="332" y="1935"/>
              </a:cxn>
              <a:cxn ang="0">
                <a:pos x="782" y="1622"/>
              </a:cxn>
              <a:cxn ang="0">
                <a:pos x="1208" y="1402"/>
              </a:cxn>
              <a:cxn ang="0">
                <a:pos x="1534" y="1252"/>
              </a:cxn>
              <a:cxn ang="0">
                <a:pos x="1972" y="1014"/>
              </a:cxn>
              <a:cxn ang="0">
                <a:pos x="2429" y="833"/>
              </a:cxn>
              <a:cxn ang="0">
                <a:pos x="2855" y="701"/>
              </a:cxn>
              <a:cxn ang="0">
                <a:pos x="3068" y="501"/>
              </a:cxn>
              <a:cxn ang="0">
                <a:pos x="3168" y="420"/>
              </a:cxn>
              <a:cxn ang="0">
                <a:pos x="3456" y="94"/>
              </a:cxn>
              <a:cxn ang="0">
                <a:pos x="3554" y="0"/>
              </a:cxn>
            </a:cxnLst>
            <a:rect l="0" t="0" r="r" b="b"/>
            <a:pathLst>
              <a:path w="3554" h="2085">
                <a:moveTo>
                  <a:pt x="0" y="2085"/>
                </a:moveTo>
                <a:lnTo>
                  <a:pt x="138" y="2054"/>
                </a:lnTo>
                <a:lnTo>
                  <a:pt x="332" y="1935"/>
                </a:lnTo>
                <a:cubicBezTo>
                  <a:pt x="439" y="1863"/>
                  <a:pt x="636" y="1711"/>
                  <a:pt x="782" y="1622"/>
                </a:cubicBezTo>
                <a:cubicBezTo>
                  <a:pt x="928" y="1533"/>
                  <a:pt x="1083" y="1464"/>
                  <a:pt x="1208" y="1402"/>
                </a:cubicBezTo>
                <a:cubicBezTo>
                  <a:pt x="1333" y="1340"/>
                  <a:pt x="1407" y="1317"/>
                  <a:pt x="1534" y="1252"/>
                </a:cubicBezTo>
                <a:cubicBezTo>
                  <a:pt x="1661" y="1187"/>
                  <a:pt x="1823" y="1084"/>
                  <a:pt x="1972" y="1014"/>
                </a:cubicBezTo>
                <a:cubicBezTo>
                  <a:pt x="2121" y="944"/>
                  <a:pt x="2282" y="885"/>
                  <a:pt x="2429" y="833"/>
                </a:cubicBezTo>
                <a:cubicBezTo>
                  <a:pt x="2576" y="781"/>
                  <a:pt x="2749" y="756"/>
                  <a:pt x="2855" y="701"/>
                </a:cubicBezTo>
                <a:lnTo>
                  <a:pt x="3068" y="501"/>
                </a:lnTo>
                <a:lnTo>
                  <a:pt x="3168" y="420"/>
                </a:lnTo>
                <a:cubicBezTo>
                  <a:pt x="3233" y="352"/>
                  <a:pt x="3392" y="164"/>
                  <a:pt x="3456" y="94"/>
                </a:cubicBezTo>
                <a:cubicBezTo>
                  <a:pt x="3520" y="24"/>
                  <a:pt x="3534" y="20"/>
                  <a:pt x="3554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30288" y="1328890"/>
            <a:ext cx="4705350" cy="3197225"/>
            <a:chOff x="649" y="680"/>
            <a:chExt cx="2964" cy="2014"/>
          </a:xfrm>
        </p:grpSpPr>
        <p:sp>
          <p:nvSpPr>
            <p:cNvPr id="753669" name="AutoShape 5"/>
            <p:cNvSpPr>
              <a:spLocks noChangeArrowheads="1"/>
            </p:cNvSpPr>
            <p:nvPr/>
          </p:nvSpPr>
          <p:spPr bwMode="auto">
            <a:xfrm>
              <a:off x="962" y="2624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0" name="AutoShape 6"/>
            <p:cNvSpPr>
              <a:spLocks noChangeArrowheads="1"/>
            </p:cNvSpPr>
            <p:nvPr/>
          </p:nvSpPr>
          <p:spPr bwMode="auto">
            <a:xfrm>
              <a:off x="1371" y="2366"/>
              <a:ext cx="53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1" name="AutoShape 7"/>
            <p:cNvSpPr>
              <a:spLocks noChangeArrowheads="1"/>
            </p:cNvSpPr>
            <p:nvPr/>
          </p:nvSpPr>
          <p:spPr bwMode="auto">
            <a:xfrm>
              <a:off x="1666" y="2206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2" name="AutoShape 8"/>
            <p:cNvSpPr>
              <a:spLocks noChangeArrowheads="1"/>
            </p:cNvSpPr>
            <p:nvPr/>
          </p:nvSpPr>
          <p:spPr bwMode="auto">
            <a:xfrm>
              <a:off x="2073" y="1943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3" name="AutoShape 9"/>
            <p:cNvSpPr>
              <a:spLocks noChangeArrowheads="1"/>
            </p:cNvSpPr>
            <p:nvPr/>
          </p:nvSpPr>
          <p:spPr bwMode="auto">
            <a:xfrm>
              <a:off x="2496" y="1734"/>
              <a:ext cx="53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4" name="AutoShape 10"/>
            <p:cNvSpPr>
              <a:spLocks noChangeArrowheads="1"/>
            </p:cNvSpPr>
            <p:nvPr/>
          </p:nvSpPr>
          <p:spPr bwMode="auto">
            <a:xfrm>
              <a:off x="2897" y="1582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5" name="AutoShape 11"/>
            <p:cNvSpPr>
              <a:spLocks noChangeArrowheads="1"/>
            </p:cNvSpPr>
            <p:nvPr/>
          </p:nvSpPr>
          <p:spPr bwMode="auto">
            <a:xfrm>
              <a:off x="3109" y="1382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6" name="AutoShape 12"/>
            <p:cNvSpPr>
              <a:spLocks noChangeArrowheads="1"/>
            </p:cNvSpPr>
            <p:nvPr/>
          </p:nvSpPr>
          <p:spPr bwMode="auto">
            <a:xfrm>
              <a:off x="3187" y="1272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7" name="AutoShape 13"/>
            <p:cNvSpPr>
              <a:spLocks noChangeArrowheads="1"/>
            </p:cNvSpPr>
            <p:nvPr/>
          </p:nvSpPr>
          <p:spPr bwMode="auto">
            <a:xfrm>
              <a:off x="3470" y="909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8" name="AutoShape 14"/>
            <p:cNvSpPr>
              <a:spLocks noChangeArrowheads="1"/>
            </p:cNvSpPr>
            <p:nvPr/>
          </p:nvSpPr>
          <p:spPr bwMode="auto">
            <a:xfrm>
              <a:off x="3560" y="814"/>
              <a:ext cx="53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49" y="680"/>
              <a:ext cx="2955" cy="2014"/>
              <a:chOff x="649" y="680"/>
              <a:chExt cx="2955" cy="2014"/>
            </a:xfrm>
          </p:grpSpPr>
          <p:sp>
            <p:nvSpPr>
              <p:cNvPr id="753680" name="Text Box 16"/>
              <p:cNvSpPr txBox="1">
                <a:spLocks noChangeArrowheads="1"/>
              </p:cNvSpPr>
              <p:nvPr/>
            </p:nvSpPr>
            <p:spPr bwMode="auto">
              <a:xfrm>
                <a:off x="649" y="2521"/>
                <a:ext cx="3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8086</a:t>
                </a:r>
              </a:p>
            </p:txBody>
          </p:sp>
          <p:sp>
            <p:nvSpPr>
              <p:cNvPr id="753681" name="Text Box 17"/>
              <p:cNvSpPr txBox="1">
                <a:spLocks noChangeArrowheads="1"/>
              </p:cNvSpPr>
              <p:nvPr/>
            </p:nvSpPr>
            <p:spPr bwMode="auto">
              <a:xfrm>
                <a:off x="1110" y="2249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286</a:t>
                </a:r>
              </a:p>
            </p:txBody>
          </p:sp>
          <p:sp>
            <p:nvSpPr>
              <p:cNvPr id="753682" name="Text Box 18"/>
              <p:cNvSpPr txBox="1">
                <a:spLocks noChangeArrowheads="1"/>
              </p:cNvSpPr>
              <p:nvPr/>
            </p:nvSpPr>
            <p:spPr bwMode="auto">
              <a:xfrm>
                <a:off x="1442" y="2062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386</a:t>
                </a:r>
              </a:p>
            </p:txBody>
          </p:sp>
          <p:sp>
            <p:nvSpPr>
              <p:cNvPr id="753683" name="Text Box 19"/>
              <p:cNvSpPr txBox="1">
                <a:spLocks noChangeArrowheads="1"/>
              </p:cNvSpPr>
              <p:nvPr/>
            </p:nvSpPr>
            <p:spPr bwMode="auto">
              <a:xfrm>
                <a:off x="1843" y="1818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486</a:t>
                </a:r>
              </a:p>
            </p:txBody>
          </p:sp>
          <p:sp>
            <p:nvSpPr>
              <p:cNvPr id="753684" name="Text Box 20"/>
              <p:cNvSpPr txBox="1">
                <a:spLocks noChangeArrowheads="1"/>
              </p:cNvSpPr>
              <p:nvPr/>
            </p:nvSpPr>
            <p:spPr bwMode="auto">
              <a:xfrm>
                <a:off x="2038" y="1644"/>
                <a:ext cx="4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Pentium</a:t>
                </a:r>
              </a:p>
            </p:txBody>
          </p:sp>
          <p:sp>
            <p:nvSpPr>
              <p:cNvPr id="753685" name="Text Box 21"/>
              <p:cNvSpPr txBox="1">
                <a:spLocks noChangeArrowheads="1"/>
              </p:cNvSpPr>
              <p:nvPr/>
            </p:nvSpPr>
            <p:spPr bwMode="auto">
              <a:xfrm>
                <a:off x="2670" y="1486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P2</a:t>
                </a:r>
              </a:p>
            </p:txBody>
          </p:sp>
          <p:sp>
            <p:nvSpPr>
              <p:cNvPr id="753686" name="Text Box 22"/>
              <p:cNvSpPr txBox="1">
                <a:spLocks noChangeArrowheads="1"/>
              </p:cNvSpPr>
              <p:nvPr/>
            </p:nvSpPr>
            <p:spPr bwMode="auto">
              <a:xfrm>
                <a:off x="2882" y="1298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P3</a:t>
                </a:r>
              </a:p>
            </p:txBody>
          </p:sp>
          <p:sp>
            <p:nvSpPr>
              <p:cNvPr id="753687" name="Text Box 23"/>
              <p:cNvSpPr txBox="1">
                <a:spLocks noChangeArrowheads="1"/>
              </p:cNvSpPr>
              <p:nvPr/>
            </p:nvSpPr>
            <p:spPr bwMode="auto">
              <a:xfrm>
                <a:off x="2994" y="1137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P4</a:t>
                </a:r>
              </a:p>
            </p:txBody>
          </p:sp>
          <p:sp>
            <p:nvSpPr>
              <p:cNvPr id="753688" name="Text Box 24"/>
              <p:cNvSpPr txBox="1">
                <a:spLocks noChangeArrowheads="1"/>
              </p:cNvSpPr>
              <p:nvPr/>
            </p:nvSpPr>
            <p:spPr bwMode="auto">
              <a:xfrm>
                <a:off x="3034" y="834"/>
                <a:ext cx="4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Itanium</a:t>
                </a:r>
              </a:p>
            </p:txBody>
          </p:sp>
          <p:sp>
            <p:nvSpPr>
              <p:cNvPr id="753689" name="Text Box 25"/>
              <p:cNvSpPr txBox="1">
                <a:spLocks noChangeArrowheads="1"/>
              </p:cNvSpPr>
              <p:nvPr/>
            </p:nvSpPr>
            <p:spPr bwMode="auto">
              <a:xfrm>
                <a:off x="3067" y="680"/>
                <a:ext cx="53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Itanium 2</a:t>
                </a:r>
              </a:p>
            </p:txBody>
          </p:sp>
        </p:grpSp>
      </p:grpSp>
      <p:sp>
        <p:nvSpPr>
          <p:cNvPr id="753691" name="Rectangle 27"/>
          <p:cNvSpPr>
            <a:spLocks noChangeArrowheads="1"/>
          </p:cNvSpPr>
          <p:nvPr/>
        </p:nvSpPr>
        <p:spPr bwMode="auto">
          <a:xfrm>
            <a:off x="58738" y="4287838"/>
            <a:ext cx="1312862" cy="13573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693" name="Rectangle 2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0" tIns="0" rIns="0" bIns="0" anchorCtr="1"/>
          <a:lstStyle/>
          <a:p>
            <a:r>
              <a:rPr lang="en-US"/>
              <a:t>Moore’s Law</a:t>
            </a:r>
          </a:p>
        </p:txBody>
      </p:sp>
      <p:sp>
        <p:nvSpPr>
          <p:cNvPr id="753695" name="Text Box 31"/>
          <p:cNvSpPr txBox="1">
            <a:spLocks noChangeArrowheads="1"/>
          </p:cNvSpPr>
          <p:nvPr/>
        </p:nvSpPr>
        <p:spPr bwMode="auto">
          <a:xfrm>
            <a:off x="7688263" y="6608763"/>
            <a:ext cx="1419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From David Patterson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615238" y="1217765"/>
            <a:ext cx="1158875" cy="3425825"/>
            <a:chOff x="4797" y="610"/>
            <a:chExt cx="730" cy="2338"/>
          </a:xfrm>
        </p:grpSpPr>
        <p:sp>
          <p:nvSpPr>
            <p:cNvPr id="753697" name="Text Box 33"/>
            <p:cNvSpPr txBox="1">
              <a:spLocks noChangeArrowheads="1"/>
            </p:cNvSpPr>
            <p:nvPr/>
          </p:nvSpPr>
          <p:spPr bwMode="auto">
            <a:xfrm>
              <a:off x="4797" y="610"/>
              <a:ext cx="73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1,000,000,000</a:t>
              </a:r>
            </a:p>
          </p:txBody>
        </p:sp>
        <p:sp>
          <p:nvSpPr>
            <p:cNvPr id="753698" name="Text Box 34"/>
            <p:cNvSpPr txBox="1">
              <a:spLocks noChangeArrowheads="1"/>
            </p:cNvSpPr>
            <p:nvPr/>
          </p:nvSpPr>
          <p:spPr bwMode="auto">
            <a:xfrm>
              <a:off x="4797" y="2324"/>
              <a:ext cx="46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100,000</a:t>
              </a:r>
            </a:p>
          </p:txBody>
        </p:sp>
        <p:sp>
          <p:nvSpPr>
            <p:cNvPr id="753699" name="Text Box 35"/>
            <p:cNvSpPr txBox="1">
              <a:spLocks noChangeArrowheads="1"/>
            </p:cNvSpPr>
            <p:nvPr/>
          </p:nvSpPr>
          <p:spPr bwMode="auto">
            <a:xfrm>
              <a:off x="4797" y="2761"/>
              <a:ext cx="41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10,000</a:t>
              </a:r>
            </a:p>
          </p:txBody>
        </p:sp>
        <p:sp>
          <p:nvSpPr>
            <p:cNvPr id="753700" name="Text Box 36"/>
            <p:cNvSpPr txBox="1">
              <a:spLocks noChangeArrowheads="1"/>
            </p:cNvSpPr>
            <p:nvPr/>
          </p:nvSpPr>
          <p:spPr bwMode="auto">
            <a:xfrm>
              <a:off x="4797" y="1893"/>
              <a:ext cx="54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1,000,000</a:t>
              </a:r>
            </a:p>
          </p:txBody>
        </p:sp>
        <p:sp>
          <p:nvSpPr>
            <p:cNvPr id="753701" name="Text Box 37"/>
            <p:cNvSpPr txBox="1">
              <a:spLocks noChangeArrowheads="1"/>
            </p:cNvSpPr>
            <p:nvPr/>
          </p:nvSpPr>
          <p:spPr bwMode="auto">
            <a:xfrm>
              <a:off x="4797" y="1462"/>
              <a:ext cx="59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10,000,000</a:t>
              </a:r>
            </a:p>
          </p:txBody>
        </p:sp>
        <p:sp>
          <p:nvSpPr>
            <p:cNvPr id="753702" name="Text Box 38"/>
            <p:cNvSpPr txBox="1">
              <a:spLocks noChangeArrowheads="1"/>
            </p:cNvSpPr>
            <p:nvPr/>
          </p:nvSpPr>
          <p:spPr bwMode="auto">
            <a:xfrm>
              <a:off x="4797" y="1082"/>
              <a:ext cx="65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100,000,000</a:t>
              </a:r>
            </a:p>
          </p:txBody>
        </p:sp>
      </p:grpSp>
      <p:sp>
        <p:nvSpPr>
          <p:cNvPr id="753704" name="Text Box 40"/>
          <p:cNvSpPr txBox="1">
            <a:spLocks noChangeArrowheads="1"/>
          </p:cNvSpPr>
          <p:nvPr/>
        </p:nvSpPr>
        <p:spPr bwMode="auto">
          <a:xfrm>
            <a:off x="1520825" y="1352703"/>
            <a:ext cx="3679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l" defTabSz="820738" eaLnBrk="0" hangingPunct="0"/>
            <a:r>
              <a:rPr lang="en-US">
                <a:solidFill>
                  <a:schemeClr val="bg2"/>
                </a:solidFill>
                <a:latin typeface="Times" pitchFamily="16" charset="0"/>
              </a:rPr>
              <a:t>From Hennessy and Patterson, </a:t>
            </a:r>
            <a:r>
              <a:rPr lang="en-US" i="1">
                <a:solidFill>
                  <a:schemeClr val="bg2"/>
                </a:solidFill>
                <a:latin typeface="Times" pitchFamily="16" charset="0"/>
              </a:rPr>
              <a:t>Computer Architecture: </a:t>
            </a:r>
            <a:br>
              <a:rPr lang="en-US" i="1">
                <a:solidFill>
                  <a:schemeClr val="bg2"/>
                </a:solidFill>
                <a:latin typeface="Times" pitchFamily="16" charset="0"/>
              </a:rPr>
            </a:br>
            <a:r>
              <a:rPr lang="en-US" i="1">
                <a:solidFill>
                  <a:schemeClr val="bg2"/>
                </a:solidFill>
                <a:latin typeface="Times" pitchFamily="16" charset="0"/>
              </a:rPr>
              <a:t>A Quantitative Approach</a:t>
            </a:r>
            <a:r>
              <a:rPr lang="en-US">
                <a:solidFill>
                  <a:schemeClr val="bg2"/>
                </a:solidFill>
                <a:latin typeface="Times" pitchFamily="16" charset="0"/>
              </a:rPr>
              <a:t>, 4th edition, 2006</a:t>
            </a:r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 rot="5400000">
            <a:off x="7943056" y="2912422"/>
            <a:ext cx="1692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Number of Transistors</a:t>
            </a:r>
          </a:p>
        </p:txBody>
      </p:sp>
      <p:sp>
        <p:nvSpPr>
          <p:cNvPr id="753708" name="Line 44"/>
          <p:cNvSpPr>
            <a:spLocks noChangeShapeType="1"/>
          </p:cNvSpPr>
          <p:nvPr/>
        </p:nvSpPr>
        <p:spPr bwMode="auto">
          <a:xfrm flipH="1">
            <a:off x="1509713" y="1962303"/>
            <a:ext cx="6151562" cy="0"/>
          </a:xfrm>
          <a:prstGeom prst="line">
            <a:avLst/>
          </a:prstGeom>
          <a:noFill/>
          <a:ln w="31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3709" name="Line 45"/>
          <p:cNvSpPr>
            <a:spLocks noChangeShapeType="1"/>
          </p:cNvSpPr>
          <p:nvPr/>
        </p:nvSpPr>
        <p:spPr bwMode="auto">
          <a:xfrm flipH="1">
            <a:off x="1509713" y="2610003"/>
            <a:ext cx="6151562" cy="0"/>
          </a:xfrm>
          <a:prstGeom prst="line">
            <a:avLst/>
          </a:prstGeom>
          <a:noFill/>
          <a:ln w="31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3710" name="Line 46"/>
          <p:cNvSpPr>
            <a:spLocks noChangeShapeType="1"/>
          </p:cNvSpPr>
          <p:nvPr/>
        </p:nvSpPr>
        <p:spPr bwMode="auto">
          <a:xfrm flipH="1">
            <a:off x="1503363" y="3241828"/>
            <a:ext cx="6151562" cy="0"/>
          </a:xfrm>
          <a:prstGeom prst="line">
            <a:avLst/>
          </a:prstGeom>
          <a:noFill/>
          <a:ln w="31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3711" name="Line 47"/>
          <p:cNvSpPr>
            <a:spLocks noChangeShapeType="1"/>
          </p:cNvSpPr>
          <p:nvPr/>
        </p:nvSpPr>
        <p:spPr bwMode="auto">
          <a:xfrm flipH="1">
            <a:off x="1503363" y="3889528"/>
            <a:ext cx="6151562" cy="0"/>
          </a:xfrm>
          <a:prstGeom prst="line">
            <a:avLst/>
          </a:prstGeom>
          <a:noFill/>
          <a:ln w="31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3712" name="Rectangle 48"/>
          <p:cNvSpPr>
            <a:spLocks noChangeArrowheads="1"/>
          </p:cNvSpPr>
          <p:nvPr/>
        </p:nvSpPr>
        <p:spPr bwMode="auto">
          <a:xfrm>
            <a:off x="639763" y="1084415"/>
            <a:ext cx="788987" cy="30083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713" name="Rectangle 49"/>
          <p:cNvSpPr>
            <a:spLocks noChangeArrowheads="1"/>
          </p:cNvSpPr>
          <p:nvPr/>
        </p:nvSpPr>
        <p:spPr bwMode="auto">
          <a:xfrm>
            <a:off x="1217613" y="4449915"/>
            <a:ext cx="282575" cy="18573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97500"/>
          </a:xfrm>
        </p:spPr>
        <p:txBody>
          <a:bodyPr/>
          <a:lstStyle/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b="1" dirty="0" smtClean="0"/>
              <a:t>transform</a:t>
            </a:r>
            <a:r>
              <a:rPr lang="nl-NL" sz="2000" dirty="0" smtClean="0"/>
              <a:t> RollingSum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b="1" dirty="0" smtClean="0"/>
              <a:t>from</a:t>
            </a:r>
            <a:r>
              <a:rPr lang="nl-NL" sz="2000" dirty="0" smtClean="0"/>
              <a:t> A[n]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b="1" dirty="0" smtClean="0"/>
              <a:t>to</a:t>
            </a:r>
            <a:r>
              <a:rPr lang="nl-NL" sz="2000" dirty="0" smtClean="0"/>
              <a:t> B[n]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</a:t>
            </a:r>
            <a:r>
              <a:rPr lang="nl-NL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rule 0: use the previously computed value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B.</a:t>
            </a:r>
            <a:r>
              <a:rPr lang="nl-NL" sz="2000" b="1" dirty="0" smtClean="0"/>
              <a:t>cell</a:t>
            </a:r>
            <a:r>
              <a:rPr lang="nl-NL" sz="2000" dirty="0" smtClean="0"/>
              <a:t>(i) </a:t>
            </a:r>
            <a:r>
              <a:rPr lang="nl-NL" sz="2000" b="1" dirty="0" smtClean="0"/>
              <a:t>from</a:t>
            </a:r>
            <a:r>
              <a:rPr lang="nl-NL" sz="2000" dirty="0" smtClean="0"/>
              <a:t> (A.</a:t>
            </a:r>
            <a:r>
              <a:rPr lang="nl-NL" sz="2000" b="1" dirty="0" smtClean="0"/>
              <a:t>cell</a:t>
            </a:r>
            <a:r>
              <a:rPr lang="nl-NL" sz="2000" dirty="0" smtClean="0"/>
              <a:t>(i) a, B.</a:t>
            </a:r>
            <a:r>
              <a:rPr lang="nl-NL" sz="2000" b="1" dirty="0" smtClean="0"/>
              <a:t>cell</a:t>
            </a:r>
            <a:r>
              <a:rPr lang="nl-NL" sz="2000" dirty="0" smtClean="0"/>
              <a:t>(i-1) leftSum) 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	</a:t>
            </a:r>
            <a:r>
              <a:rPr lang="nl-NL" sz="2000" b="1" dirty="0" smtClean="0"/>
              <a:t>return</a:t>
            </a:r>
            <a:r>
              <a:rPr lang="nl-NL" sz="2000" dirty="0" smtClean="0"/>
              <a:t> a + leftSum;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}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endParaRPr lang="nl-NL" sz="2000" dirty="0" smtClean="0"/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</a:t>
            </a:r>
            <a:r>
              <a:rPr lang="nl-NL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rule 1: sum all elements to the left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B.</a:t>
            </a:r>
            <a:r>
              <a:rPr lang="nl-NL" sz="2000" b="1" dirty="0" smtClean="0"/>
              <a:t>cell</a:t>
            </a:r>
            <a:r>
              <a:rPr lang="nl-NL" sz="2000" dirty="0" smtClean="0"/>
              <a:t>(i) </a:t>
            </a:r>
            <a:r>
              <a:rPr lang="nl-NL" sz="2000" b="1" dirty="0" smtClean="0"/>
              <a:t>from</a:t>
            </a:r>
            <a:r>
              <a:rPr lang="nl-NL" sz="2000" dirty="0" smtClean="0"/>
              <a:t> (A.</a:t>
            </a:r>
            <a:r>
              <a:rPr lang="nl-NL" sz="2000" b="1" dirty="0" smtClean="0"/>
              <a:t>region</a:t>
            </a:r>
            <a:r>
              <a:rPr lang="nl-NL" sz="2000" dirty="0" smtClean="0"/>
              <a:t>(0, i) in) 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	</a:t>
            </a:r>
            <a:r>
              <a:rPr lang="nl-NL" sz="2000" b="1" dirty="0" smtClean="0"/>
              <a:t>return</a:t>
            </a:r>
            <a:r>
              <a:rPr lang="nl-NL" sz="2000" dirty="0" smtClean="0"/>
              <a:t> sum(in);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}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}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48500" y="3163094"/>
            <a:ext cx="1352550" cy="318293"/>
            <a:chOff x="5067300" y="3263106"/>
            <a:chExt cx="1352550" cy="318293"/>
          </a:xfrm>
        </p:grpSpPr>
        <p:sp>
          <p:nvSpPr>
            <p:cNvPr id="6" name="Rectangle 5"/>
            <p:cNvSpPr/>
            <p:nvPr/>
          </p:nvSpPr>
          <p:spPr bwMode="auto">
            <a:xfrm>
              <a:off x="50673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4038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404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0769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7038975" y="243443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75525" y="243443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712075" y="243443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8625" y="243443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0629" y="234793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85050" y="3163094"/>
            <a:ext cx="342900" cy="31829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0154" y="307183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7" name="Curved Connector 16"/>
          <p:cNvCxnSpPr>
            <a:stCxn id="6" idx="0"/>
            <a:endCxn id="15" idx="0"/>
          </p:cNvCxnSpPr>
          <p:nvPr/>
        </p:nvCxnSpPr>
        <p:spPr bwMode="auto">
          <a:xfrm rot="5400000" flipH="1" flipV="1">
            <a:off x="7388225" y="2994819"/>
            <a:ext cx="12700" cy="33655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Curved Connector 17"/>
          <p:cNvCxnSpPr/>
          <p:nvPr/>
        </p:nvCxnSpPr>
        <p:spPr bwMode="auto">
          <a:xfrm rot="16200000" flipH="1">
            <a:off x="7394177" y="2953146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7737475" y="3168285"/>
            <a:ext cx="342900" cy="31829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Curved Connector 19"/>
          <p:cNvCxnSpPr>
            <a:endCxn id="19" idx="0"/>
          </p:cNvCxnSpPr>
          <p:nvPr/>
        </p:nvCxnSpPr>
        <p:spPr bwMode="auto">
          <a:xfrm rot="5400000" flipH="1" flipV="1">
            <a:off x="7740650" y="3000010"/>
            <a:ext cx="12700" cy="33655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 rot="16200000" flipH="1">
            <a:off x="7746602" y="2962671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8096536" y="3172472"/>
            <a:ext cx="342900" cy="31829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Curved Connector 22"/>
          <p:cNvCxnSpPr>
            <a:endCxn id="22" idx="0"/>
          </p:cNvCxnSpPr>
          <p:nvPr/>
        </p:nvCxnSpPr>
        <p:spPr bwMode="auto">
          <a:xfrm rot="5400000" flipH="1" flipV="1">
            <a:off x="8099711" y="3004197"/>
            <a:ext cx="12700" cy="33655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Curved Connector 23"/>
          <p:cNvCxnSpPr/>
          <p:nvPr/>
        </p:nvCxnSpPr>
        <p:spPr bwMode="auto">
          <a:xfrm rot="16200000" flipH="1">
            <a:off x="8105663" y="2962524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298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97500"/>
          </a:xfrm>
        </p:spPr>
        <p:txBody>
          <a:bodyPr/>
          <a:lstStyle/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b="1" dirty="0" smtClean="0"/>
              <a:t>transform</a:t>
            </a:r>
            <a:r>
              <a:rPr lang="nl-NL" sz="2000" dirty="0" smtClean="0"/>
              <a:t> RollingSum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b="1" dirty="0" smtClean="0"/>
              <a:t>from</a:t>
            </a:r>
            <a:r>
              <a:rPr lang="nl-NL" sz="2000" dirty="0" smtClean="0"/>
              <a:t> A[n]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b="1" dirty="0" smtClean="0"/>
              <a:t>to</a:t>
            </a:r>
            <a:r>
              <a:rPr lang="nl-NL" sz="2000" dirty="0" smtClean="0"/>
              <a:t> B[n]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</a:t>
            </a:r>
            <a:r>
              <a:rPr lang="nl-NL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rule 0: use the previously computed value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B.</a:t>
            </a:r>
            <a:r>
              <a:rPr lang="nl-NL" sz="2000" b="1" dirty="0" smtClean="0"/>
              <a:t>cell</a:t>
            </a:r>
            <a:r>
              <a:rPr lang="nl-NL" sz="2000" dirty="0" smtClean="0"/>
              <a:t>(i) </a:t>
            </a:r>
            <a:r>
              <a:rPr lang="nl-NL" sz="2000" b="1" dirty="0" smtClean="0"/>
              <a:t>from</a:t>
            </a:r>
            <a:r>
              <a:rPr lang="nl-NL" sz="2000" dirty="0" smtClean="0"/>
              <a:t> (A.</a:t>
            </a:r>
            <a:r>
              <a:rPr lang="nl-NL" sz="2000" b="1" dirty="0" smtClean="0"/>
              <a:t>cell</a:t>
            </a:r>
            <a:r>
              <a:rPr lang="nl-NL" sz="2000" dirty="0" smtClean="0"/>
              <a:t>(i) a, B.</a:t>
            </a:r>
            <a:r>
              <a:rPr lang="nl-NL" sz="2000" b="1" dirty="0" smtClean="0"/>
              <a:t>cell</a:t>
            </a:r>
            <a:r>
              <a:rPr lang="nl-NL" sz="2000" dirty="0" smtClean="0"/>
              <a:t>(i-1) leftSum) 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	</a:t>
            </a:r>
            <a:r>
              <a:rPr lang="nl-NL" sz="2000" b="1" dirty="0" smtClean="0"/>
              <a:t>return</a:t>
            </a:r>
            <a:r>
              <a:rPr lang="nl-NL" sz="2000" dirty="0" smtClean="0"/>
              <a:t> a + leftSum;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}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endParaRPr lang="nl-NL" sz="2000" dirty="0" smtClean="0"/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</a:t>
            </a:r>
            <a:r>
              <a:rPr lang="nl-NL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rule 1: sum all elements to the left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B.</a:t>
            </a:r>
            <a:r>
              <a:rPr lang="nl-NL" sz="2000" b="1" dirty="0" smtClean="0"/>
              <a:t>cell</a:t>
            </a:r>
            <a:r>
              <a:rPr lang="nl-NL" sz="2000" dirty="0" smtClean="0"/>
              <a:t>(i) </a:t>
            </a:r>
            <a:r>
              <a:rPr lang="nl-NL" sz="2000" b="1" dirty="0" smtClean="0"/>
              <a:t>from</a:t>
            </a:r>
            <a:r>
              <a:rPr lang="nl-NL" sz="2000" dirty="0" smtClean="0"/>
              <a:t> (A.</a:t>
            </a:r>
            <a:r>
              <a:rPr lang="nl-NL" sz="2000" b="1" dirty="0" smtClean="0"/>
              <a:t>region</a:t>
            </a:r>
            <a:r>
              <a:rPr lang="nl-NL" sz="2000" dirty="0" smtClean="0"/>
              <a:t>(0, i) in) 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	</a:t>
            </a:r>
            <a:r>
              <a:rPr lang="nl-NL" sz="2000" b="1" dirty="0" smtClean="0"/>
              <a:t>return</a:t>
            </a:r>
            <a:r>
              <a:rPr lang="nl-NL" sz="2000" dirty="0" smtClean="0"/>
              <a:t> sum(in);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}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}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048500" y="3163094"/>
            <a:ext cx="1352550" cy="318293"/>
            <a:chOff x="5067300" y="3263106"/>
            <a:chExt cx="1352550" cy="318293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0673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038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7404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0769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7038975" y="243443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375525" y="243443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712075" y="243443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048625" y="243443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0629" y="234793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30154" y="307183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048500" y="5153819"/>
            <a:ext cx="1352550" cy="318293"/>
            <a:chOff x="5067300" y="3263106"/>
            <a:chExt cx="1352550" cy="318293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0673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4038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7404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0769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7038975" y="4425156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375525" y="4425156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712075" y="4425156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048625" y="4425156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20629" y="433865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48500" y="5153819"/>
            <a:ext cx="342900" cy="31829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85050" y="5153819"/>
            <a:ext cx="342900" cy="31829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721600" y="5153819"/>
            <a:ext cx="342900" cy="31829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58150" y="5153819"/>
            <a:ext cx="342900" cy="31829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30154" y="506255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51" name="Curved Connector 50"/>
          <p:cNvCxnSpPr>
            <a:stCxn id="26" idx="0"/>
          </p:cNvCxnSpPr>
          <p:nvPr/>
        </p:nvCxnSpPr>
        <p:spPr bwMode="auto">
          <a:xfrm rot="5400000" flipH="1" flipV="1">
            <a:off x="7388225" y="2994819"/>
            <a:ext cx="12700" cy="33655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Curved Connector 51"/>
          <p:cNvCxnSpPr/>
          <p:nvPr/>
        </p:nvCxnSpPr>
        <p:spPr bwMode="auto">
          <a:xfrm rot="16200000" flipH="1">
            <a:off x="7394177" y="2953146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Curved Connector 52"/>
          <p:cNvCxnSpPr/>
          <p:nvPr/>
        </p:nvCxnSpPr>
        <p:spPr bwMode="auto">
          <a:xfrm rot="5400000" flipH="1" flipV="1">
            <a:off x="7740650" y="3000010"/>
            <a:ext cx="12700" cy="33655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Curved Connector 53"/>
          <p:cNvCxnSpPr/>
          <p:nvPr/>
        </p:nvCxnSpPr>
        <p:spPr bwMode="auto">
          <a:xfrm rot="16200000" flipH="1">
            <a:off x="7746602" y="2962671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Curved Connector 54"/>
          <p:cNvCxnSpPr/>
          <p:nvPr/>
        </p:nvCxnSpPr>
        <p:spPr bwMode="auto">
          <a:xfrm rot="5400000" flipH="1" flipV="1">
            <a:off x="8099711" y="3004197"/>
            <a:ext cx="12700" cy="33655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Curved Connector 55"/>
          <p:cNvCxnSpPr/>
          <p:nvPr/>
        </p:nvCxnSpPr>
        <p:spPr bwMode="auto">
          <a:xfrm rot="16200000" flipH="1">
            <a:off x="8105663" y="2962524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Curved Connector 56"/>
          <p:cNvCxnSpPr/>
          <p:nvPr/>
        </p:nvCxnSpPr>
        <p:spPr bwMode="auto">
          <a:xfrm rot="16200000" flipH="1">
            <a:off x="7014765" y="4943872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Curved Connector 57"/>
          <p:cNvCxnSpPr/>
          <p:nvPr/>
        </p:nvCxnSpPr>
        <p:spPr bwMode="auto">
          <a:xfrm rot="16200000" flipH="1">
            <a:off x="7378303" y="4943873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Curved Connector 58"/>
          <p:cNvCxnSpPr>
            <a:endCxn id="47" idx="0"/>
          </p:cNvCxnSpPr>
          <p:nvPr/>
        </p:nvCxnSpPr>
        <p:spPr bwMode="auto">
          <a:xfrm rot="16200000" flipH="1">
            <a:off x="7186217" y="4783536"/>
            <a:ext cx="410368" cy="33019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Curved Connector 59"/>
          <p:cNvCxnSpPr>
            <a:stCxn id="41" idx="2"/>
            <a:endCxn id="48" idx="0"/>
          </p:cNvCxnSpPr>
          <p:nvPr/>
        </p:nvCxnSpPr>
        <p:spPr bwMode="auto">
          <a:xfrm rot="16200000" flipH="1">
            <a:off x="7346552" y="4607321"/>
            <a:ext cx="410370" cy="6826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1" name="Curved Connector 60"/>
          <p:cNvCxnSpPr>
            <a:endCxn id="48" idx="0"/>
          </p:cNvCxnSpPr>
          <p:nvPr/>
        </p:nvCxnSpPr>
        <p:spPr bwMode="auto">
          <a:xfrm rot="16200000" flipH="1">
            <a:off x="7522768" y="4783536"/>
            <a:ext cx="410367" cy="3301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Curved Connector 61"/>
          <p:cNvCxnSpPr/>
          <p:nvPr/>
        </p:nvCxnSpPr>
        <p:spPr bwMode="auto">
          <a:xfrm rot="16200000" flipH="1">
            <a:off x="7673578" y="4943874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Curved Connector 62"/>
          <p:cNvCxnSpPr>
            <a:stCxn id="41" idx="2"/>
            <a:endCxn id="49" idx="0"/>
          </p:cNvCxnSpPr>
          <p:nvPr/>
        </p:nvCxnSpPr>
        <p:spPr bwMode="auto">
          <a:xfrm rot="16200000" flipH="1">
            <a:off x="7514827" y="4439046"/>
            <a:ext cx="410370" cy="101917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Curved Connector 63"/>
          <p:cNvCxnSpPr>
            <a:stCxn id="42" idx="2"/>
            <a:endCxn id="49" idx="0"/>
          </p:cNvCxnSpPr>
          <p:nvPr/>
        </p:nvCxnSpPr>
        <p:spPr bwMode="auto">
          <a:xfrm rot="16200000" flipH="1">
            <a:off x="7683102" y="4607321"/>
            <a:ext cx="410370" cy="6826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Curved Connector 64"/>
          <p:cNvCxnSpPr>
            <a:endCxn id="49" idx="0"/>
          </p:cNvCxnSpPr>
          <p:nvPr/>
        </p:nvCxnSpPr>
        <p:spPr bwMode="auto">
          <a:xfrm rot="16200000" flipH="1">
            <a:off x="7846618" y="4770836"/>
            <a:ext cx="410367" cy="355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Curved Connector 65"/>
          <p:cNvCxnSpPr/>
          <p:nvPr/>
        </p:nvCxnSpPr>
        <p:spPr bwMode="auto">
          <a:xfrm rot="16200000" flipH="1">
            <a:off x="8006954" y="4943874"/>
            <a:ext cx="410370" cy="952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109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7258050" cy="5033962"/>
          </a:xfrm>
        </p:spPr>
        <p:txBody>
          <a:bodyPr/>
          <a:lstStyle/>
          <a:p>
            <a:r>
              <a:rPr lang="en-US" dirty="0" smtClean="0"/>
              <a:t>Applicable Regions</a:t>
            </a:r>
          </a:p>
          <a:p>
            <a:r>
              <a:rPr lang="en-US" dirty="0" smtClean="0"/>
              <a:t>Choice Grids</a:t>
            </a:r>
          </a:p>
          <a:p>
            <a:r>
              <a:rPr lang="en-US" dirty="0" smtClean="0"/>
              <a:t>Choice Dependency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353300" y="1628775"/>
            <a:ext cx="1562100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Applicable Regions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353300" y="2852738"/>
            <a:ext cx="1562100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Choice Grids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286625" y="4076700"/>
            <a:ext cx="1695451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Choice Dependency Graphs</a:t>
            </a:r>
          </a:p>
        </p:txBody>
      </p:sp>
      <p:cxnSp>
        <p:nvCxnSpPr>
          <p:cNvPr id="9" name="Straight Arrow Connector 8"/>
          <p:cNvCxnSpPr>
            <a:stCxn id="5" idx="4"/>
            <a:endCxn id="6" idx="0"/>
          </p:cNvCxnSpPr>
          <p:nvPr/>
        </p:nvCxnSpPr>
        <p:spPr bwMode="auto">
          <a:xfrm rot="5400000">
            <a:off x="7984331" y="2702719"/>
            <a:ext cx="30003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7" idx="0"/>
          </p:cNvCxnSpPr>
          <p:nvPr/>
        </p:nvCxnSpPr>
        <p:spPr bwMode="auto">
          <a:xfrm rot="16200000" flipH="1">
            <a:off x="7984332" y="3926680"/>
            <a:ext cx="30003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7"/>
            <a:ext cx="7258050" cy="5380037"/>
          </a:xfrm>
        </p:spPr>
        <p:txBody>
          <a:bodyPr/>
          <a:lstStyle/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</a:t>
            </a:r>
            <a:r>
              <a:rPr lang="nl-NL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rule 0: use the previously computed value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B.</a:t>
            </a:r>
            <a:r>
              <a:rPr lang="nl-NL" sz="2000" b="1" dirty="0" smtClean="0"/>
              <a:t>cell</a:t>
            </a:r>
            <a:r>
              <a:rPr lang="nl-NL" sz="2000" dirty="0" smtClean="0"/>
              <a:t>(i) </a:t>
            </a:r>
            <a:r>
              <a:rPr lang="nl-NL" sz="2000" b="1" dirty="0" smtClean="0"/>
              <a:t>from</a:t>
            </a:r>
            <a:r>
              <a:rPr lang="nl-NL" sz="2000" dirty="0" smtClean="0"/>
              <a:t> (A.</a:t>
            </a:r>
            <a:r>
              <a:rPr lang="nl-NL" sz="2000" b="1" dirty="0" smtClean="0"/>
              <a:t>cell</a:t>
            </a:r>
            <a:r>
              <a:rPr lang="nl-NL" sz="2000" dirty="0" smtClean="0"/>
              <a:t>(i) a, B.</a:t>
            </a:r>
            <a:r>
              <a:rPr lang="nl-NL" sz="2000" b="1" dirty="0" smtClean="0"/>
              <a:t>cell</a:t>
            </a:r>
            <a:r>
              <a:rPr lang="nl-NL" sz="2000" dirty="0" smtClean="0"/>
              <a:t>(i-1) leftSum) 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	</a:t>
            </a:r>
            <a:r>
              <a:rPr lang="nl-NL" sz="2000" b="1" dirty="0" smtClean="0"/>
              <a:t>return</a:t>
            </a:r>
            <a:r>
              <a:rPr lang="nl-NL" sz="2000" dirty="0" smtClean="0"/>
              <a:t> a + leftSum;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}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400" dirty="0" smtClean="0"/>
              <a:t>Applicable Region:  1 ≤ i &lt; n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endParaRPr lang="nl-NL" sz="2000" dirty="0" smtClean="0"/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endParaRPr lang="nl-NL" sz="2000" dirty="0" smtClean="0"/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</a:t>
            </a:r>
            <a:r>
              <a:rPr lang="nl-NL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rule 1: sum all elements to the left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B.</a:t>
            </a:r>
            <a:r>
              <a:rPr lang="nl-NL" sz="2000" b="1" dirty="0" smtClean="0"/>
              <a:t>cell</a:t>
            </a:r>
            <a:r>
              <a:rPr lang="nl-NL" sz="2000" dirty="0" smtClean="0"/>
              <a:t>(i) </a:t>
            </a:r>
            <a:r>
              <a:rPr lang="nl-NL" sz="2000" b="1" dirty="0" smtClean="0"/>
              <a:t>from</a:t>
            </a:r>
            <a:r>
              <a:rPr lang="nl-NL" sz="2000" dirty="0" smtClean="0"/>
              <a:t> (A.</a:t>
            </a:r>
            <a:r>
              <a:rPr lang="nl-NL" sz="2000" b="1" dirty="0" smtClean="0"/>
              <a:t>region</a:t>
            </a:r>
            <a:r>
              <a:rPr lang="nl-NL" sz="2000" dirty="0" smtClean="0"/>
              <a:t>(0, i) in) {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	</a:t>
            </a:r>
            <a:r>
              <a:rPr lang="nl-NL" sz="2000" b="1" dirty="0" smtClean="0"/>
              <a:t>return</a:t>
            </a:r>
            <a:r>
              <a:rPr lang="nl-NL" sz="2000" dirty="0" smtClean="0"/>
              <a:t> sum(in);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000" dirty="0" smtClean="0"/>
              <a:t>	}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r>
              <a:rPr lang="nl-NL" sz="2400" dirty="0" smtClean="0"/>
              <a:t>Applicable Region:  0 ≤ i &lt; n</a:t>
            </a:r>
          </a:p>
          <a:p>
            <a:pPr>
              <a:buNone/>
              <a:tabLst>
                <a:tab pos="800100" algn="l"/>
                <a:tab pos="1314450" algn="l"/>
                <a:tab pos="1771650" algn="l"/>
                <a:tab pos="2286000" algn="l"/>
                <a:tab pos="2686050" algn="l"/>
              </a:tabLst>
            </a:pPr>
            <a:endParaRPr lang="nl-NL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353300" y="1628775"/>
            <a:ext cx="1562100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Applicable Regions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353300" y="2852738"/>
            <a:ext cx="1562100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Choice Grids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286625" y="4076700"/>
            <a:ext cx="1695451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Choice Dependency Graphs</a:t>
            </a:r>
          </a:p>
        </p:txBody>
      </p:sp>
      <p:cxnSp>
        <p:nvCxnSpPr>
          <p:cNvPr id="9" name="Straight Arrow Connector 8"/>
          <p:cNvCxnSpPr>
            <a:stCxn id="5" idx="4"/>
            <a:endCxn id="6" idx="0"/>
          </p:cNvCxnSpPr>
          <p:nvPr/>
        </p:nvCxnSpPr>
        <p:spPr bwMode="auto">
          <a:xfrm rot="5400000">
            <a:off x="7984331" y="2702719"/>
            <a:ext cx="30003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7" idx="0"/>
          </p:cNvCxnSpPr>
          <p:nvPr/>
        </p:nvCxnSpPr>
        <p:spPr bwMode="auto">
          <a:xfrm rot="16200000" flipH="1">
            <a:off x="7984332" y="3926680"/>
            <a:ext cx="30003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5067300" y="3258344"/>
            <a:ext cx="1352550" cy="318293"/>
            <a:chOff x="5067300" y="3263106"/>
            <a:chExt cx="1352550" cy="318293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0673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038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404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0769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5057775" y="252968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94325" y="252968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30875" y="252968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67425" y="252968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9429" y="244318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03850" y="3258344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954" y="316708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67300" y="6192044"/>
            <a:ext cx="1352550" cy="318293"/>
            <a:chOff x="5067300" y="3263106"/>
            <a:chExt cx="1352550" cy="31829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0673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4038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7404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0769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5057775" y="546338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94325" y="546338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30875" y="546338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067425" y="5463381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9429" y="537688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67300" y="6192044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03850" y="6192044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740400" y="6192044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076950" y="6192044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954" y="610078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756275" y="3263535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15336" y="3267722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5394325" y="2966403"/>
            <a:ext cx="6350" cy="8816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6458236" y="2966403"/>
            <a:ext cx="6350" cy="8816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5061236" y="5921544"/>
            <a:ext cx="6350" cy="8816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429947" y="5921544"/>
            <a:ext cx="6350" cy="8816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560584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6391275" cy="5033962"/>
          </a:xfrm>
        </p:spPr>
        <p:txBody>
          <a:bodyPr/>
          <a:lstStyle/>
          <a:p>
            <a:r>
              <a:rPr lang="en-US" sz="2000" dirty="0" smtClean="0"/>
              <a:t>Divide data space into symbolic regions with common sets of choices</a:t>
            </a:r>
          </a:p>
          <a:p>
            <a:r>
              <a:rPr lang="en-US" sz="2000" dirty="0" smtClean="0"/>
              <a:t>In this simple example:</a:t>
            </a:r>
          </a:p>
          <a:p>
            <a:pPr lvl="1"/>
            <a:r>
              <a:rPr lang="en-US" sz="1600" dirty="0" smtClean="0"/>
              <a:t>A: Input (no choices)</a:t>
            </a:r>
          </a:p>
          <a:p>
            <a:pPr lvl="1"/>
            <a:r>
              <a:rPr lang="en-US" sz="1600" dirty="0" smtClean="0"/>
              <a:t>B: [0; 1) = rule 1</a:t>
            </a:r>
          </a:p>
          <a:p>
            <a:pPr lvl="1"/>
            <a:r>
              <a:rPr lang="en-US" sz="1600" dirty="0" smtClean="0"/>
              <a:t>B: [1; n) = rule 0 or rule 1</a:t>
            </a:r>
          </a:p>
          <a:p>
            <a:r>
              <a:rPr lang="en-US" sz="2000" dirty="0" smtClean="0"/>
              <a:t>Applicable regions map </a:t>
            </a:r>
            <a:r>
              <a:rPr lang="en-US" sz="2000" i="1" dirty="0" smtClean="0"/>
              <a:t>rules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i="1" dirty="0" smtClean="0"/>
              <a:t>symbolic data</a:t>
            </a:r>
          </a:p>
          <a:p>
            <a:r>
              <a:rPr lang="en-US" sz="2000" dirty="0" smtClean="0"/>
              <a:t>Choice grids map </a:t>
            </a:r>
            <a:r>
              <a:rPr lang="en-US" sz="2000" i="1" dirty="0" smtClean="0"/>
              <a:t>symbolic data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i="1" dirty="0" smtClean="0"/>
              <a:t>rules</a:t>
            </a:r>
            <a:endParaRPr lang="nl-NL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7353300" y="1628775"/>
            <a:ext cx="1562100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Applicable Regions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353300" y="2852738"/>
            <a:ext cx="1562100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Choice Grids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286625" y="4076700"/>
            <a:ext cx="1695451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Choice Dependency Graphs</a:t>
            </a:r>
          </a:p>
        </p:txBody>
      </p:sp>
      <p:cxnSp>
        <p:nvCxnSpPr>
          <p:cNvPr id="9" name="Straight Arrow Connector 8"/>
          <p:cNvCxnSpPr>
            <a:stCxn id="5" idx="4"/>
            <a:endCxn id="6" idx="0"/>
          </p:cNvCxnSpPr>
          <p:nvPr/>
        </p:nvCxnSpPr>
        <p:spPr bwMode="auto">
          <a:xfrm rot="5400000">
            <a:off x="7984331" y="2702719"/>
            <a:ext cx="30003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7" idx="0"/>
          </p:cNvCxnSpPr>
          <p:nvPr/>
        </p:nvCxnSpPr>
        <p:spPr bwMode="auto">
          <a:xfrm rot="16200000" flipH="1">
            <a:off x="7984332" y="3926680"/>
            <a:ext cx="30003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2209800" y="5267325"/>
            <a:ext cx="1352550" cy="318293"/>
            <a:chOff x="5067300" y="3263106"/>
            <a:chExt cx="1352550" cy="318293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0673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038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4040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076950" y="3263106"/>
              <a:ext cx="342900" cy="318293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2200275" y="4538662"/>
            <a:ext cx="342900" cy="31829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574925" y="4538662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11475" y="4538662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48025" y="4538662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1929" y="445216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565400" y="5267325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1454" y="517606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917825" y="5272516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276886" y="5276703"/>
            <a:ext cx="342900" cy="31829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562225" y="4371975"/>
            <a:ext cx="0" cy="14851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626136" y="4371975"/>
            <a:ext cx="0" cy="14851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219325" y="4371975"/>
            <a:ext cx="0" cy="14851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ight Brace 30"/>
          <p:cNvSpPr/>
          <p:nvPr/>
        </p:nvSpPr>
        <p:spPr bwMode="auto">
          <a:xfrm rot="5400000">
            <a:off x="2278062" y="5798344"/>
            <a:ext cx="238125" cy="355600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ight Brace 31"/>
          <p:cNvSpPr/>
          <p:nvPr/>
        </p:nvSpPr>
        <p:spPr bwMode="auto">
          <a:xfrm rot="5400000">
            <a:off x="2986229" y="5461652"/>
            <a:ext cx="238127" cy="1028986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2297" y="6182371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Rule</a:t>
            </a:r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25974" y="618237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Rule</a:t>
            </a:r>
          </a:p>
          <a:p>
            <a:pPr algn="ctr"/>
            <a:r>
              <a:rPr lang="en-US" dirty="0" smtClean="0"/>
              <a:t>0 or 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Dependency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6700"/>
            <a:ext cx="6391275" cy="1644650"/>
          </a:xfrm>
        </p:spPr>
        <p:txBody>
          <a:bodyPr/>
          <a:lstStyle/>
          <a:p>
            <a:r>
              <a:rPr lang="en-US" sz="2000" dirty="0" smtClean="0"/>
              <a:t>Adds dependency edges between symbolic regions</a:t>
            </a:r>
          </a:p>
          <a:p>
            <a:r>
              <a:rPr lang="en-US" sz="2000" dirty="0" smtClean="0"/>
              <a:t>Edges annotated with directions and rules</a:t>
            </a:r>
          </a:p>
          <a:p>
            <a:r>
              <a:rPr lang="en-US" sz="2000" dirty="0" smtClean="0"/>
              <a:t>Many compiler passes on this IR to:</a:t>
            </a:r>
          </a:p>
          <a:p>
            <a:pPr lvl="1"/>
            <a:r>
              <a:rPr lang="en-US" sz="1600" dirty="0" smtClean="0"/>
              <a:t>Simplify complex dependency patterns</a:t>
            </a:r>
          </a:p>
          <a:p>
            <a:pPr lvl="1"/>
            <a:r>
              <a:rPr lang="en-US" sz="1600" dirty="0" smtClean="0"/>
              <a:t>Add choices</a:t>
            </a:r>
            <a:endParaRPr lang="nl-NL" sz="1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161925" y="2047875"/>
          <a:ext cx="7257172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0" name="Acrobat Document" r:id="rId3" imgW="5191200" imgH="1035720" progId="AcroExch.Document.7">
                  <p:embed/>
                </p:oleObj>
              </mc:Choice>
              <mc:Fallback>
                <p:oleObj name="Acrobat Document" r:id="rId3" imgW="5191200" imgH="10357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047875"/>
                        <a:ext cx="7257172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7353300" y="1628775"/>
            <a:ext cx="1562100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Applicable Regions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353300" y="2852738"/>
            <a:ext cx="1562100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Choice Grids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286625" y="4076700"/>
            <a:ext cx="1695451" cy="92392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Choice Dependency Graphs</a:t>
            </a:r>
          </a:p>
        </p:txBody>
      </p:sp>
      <p:cxnSp>
        <p:nvCxnSpPr>
          <p:cNvPr id="9" name="Straight Arrow Connector 8"/>
          <p:cNvCxnSpPr>
            <a:stCxn id="5" idx="4"/>
            <a:endCxn id="6" idx="0"/>
          </p:cNvCxnSpPr>
          <p:nvPr/>
        </p:nvCxnSpPr>
        <p:spPr bwMode="auto">
          <a:xfrm rot="5400000">
            <a:off x="7984331" y="2702719"/>
            <a:ext cx="30003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7" idx="0"/>
          </p:cNvCxnSpPr>
          <p:nvPr/>
        </p:nvCxnSpPr>
        <p:spPr bwMode="auto">
          <a:xfrm rot="16200000" flipH="1">
            <a:off x="7984332" y="3926680"/>
            <a:ext cx="30003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PetaBricks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54138"/>
            <a:ext cx="4343400" cy="5033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PetaBricks</a:t>
            </a:r>
            <a:r>
              <a:rPr lang="en-US" sz="2400" dirty="0" smtClean="0"/>
              <a:t> source code is compiled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 </a:t>
            </a:r>
            <a:r>
              <a:rPr lang="en-US" sz="2400" dirty="0" err="1" smtClean="0"/>
              <a:t>autotuning</a:t>
            </a:r>
            <a:r>
              <a:rPr lang="en-US" sz="2400" dirty="0" smtClean="0"/>
              <a:t> binary is created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Autotuning</a:t>
            </a:r>
            <a:r>
              <a:rPr lang="en-US" sz="2400" dirty="0" smtClean="0"/>
              <a:t> occurs creating a choice configuration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Choices are fed back into the compiler to create a static binary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447675" y="1943100"/>
          <a:ext cx="402907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3" name="Acrobat Document" r:id="rId3" imgW="3045600" imgH="2270160" progId="AcroExch.Document.7">
                  <p:embed/>
                </p:oleObj>
              </mc:Choice>
              <mc:Fallback>
                <p:oleObj name="Acrobat Document" r:id="rId3" imgW="3045600" imgH="227016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943100"/>
                        <a:ext cx="4029075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two building blocks:</a:t>
            </a:r>
          </a:p>
          <a:p>
            <a:pPr lvl="1"/>
            <a:r>
              <a:rPr lang="en-US" dirty="0" smtClean="0"/>
              <a:t>A genetic tuner</a:t>
            </a:r>
          </a:p>
          <a:p>
            <a:pPr lvl="1"/>
            <a:r>
              <a:rPr lang="en-US" dirty="0" smtClean="0"/>
              <a:t>An n-</a:t>
            </a:r>
            <a:r>
              <a:rPr lang="en-US" dirty="0" err="1" smtClean="0"/>
              <a:t>ary</a:t>
            </a:r>
            <a:r>
              <a:rPr lang="en-US" dirty="0" smtClean="0"/>
              <a:t> search algorithm</a:t>
            </a:r>
          </a:p>
          <a:p>
            <a:r>
              <a:rPr lang="en-US" dirty="0" smtClean="0"/>
              <a:t>Flat parameter space</a:t>
            </a:r>
          </a:p>
          <a:p>
            <a:r>
              <a:rPr lang="en-US" dirty="0" smtClean="0"/>
              <a:t>Compiler generates a dependency graph describing this parameter space</a:t>
            </a:r>
          </a:p>
          <a:p>
            <a:r>
              <a:rPr lang="en-US" dirty="0" smtClean="0"/>
              <a:t>Entire program tuned from bottom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4138"/>
            <a:ext cx="8562975" cy="5033962"/>
          </a:xfrm>
        </p:spPr>
        <p:txBody>
          <a:bodyPr/>
          <a:lstStyle/>
          <a:p>
            <a:r>
              <a:rPr lang="en-US" dirty="0" smtClean="0"/>
              <a:t>The Three Side Stories</a:t>
            </a:r>
          </a:p>
          <a:p>
            <a:pPr lvl="1"/>
            <a:r>
              <a:rPr lang="en-US" dirty="0" smtClean="0"/>
              <a:t>Performance and Parallelism with Multicores</a:t>
            </a:r>
          </a:p>
          <a:p>
            <a:pPr lvl="1"/>
            <a:r>
              <a:rPr lang="en-US" dirty="0" smtClean="0"/>
              <a:t>Future Proofing Software</a:t>
            </a:r>
          </a:p>
          <a:p>
            <a:pPr lvl="1"/>
            <a:r>
              <a:rPr lang="en-US" dirty="0" smtClean="0"/>
              <a:t>Evolution of Programming Languages</a:t>
            </a:r>
          </a:p>
          <a:p>
            <a:r>
              <a:rPr lang="en-US" dirty="0" smtClean="0"/>
              <a:t>Three Observations</a:t>
            </a:r>
          </a:p>
          <a:p>
            <a:r>
              <a:rPr lang="en-US" dirty="0" smtClean="0"/>
              <a:t>PetaBricks 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Compiler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Results</a:t>
            </a:r>
          </a:p>
          <a:p>
            <a:pPr lvl="1"/>
            <a:r>
              <a:rPr lang="en-US" dirty="0" smtClean="0"/>
              <a:t>Variable Precision</a:t>
            </a:r>
          </a:p>
          <a:p>
            <a:pPr lvl="1"/>
            <a:r>
              <a:rPr lang="en-US" dirty="0"/>
              <a:t>Sibling Rivalry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5895975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Size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5726" y="2676526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694810"/>
              </p:ext>
            </p:extLst>
          </p:nvPr>
        </p:nvGraphicFramePr>
        <p:xfrm>
          <a:off x="542925" y="1143000"/>
          <a:ext cx="8467725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EB25-5005-4DA3-91D2-DA651DA91CCB}" type="slidenum">
              <a:rPr lang="en-US"/>
              <a:pPr/>
              <a:t>5</a:t>
            </a:fld>
            <a:endParaRPr lang="en-US"/>
          </a:p>
        </p:txBody>
      </p:sp>
      <p:sp>
        <p:nvSpPr>
          <p:cNvPr id="754690" name="Line 2"/>
          <p:cNvSpPr>
            <a:spLocks noChangeShapeType="1"/>
          </p:cNvSpPr>
          <p:nvPr/>
        </p:nvSpPr>
        <p:spPr bwMode="auto">
          <a:xfrm flipV="1">
            <a:off x="1801813" y="1635278"/>
            <a:ext cx="4067175" cy="2865437"/>
          </a:xfrm>
          <a:prstGeom prst="line">
            <a:avLst/>
          </a:prstGeom>
          <a:noFill/>
          <a:ln w="19050">
            <a:solidFill>
              <a:srgbClr val="FF99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4691" name="Freeform 3"/>
          <p:cNvSpPr>
            <a:spLocks/>
          </p:cNvSpPr>
          <p:nvPr/>
        </p:nvSpPr>
        <p:spPr bwMode="auto">
          <a:xfrm>
            <a:off x="412750" y="1579715"/>
            <a:ext cx="5273675" cy="3706813"/>
          </a:xfrm>
          <a:custGeom>
            <a:avLst/>
            <a:gdLst/>
            <a:ahLst/>
            <a:cxnLst>
              <a:cxn ang="0">
                <a:pos x="0" y="2085"/>
              </a:cxn>
              <a:cxn ang="0">
                <a:pos x="138" y="2054"/>
              </a:cxn>
              <a:cxn ang="0">
                <a:pos x="332" y="1935"/>
              </a:cxn>
              <a:cxn ang="0">
                <a:pos x="782" y="1622"/>
              </a:cxn>
              <a:cxn ang="0">
                <a:pos x="1208" y="1402"/>
              </a:cxn>
              <a:cxn ang="0">
                <a:pos x="1534" y="1252"/>
              </a:cxn>
              <a:cxn ang="0">
                <a:pos x="1972" y="1014"/>
              </a:cxn>
              <a:cxn ang="0">
                <a:pos x="2429" y="833"/>
              </a:cxn>
              <a:cxn ang="0">
                <a:pos x="2855" y="701"/>
              </a:cxn>
              <a:cxn ang="0">
                <a:pos x="3068" y="501"/>
              </a:cxn>
              <a:cxn ang="0">
                <a:pos x="3168" y="420"/>
              </a:cxn>
              <a:cxn ang="0">
                <a:pos x="3456" y="94"/>
              </a:cxn>
              <a:cxn ang="0">
                <a:pos x="3554" y="0"/>
              </a:cxn>
            </a:cxnLst>
            <a:rect l="0" t="0" r="r" b="b"/>
            <a:pathLst>
              <a:path w="3554" h="2085">
                <a:moveTo>
                  <a:pt x="0" y="2085"/>
                </a:moveTo>
                <a:lnTo>
                  <a:pt x="138" y="2054"/>
                </a:lnTo>
                <a:lnTo>
                  <a:pt x="332" y="1935"/>
                </a:lnTo>
                <a:cubicBezTo>
                  <a:pt x="439" y="1863"/>
                  <a:pt x="636" y="1711"/>
                  <a:pt x="782" y="1622"/>
                </a:cubicBezTo>
                <a:cubicBezTo>
                  <a:pt x="928" y="1533"/>
                  <a:pt x="1083" y="1464"/>
                  <a:pt x="1208" y="1402"/>
                </a:cubicBezTo>
                <a:cubicBezTo>
                  <a:pt x="1333" y="1340"/>
                  <a:pt x="1407" y="1317"/>
                  <a:pt x="1534" y="1252"/>
                </a:cubicBezTo>
                <a:cubicBezTo>
                  <a:pt x="1661" y="1187"/>
                  <a:pt x="1823" y="1084"/>
                  <a:pt x="1972" y="1014"/>
                </a:cubicBezTo>
                <a:cubicBezTo>
                  <a:pt x="2121" y="944"/>
                  <a:pt x="2282" y="885"/>
                  <a:pt x="2429" y="833"/>
                </a:cubicBezTo>
                <a:cubicBezTo>
                  <a:pt x="2576" y="781"/>
                  <a:pt x="2749" y="756"/>
                  <a:pt x="2855" y="701"/>
                </a:cubicBezTo>
                <a:lnTo>
                  <a:pt x="3068" y="501"/>
                </a:lnTo>
                <a:lnTo>
                  <a:pt x="3168" y="420"/>
                </a:lnTo>
                <a:cubicBezTo>
                  <a:pt x="3233" y="352"/>
                  <a:pt x="3392" y="164"/>
                  <a:pt x="3456" y="94"/>
                </a:cubicBezTo>
                <a:cubicBezTo>
                  <a:pt x="3520" y="24"/>
                  <a:pt x="3534" y="20"/>
                  <a:pt x="3554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30288" y="1328890"/>
            <a:ext cx="4705350" cy="3197225"/>
            <a:chOff x="649" y="680"/>
            <a:chExt cx="2964" cy="2014"/>
          </a:xfrm>
        </p:grpSpPr>
        <p:sp>
          <p:nvSpPr>
            <p:cNvPr id="754693" name="AutoShape 5"/>
            <p:cNvSpPr>
              <a:spLocks noChangeArrowheads="1"/>
            </p:cNvSpPr>
            <p:nvPr/>
          </p:nvSpPr>
          <p:spPr bwMode="auto">
            <a:xfrm>
              <a:off x="962" y="2624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4" name="AutoShape 6"/>
            <p:cNvSpPr>
              <a:spLocks noChangeArrowheads="1"/>
            </p:cNvSpPr>
            <p:nvPr/>
          </p:nvSpPr>
          <p:spPr bwMode="auto">
            <a:xfrm>
              <a:off x="1371" y="2366"/>
              <a:ext cx="53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5" name="AutoShape 7"/>
            <p:cNvSpPr>
              <a:spLocks noChangeArrowheads="1"/>
            </p:cNvSpPr>
            <p:nvPr/>
          </p:nvSpPr>
          <p:spPr bwMode="auto">
            <a:xfrm>
              <a:off x="1666" y="2206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6" name="AutoShape 8"/>
            <p:cNvSpPr>
              <a:spLocks noChangeArrowheads="1"/>
            </p:cNvSpPr>
            <p:nvPr/>
          </p:nvSpPr>
          <p:spPr bwMode="auto">
            <a:xfrm>
              <a:off x="2073" y="1943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7" name="AutoShape 9"/>
            <p:cNvSpPr>
              <a:spLocks noChangeArrowheads="1"/>
            </p:cNvSpPr>
            <p:nvPr/>
          </p:nvSpPr>
          <p:spPr bwMode="auto">
            <a:xfrm>
              <a:off x="2496" y="1734"/>
              <a:ext cx="53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8" name="AutoShape 10"/>
            <p:cNvSpPr>
              <a:spLocks noChangeArrowheads="1"/>
            </p:cNvSpPr>
            <p:nvPr/>
          </p:nvSpPr>
          <p:spPr bwMode="auto">
            <a:xfrm>
              <a:off x="2897" y="1582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9" name="AutoShape 11"/>
            <p:cNvSpPr>
              <a:spLocks noChangeArrowheads="1"/>
            </p:cNvSpPr>
            <p:nvPr/>
          </p:nvSpPr>
          <p:spPr bwMode="auto">
            <a:xfrm>
              <a:off x="3109" y="1382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700" name="AutoShape 12"/>
            <p:cNvSpPr>
              <a:spLocks noChangeArrowheads="1"/>
            </p:cNvSpPr>
            <p:nvPr/>
          </p:nvSpPr>
          <p:spPr bwMode="auto">
            <a:xfrm>
              <a:off x="3187" y="1272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701" name="AutoShape 13"/>
            <p:cNvSpPr>
              <a:spLocks noChangeArrowheads="1"/>
            </p:cNvSpPr>
            <p:nvPr/>
          </p:nvSpPr>
          <p:spPr bwMode="auto">
            <a:xfrm>
              <a:off x="3470" y="909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702" name="AutoShape 14"/>
            <p:cNvSpPr>
              <a:spLocks noChangeArrowheads="1"/>
            </p:cNvSpPr>
            <p:nvPr/>
          </p:nvSpPr>
          <p:spPr bwMode="auto">
            <a:xfrm>
              <a:off x="3560" y="814"/>
              <a:ext cx="53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49" y="680"/>
              <a:ext cx="2955" cy="2014"/>
              <a:chOff x="649" y="680"/>
              <a:chExt cx="2955" cy="2014"/>
            </a:xfrm>
          </p:grpSpPr>
          <p:sp>
            <p:nvSpPr>
              <p:cNvPr id="754704" name="Text Box 16"/>
              <p:cNvSpPr txBox="1">
                <a:spLocks noChangeArrowheads="1"/>
              </p:cNvSpPr>
              <p:nvPr/>
            </p:nvSpPr>
            <p:spPr bwMode="auto">
              <a:xfrm>
                <a:off x="649" y="2521"/>
                <a:ext cx="3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8086</a:t>
                </a:r>
              </a:p>
            </p:txBody>
          </p:sp>
          <p:sp>
            <p:nvSpPr>
              <p:cNvPr id="754705" name="Text Box 17"/>
              <p:cNvSpPr txBox="1">
                <a:spLocks noChangeArrowheads="1"/>
              </p:cNvSpPr>
              <p:nvPr/>
            </p:nvSpPr>
            <p:spPr bwMode="auto">
              <a:xfrm>
                <a:off x="1110" y="2249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286</a:t>
                </a:r>
              </a:p>
            </p:txBody>
          </p:sp>
          <p:sp>
            <p:nvSpPr>
              <p:cNvPr id="754706" name="Text Box 18"/>
              <p:cNvSpPr txBox="1">
                <a:spLocks noChangeArrowheads="1"/>
              </p:cNvSpPr>
              <p:nvPr/>
            </p:nvSpPr>
            <p:spPr bwMode="auto">
              <a:xfrm>
                <a:off x="1442" y="2062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386</a:t>
                </a:r>
              </a:p>
            </p:txBody>
          </p:sp>
          <p:sp>
            <p:nvSpPr>
              <p:cNvPr id="754707" name="Text Box 19"/>
              <p:cNvSpPr txBox="1">
                <a:spLocks noChangeArrowheads="1"/>
              </p:cNvSpPr>
              <p:nvPr/>
            </p:nvSpPr>
            <p:spPr bwMode="auto">
              <a:xfrm>
                <a:off x="1843" y="1818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486</a:t>
                </a:r>
              </a:p>
            </p:txBody>
          </p:sp>
          <p:sp>
            <p:nvSpPr>
              <p:cNvPr id="754708" name="Text Box 20"/>
              <p:cNvSpPr txBox="1">
                <a:spLocks noChangeArrowheads="1"/>
              </p:cNvSpPr>
              <p:nvPr/>
            </p:nvSpPr>
            <p:spPr bwMode="auto">
              <a:xfrm>
                <a:off x="2038" y="1644"/>
                <a:ext cx="4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Pentium</a:t>
                </a:r>
              </a:p>
            </p:txBody>
          </p:sp>
          <p:sp>
            <p:nvSpPr>
              <p:cNvPr id="754709" name="Text Box 21"/>
              <p:cNvSpPr txBox="1">
                <a:spLocks noChangeArrowheads="1"/>
              </p:cNvSpPr>
              <p:nvPr/>
            </p:nvSpPr>
            <p:spPr bwMode="auto">
              <a:xfrm>
                <a:off x="2670" y="1486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P2</a:t>
                </a:r>
              </a:p>
            </p:txBody>
          </p:sp>
          <p:sp>
            <p:nvSpPr>
              <p:cNvPr id="754710" name="Text Box 22"/>
              <p:cNvSpPr txBox="1">
                <a:spLocks noChangeArrowheads="1"/>
              </p:cNvSpPr>
              <p:nvPr/>
            </p:nvSpPr>
            <p:spPr bwMode="auto">
              <a:xfrm>
                <a:off x="2882" y="1298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P3</a:t>
                </a:r>
              </a:p>
            </p:txBody>
          </p:sp>
          <p:sp>
            <p:nvSpPr>
              <p:cNvPr id="754711" name="Text Box 23"/>
              <p:cNvSpPr txBox="1">
                <a:spLocks noChangeArrowheads="1"/>
              </p:cNvSpPr>
              <p:nvPr/>
            </p:nvSpPr>
            <p:spPr bwMode="auto">
              <a:xfrm>
                <a:off x="2994" y="1137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P4</a:t>
                </a:r>
              </a:p>
            </p:txBody>
          </p:sp>
          <p:sp>
            <p:nvSpPr>
              <p:cNvPr id="754712" name="Text Box 24"/>
              <p:cNvSpPr txBox="1">
                <a:spLocks noChangeArrowheads="1"/>
              </p:cNvSpPr>
              <p:nvPr/>
            </p:nvSpPr>
            <p:spPr bwMode="auto">
              <a:xfrm>
                <a:off x="3034" y="834"/>
                <a:ext cx="4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Itanium</a:t>
                </a:r>
              </a:p>
            </p:txBody>
          </p:sp>
          <p:sp>
            <p:nvSpPr>
              <p:cNvPr id="754713" name="Text Box 25"/>
              <p:cNvSpPr txBox="1">
                <a:spLocks noChangeArrowheads="1"/>
              </p:cNvSpPr>
              <p:nvPr/>
            </p:nvSpPr>
            <p:spPr bwMode="auto">
              <a:xfrm>
                <a:off x="3067" y="680"/>
                <a:ext cx="53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Itanium 2</a:t>
                </a:r>
              </a:p>
            </p:txBody>
          </p:sp>
        </p:grpSp>
      </p:grpSp>
      <p:sp>
        <p:nvSpPr>
          <p:cNvPr id="754714" name="Rectangle 26"/>
          <p:cNvSpPr>
            <a:spLocks noChangeArrowheads="1"/>
          </p:cNvSpPr>
          <p:nvPr/>
        </p:nvSpPr>
        <p:spPr bwMode="auto">
          <a:xfrm>
            <a:off x="992188" y="1065365"/>
            <a:ext cx="4819650" cy="3763963"/>
          </a:xfrm>
          <a:prstGeom prst="rect">
            <a:avLst/>
          </a:prstGeom>
          <a:solidFill>
            <a:srgbClr val="FFFFFF">
              <a:alpha val="7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15" name="Rectangle 27"/>
          <p:cNvSpPr>
            <a:spLocks noChangeArrowheads="1"/>
          </p:cNvSpPr>
          <p:nvPr/>
        </p:nvSpPr>
        <p:spPr bwMode="auto">
          <a:xfrm>
            <a:off x="239713" y="4440390"/>
            <a:ext cx="1312862" cy="13573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4716" name="Object 28"/>
          <p:cNvGraphicFramePr>
            <a:graphicFrameLocks noChangeAspect="1"/>
          </p:cNvGraphicFramePr>
          <p:nvPr/>
        </p:nvGraphicFramePr>
        <p:xfrm>
          <a:off x="566738" y="1049490"/>
          <a:ext cx="7383462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6" name="Chart" r:id="rId4" imgW="8324850" imgH="4143375" progId="Excel.Sheet.8">
                  <p:embed/>
                </p:oleObj>
              </mc:Choice>
              <mc:Fallback>
                <p:oleObj name="Chart" r:id="rId4" imgW="8324850" imgH="41433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049490"/>
                        <a:ext cx="7383462" cy="391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17" name="Rectangle 29"/>
          <p:cNvSpPr>
            <a:spLocks noGrp="1" noChangeArrowheads="1"/>
          </p:cNvSpPr>
          <p:nvPr>
            <p:ph type="title"/>
          </p:nvPr>
        </p:nvSpPr>
        <p:spPr>
          <a:xfrm>
            <a:off x="1187450" y="129624"/>
            <a:ext cx="7351713" cy="854075"/>
          </a:xfrm>
          <a:noFill/>
          <a:ln/>
        </p:spPr>
        <p:txBody>
          <a:bodyPr lIns="0" tIns="0" rIns="0" bIns="0" anchorCtr="1"/>
          <a:lstStyle/>
          <a:p>
            <a:r>
              <a:rPr lang="en-US" sz="3600" dirty="0" err="1"/>
              <a:t>Uniprocessor</a:t>
            </a:r>
            <a:r>
              <a:rPr lang="en-US" sz="3600" dirty="0"/>
              <a:t> Performance (</a:t>
            </a:r>
            <a:r>
              <a:rPr lang="en-US" sz="3600" dirty="0" err="1"/>
              <a:t>SPECint</a:t>
            </a:r>
            <a:r>
              <a:rPr lang="en-US" sz="3600" dirty="0"/>
              <a:t>)</a:t>
            </a:r>
          </a:p>
        </p:txBody>
      </p:sp>
      <p:sp>
        <p:nvSpPr>
          <p:cNvPr id="754719" name="Text Box 31"/>
          <p:cNvSpPr txBox="1">
            <a:spLocks noChangeArrowheads="1"/>
          </p:cNvSpPr>
          <p:nvPr/>
        </p:nvSpPr>
        <p:spPr bwMode="auto">
          <a:xfrm>
            <a:off x="7688263" y="6608763"/>
            <a:ext cx="1419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From David Patterson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615238" y="1217765"/>
            <a:ext cx="1158875" cy="3425825"/>
            <a:chOff x="4797" y="610"/>
            <a:chExt cx="730" cy="2338"/>
          </a:xfrm>
        </p:grpSpPr>
        <p:sp>
          <p:nvSpPr>
            <p:cNvPr id="754721" name="Text Box 33"/>
            <p:cNvSpPr txBox="1">
              <a:spLocks noChangeArrowheads="1"/>
            </p:cNvSpPr>
            <p:nvPr/>
          </p:nvSpPr>
          <p:spPr bwMode="auto">
            <a:xfrm>
              <a:off x="4797" y="610"/>
              <a:ext cx="73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1,000,000,000</a:t>
              </a:r>
            </a:p>
          </p:txBody>
        </p:sp>
        <p:sp>
          <p:nvSpPr>
            <p:cNvPr id="754722" name="Text Box 34"/>
            <p:cNvSpPr txBox="1">
              <a:spLocks noChangeArrowheads="1"/>
            </p:cNvSpPr>
            <p:nvPr/>
          </p:nvSpPr>
          <p:spPr bwMode="auto">
            <a:xfrm>
              <a:off x="4797" y="2324"/>
              <a:ext cx="46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100,000</a:t>
              </a:r>
            </a:p>
          </p:txBody>
        </p:sp>
        <p:sp>
          <p:nvSpPr>
            <p:cNvPr id="754723" name="Text Box 35"/>
            <p:cNvSpPr txBox="1">
              <a:spLocks noChangeArrowheads="1"/>
            </p:cNvSpPr>
            <p:nvPr/>
          </p:nvSpPr>
          <p:spPr bwMode="auto">
            <a:xfrm>
              <a:off x="4797" y="2761"/>
              <a:ext cx="41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10,000</a:t>
              </a:r>
            </a:p>
          </p:txBody>
        </p:sp>
        <p:sp>
          <p:nvSpPr>
            <p:cNvPr id="754724" name="Text Box 36"/>
            <p:cNvSpPr txBox="1">
              <a:spLocks noChangeArrowheads="1"/>
            </p:cNvSpPr>
            <p:nvPr/>
          </p:nvSpPr>
          <p:spPr bwMode="auto">
            <a:xfrm>
              <a:off x="4797" y="1893"/>
              <a:ext cx="54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1,000,000</a:t>
              </a:r>
            </a:p>
          </p:txBody>
        </p:sp>
        <p:sp>
          <p:nvSpPr>
            <p:cNvPr id="754725" name="Text Box 37"/>
            <p:cNvSpPr txBox="1">
              <a:spLocks noChangeArrowheads="1"/>
            </p:cNvSpPr>
            <p:nvPr/>
          </p:nvSpPr>
          <p:spPr bwMode="auto">
            <a:xfrm>
              <a:off x="4797" y="1462"/>
              <a:ext cx="59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10,000,000</a:t>
              </a:r>
            </a:p>
          </p:txBody>
        </p:sp>
        <p:sp>
          <p:nvSpPr>
            <p:cNvPr id="754726" name="Text Box 38"/>
            <p:cNvSpPr txBox="1">
              <a:spLocks noChangeArrowheads="1"/>
            </p:cNvSpPr>
            <p:nvPr/>
          </p:nvSpPr>
          <p:spPr bwMode="auto">
            <a:xfrm>
              <a:off x="4797" y="1082"/>
              <a:ext cx="65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100,000,000</a:t>
              </a:r>
            </a:p>
          </p:txBody>
        </p:sp>
      </p:grpSp>
      <p:sp>
        <p:nvSpPr>
          <p:cNvPr id="754727" name="Text Box 39"/>
          <p:cNvSpPr txBox="1">
            <a:spLocks noChangeArrowheads="1"/>
          </p:cNvSpPr>
          <p:nvPr/>
        </p:nvSpPr>
        <p:spPr bwMode="auto">
          <a:xfrm>
            <a:off x="1520825" y="1352703"/>
            <a:ext cx="3679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l" defTabSz="820738" eaLnBrk="0" hangingPunct="0"/>
            <a:r>
              <a:rPr lang="en-US">
                <a:solidFill>
                  <a:schemeClr val="bg2"/>
                </a:solidFill>
                <a:latin typeface="Times" pitchFamily="16" charset="0"/>
              </a:rPr>
              <a:t>From Hennessy and Patterson, </a:t>
            </a:r>
            <a:r>
              <a:rPr lang="en-US" i="1">
                <a:solidFill>
                  <a:schemeClr val="bg2"/>
                </a:solidFill>
                <a:latin typeface="Times" pitchFamily="16" charset="0"/>
              </a:rPr>
              <a:t>Computer Architecture: </a:t>
            </a:r>
            <a:br>
              <a:rPr lang="en-US" i="1">
                <a:solidFill>
                  <a:schemeClr val="bg2"/>
                </a:solidFill>
                <a:latin typeface="Times" pitchFamily="16" charset="0"/>
              </a:rPr>
            </a:br>
            <a:r>
              <a:rPr lang="en-US" i="1">
                <a:solidFill>
                  <a:schemeClr val="bg2"/>
                </a:solidFill>
                <a:latin typeface="Times" pitchFamily="16" charset="0"/>
              </a:rPr>
              <a:t>A Quantitative Approach</a:t>
            </a:r>
            <a:r>
              <a:rPr lang="en-US">
                <a:solidFill>
                  <a:schemeClr val="bg2"/>
                </a:solidFill>
                <a:latin typeface="Times" pitchFamily="16" charset="0"/>
              </a:rPr>
              <a:t>, 4th edition, 2006</a:t>
            </a:r>
          </a:p>
        </p:txBody>
      </p:sp>
      <p:sp>
        <p:nvSpPr>
          <p:cNvPr id="754728" name="Text Box 40"/>
          <p:cNvSpPr txBox="1">
            <a:spLocks noChangeArrowheads="1"/>
          </p:cNvSpPr>
          <p:nvPr/>
        </p:nvSpPr>
        <p:spPr bwMode="auto">
          <a:xfrm rot="5400000">
            <a:off x="7943056" y="2912422"/>
            <a:ext cx="1692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Number of Transistors</a:t>
            </a:r>
          </a:p>
        </p:txBody>
      </p:sp>
      <p:sp>
        <p:nvSpPr>
          <p:cNvPr id="754729" name="Rectangle 41"/>
          <p:cNvSpPr>
            <a:spLocks noChangeArrowheads="1"/>
          </p:cNvSpPr>
          <p:nvPr/>
        </p:nvSpPr>
        <p:spPr bwMode="auto">
          <a:xfrm>
            <a:off x="7723188" y="1208240"/>
            <a:ext cx="1279525" cy="3408363"/>
          </a:xfrm>
          <a:prstGeom prst="rect">
            <a:avLst/>
          </a:prstGeom>
          <a:solidFill>
            <a:srgbClr val="FFFFFF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445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5895975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Size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5726" y="2676526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42925" y="1143000"/>
          <a:ext cx="8467725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Choice in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5" name="Picture 4" descr="intro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428" y="1168428"/>
            <a:ext cx="7465143" cy="4521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Choice in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" name="Picture 4" descr="intro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428" y="1168428"/>
            <a:ext cx="7465143" cy="452114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Choice in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" name="Picture 4" descr="intro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428" y="1168428"/>
            <a:ext cx="7465143" cy="452114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Choice in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5" name="Picture 4" descr="intro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428" y="1168428"/>
            <a:ext cx="7465143" cy="452114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Choice in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" name="Picture 4" descr="intro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428" y="1168428"/>
            <a:ext cx="7465143" cy="452114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Proofing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35088"/>
            <a:ext cx="8229600" cy="503396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175" y="854075"/>
          <a:ext cx="8629650" cy="321119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57275"/>
                <a:gridCol w="1495425"/>
                <a:gridCol w="1047750"/>
                <a:gridCol w="1314450"/>
                <a:gridCol w="3714750"/>
              </a:tblGrid>
              <a:tr h="65087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Cores used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Algorithm Choices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(w/ switching points)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2 Duo Mobile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of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1.92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IS(150) 8MS(600) 4MS(1295) 2MS(38400) QS(∞)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Xeon </a:t>
                      </a:r>
                    </a:p>
                    <a:p>
                      <a:r>
                        <a:rPr lang="en-US" dirty="0" smtClean="0"/>
                        <a:t>1-way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Xeon E7340 (2 x 4 core)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of 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IS(75) 4MS(98) RS(∞)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Xeon </a:t>
                      </a:r>
                    </a:p>
                    <a:p>
                      <a:r>
                        <a:rPr lang="en-US" dirty="0" smtClean="0"/>
                        <a:t>8-way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Xeon E7340 (2 x 4 core)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of 8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IS(600) QS(1420) 2MS(∞)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Niagara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 Fire T200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of 8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16MS(75) 8MS(1461) 4MS(2400) 2MS(∞)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Proofing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35088"/>
            <a:ext cx="8229600" cy="503396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175" y="854075"/>
          <a:ext cx="8629650" cy="321119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57275"/>
                <a:gridCol w="1495425"/>
                <a:gridCol w="1047750"/>
                <a:gridCol w="1314450"/>
                <a:gridCol w="3714750"/>
              </a:tblGrid>
              <a:tr h="65087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Cores used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Algorithm Choices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(w/ switching points)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2 Duo Mobile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of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1.92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IS(150) 8MS(600) 4MS(1295) 2MS(38400) QS(∞)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Xeon </a:t>
                      </a:r>
                    </a:p>
                    <a:p>
                      <a:r>
                        <a:rPr lang="en-US" dirty="0" smtClean="0"/>
                        <a:t>1-way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Xeon E7340 (2 x 4 core)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of 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IS(75) 4MS(98) RS(∞)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Xeon </a:t>
                      </a:r>
                    </a:p>
                    <a:p>
                      <a:r>
                        <a:rPr lang="en-US" dirty="0" smtClean="0"/>
                        <a:t>8-way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Xeon E7340 (2 x 4 core)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of 8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IS(600) QS(1420) 2MS(∞)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Niagara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 Fire T200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of 8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16MS(75) 8MS(1461) 4MS(2400) </a:t>
                      </a:r>
                      <a:r>
                        <a:rPr lang="en-US" smtClean="0"/>
                        <a:t>2MS(∞)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6226" y="4483100"/>
          <a:ext cx="8639174" cy="22250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607442"/>
                <a:gridCol w="1726650"/>
                <a:gridCol w="1434810"/>
                <a:gridCol w="1545957"/>
                <a:gridCol w="1884452"/>
                <a:gridCol w="1439863"/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Trained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On</a:t>
                      </a:r>
                      <a:endParaRPr lang="en-US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3633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endParaRPr lang="en-US" dirty="0"/>
                    </a:p>
                  </a:txBody>
                  <a:tcPr>
                    <a:solidFill>
                      <a:srgbClr val="D7D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Xeon 1-way</a:t>
                      </a:r>
                      <a:endParaRPr lang="en-US" dirty="0"/>
                    </a:p>
                  </a:txBody>
                  <a:tcPr>
                    <a:solidFill>
                      <a:srgbClr val="D7D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Xeon 8-way</a:t>
                      </a:r>
                      <a:endParaRPr lang="en-US" dirty="0"/>
                    </a:p>
                  </a:txBody>
                  <a:tcPr>
                    <a:solidFill>
                      <a:srgbClr val="D7D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Niagara</a:t>
                      </a:r>
                      <a:endParaRPr lang="en-US" dirty="0"/>
                    </a:p>
                  </a:txBody>
                  <a:tcPr>
                    <a:solidFill>
                      <a:srgbClr val="D7D6E6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Run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On</a:t>
                      </a:r>
                      <a:endParaRPr lang="en-US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rgbClr val="3633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</a:p>
                  </a:txBody>
                  <a:tcPr>
                    <a:solidFill>
                      <a:srgbClr val="D7D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1.09x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1.67x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1.47x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Xeon 1-way</a:t>
                      </a:r>
                    </a:p>
                  </a:txBody>
                  <a:tcPr>
                    <a:solidFill>
                      <a:srgbClr val="D7D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1.61x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2.08x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Xeon 8-way</a:t>
                      </a:r>
                    </a:p>
                  </a:txBody>
                  <a:tcPr>
                    <a:solidFill>
                      <a:srgbClr val="D7D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1.59x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2.14x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2.35x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Niagara</a:t>
                      </a:r>
                      <a:endParaRPr lang="en-US" dirty="0"/>
                    </a:p>
                  </a:txBody>
                  <a:tcPr>
                    <a:solidFill>
                      <a:srgbClr val="D7D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1.51x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1.08x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DEC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3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5819775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Size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5726" y="2676526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676275" y="1009650"/>
          <a:ext cx="7867649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5819775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Size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5726" y="2676526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676275" y="1009650"/>
          <a:ext cx="7867649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26248"/>
            <a:ext cx="7351713" cy="854075"/>
          </a:xfrm>
        </p:spPr>
        <p:txBody>
          <a:bodyPr/>
          <a:lstStyle/>
          <a:p>
            <a:r>
              <a:rPr lang="en-US" dirty="0" smtClean="0"/>
              <a:t>Squandering of the </a:t>
            </a:r>
            <a:br>
              <a:rPr lang="en-US" dirty="0" smtClean="0"/>
            </a:br>
            <a:r>
              <a:rPr lang="en-US" dirty="0" smtClean="0"/>
              <a:t>Moore’s Dividend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9294"/>
            <a:ext cx="8229600" cy="4758805"/>
          </a:xfrm>
        </p:spPr>
        <p:txBody>
          <a:bodyPr/>
          <a:lstStyle/>
          <a:p>
            <a:r>
              <a:rPr lang="en-US" sz="2400" dirty="0" smtClean="0"/>
              <a:t>10,000x performance gain in 30 years! (~46% per year)</a:t>
            </a:r>
          </a:p>
          <a:p>
            <a:r>
              <a:rPr lang="en-US" sz="2400" dirty="0" smtClean="0"/>
              <a:t>Where did this performance go?</a:t>
            </a:r>
          </a:p>
          <a:p>
            <a:r>
              <a:rPr lang="en-US" sz="2400" dirty="0" smtClean="0"/>
              <a:t>Last decade we concentrated on correctness and programmer productivity</a:t>
            </a:r>
          </a:p>
          <a:p>
            <a:r>
              <a:rPr lang="en-US" sz="2400" dirty="0" smtClean="0"/>
              <a:t>Little to no emphasis on performance </a:t>
            </a:r>
          </a:p>
          <a:p>
            <a:r>
              <a:rPr lang="en-US" sz="2400" dirty="0" smtClean="0"/>
              <a:t>This is reflected in:</a:t>
            </a:r>
          </a:p>
          <a:p>
            <a:pPr lvl="1"/>
            <a:r>
              <a:rPr lang="en-US" sz="2000" dirty="0" smtClean="0"/>
              <a:t>Languages</a:t>
            </a:r>
          </a:p>
          <a:p>
            <a:pPr lvl="1"/>
            <a:r>
              <a:rPr lang="en-US" sz="2000" dirty="0" smtClean="0"/>
              <a:t>Tools</a:t>
            </a:r>
          </a:p>
          <a:p>
            <a:pPr lvl="1"/>
            <a:r>
              <a:rPr lang="en-US" sz="2000" dirty="0" smtClean="0"/>
              <a:t>Research</a:t>
            </a:r>
          </a:p>
          <a:p>
            <a:pPr lvl="1"/>
            <a:r>
              <a:rPr lang="en-US" sz="2000" dirty="0" smtClean="0"/>
              <a:t>Education</a:t>
            </a:r>
          </a:p>
          <a:p>
            <a:r>
              <a:rPr lang="en-US" sz="2400" dirty="0" smtClean="0"/>
              <a:t>Software Engineering: Only engineering discipline where performance or efficiency is not a central theme 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Solve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5819775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Size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5726" y="2676526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600075" y="1019174"/>
          <a:ext cx="7981950" cy="4791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Solve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5819775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Size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5726" y="2676526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600075" y="1019174"/>
          <a:ext cx="7981950" cy="4791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4138"/>
            <a:ext cx="8620125" cy="5033962"/>
          </a:xfrm>
        </p:spPr>
        <p:txBody>
          <a:bodyPr/>
          <a:lstStyle/>
          <a:p>
            <a:r>
              <a:rPr lang="en-US" dirty="0" smtClean="0"/>
              <a:t>The Three Side Stories</a:t>
            </a:r>
          </a:p>
          <a:p>
            <a:pPr lvl="1"/>
            <a:r>
              <a:rPr lang="en-US" dirty="0" smtClean="0"/>
              <a:t>Performance and Parallelism with Multicores</a:t>
            </a:r>
          </a:p>
          <a:p>
            <a:pPr lvl="1"/>
            <a:r>
              <a:rPr lang="en-US" dirty="0" smtClean="0"/>
              <a:t>Future Proofing Software</a:t>
            </a:r>
          </a:p>
          <a:p>
            <a:pPr lvl="1"/>
            <a:r>
              <a:rPr lang="en-US" dirty="0" smtClean="0"/>
              <a:t>Evolution of Programming Languages</a:t>
            </a:r>
          </a:p>
          <a:p>
            <a:r>
              <a:rPr lang="en-US" dirty="0" smtClean="0"/>
              <a:t>Three Observations</a:t>
            </a:r>
          </a:p>
          <a:p>
            <a:r>
              <a:rPr lang="en-US" dirty="0" smtClean="0"/>
              <a:t>PetaBricks 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Compiler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Variable Precision</a:t>
            </a:r>
          </a:p>
          <a:p>
            <a:pPr lvl="1"/>
            <a:r>
              <a:rPr lang="en-US" dirty="0"/>
              <a:t>Sibling Rivalry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Accuracy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algorithms where the accuracy of output can be tuned:</a:t>
            </a:r>
          </a:p>
          <a:p>
            <a:pPr lvl="1"/>
            <a:r>
              <a:rPr lang="en-US" dirty="0" smtClean="0"/>
              <a:t>Iterative algorithms (e.g. solvers, optimization)</a:t>
            </a:r>
          </a:p>
          <a:p>
            <a:pPr lvl="1"/>
            <a:r>
              <a:rPr lang="en-US" dirty="0" smtClean="0"/>
              <a:t>Signal processing (e.g. images, sound)</a:t>
            </a:r>
          </a:p>
          <a:p>
            <a:pPr lvl="1"/>
            <a:r>
              <a:rPr lang="en-US" dirty="0" smtClean="0"/>
              <a:t>Approximation algorithms</a:t>
            </a:r>
          </a:p>
          <a:p>
            <a:r>
              <a:rPr lang="en-US" dirty="0" smtClean="0"/>
              <a:t>Can trade accuracy for speed</a:t>
            </a:r>
          </a:p>
          <a:p>
            <a:endParaRPr lang="en-US" dirty="0" smtClean="0"/>
          </a:p>
          <a:p>
            <a:r>
              <a:rPr lang="en-US" dirty="0" smtClean="0"/>
              <a:t>All user wants:  Solve to a certain accuracy as fast as possible using whatever algorithms necessary!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 bwMode="auto">
          <a:xfrm>
            <a:off x="5029200" y="3581400"/>
            <a:ext cx="3962400" cy="259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Parallelogram 67"/>
          <p:cNvSpPr/>
          <p:nvPr/>
        </p:nvSpPr>
        <p:spPr bwMode="auto">
          <a:xfrm>
            <a:off x="381000" y="5106194"/>
            <a:ext cx="1524000" cy="6096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Parallelogram 68"/>
          <p:cNvSpPr/>
          <p:nvPr/>
        </p:nvSpPr>
        <p:spPr bwMode="auto">
          <a:xfrm>
            <a:off x="381000" y="5410994"/>
            <a:ext cx="762000" cy="3048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Parallelogram 69"/>
          <p:cNvSpPr/>
          <p:nvPr/>
        </p:nvSpPr>
        <p:spPr bwMode="auto">
          <a:xfrm>
            <a:off x="1143000" y="5106194"/>
            <a:ext cx="762000" cy="3048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Parallelogram 55"/>
          <p:cNvSpPr/>
          <p:nvPr/>
        </p:nvSpPr>
        <p:spPr bwMode="auto">
          <a:xfrm>
            <a:off x="381000" y="4420394"/>
            <a:ext cx="1524000" cy="6096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Parallelogram 56"/>
          <p:cNvSpPr/>
          <p:nvPr/>
        </p:nvSpPr>
        <p:spPr bwMode="auto">
          <a:xfrm>
            <a:off x="381000" y="4725194"/>
            <a:ext cx="762000" cy="3048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Parallelogram 57"/>
          <p:cNvSpPr/>
          <p:nvPr/>
        </p:nvSpPr>
        <p:spPr bwMode="auto">
          <a:xfrm>
            <a:off x="1143000" y="4420394"/>
            <a:ext cx="762000" cy="3048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Parallelogram 58"/>
          <p:cNvSpPr/>
          <p:nvPr/>
        </p:nvSpPr>
        <p:spPr bwMode="auto">
          <a:xfrm>
            <a:off x="1143000" y="45727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Parallelogram 60"/>
          <p:cNvSpPr/>
          <p:nvPr/>
        </p:nvSpPr>
        <p:spPr bwMode="auto">
          <a:xfrm>
            <a:off x="1524000" y="44203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Parallelogram 61"/>
          <p:cNvSpPr/>
          <p:nvPr/>
        </p:nvSpPr>
        <p:spPr bwMode="auto">
          <a:xfrm>
            <a:off x="381000" y="48775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Parallelogram 62"/>
          <p:cNvSpPr/>
          <p:nvPr/>
        </p:nvSpPr>
        <p:spPr bwMode="auto">
          <a:xfrm>
            <a:off x="762000" y="47251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Parallelogram 63"/>
          <p:cNvSpPr/>
          <p:nvPr/>
        </p:nvSpPr>
        <p:spPr bwMode="auto">
          <a:xfrm>
            <a:off x="685800" y="45727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Parallelogram 64"/>
          <p:cNvSpPr/>
          <p:nvPr/>
        </p:nvSpPr>
        <p:spPr bwMode="auto">
          <a:xfrm>
            <a:off x="1066800" y="44203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Parallelogram 65"/>
          <p:cNvSpPr/>
          <p:nvPr/>
        </p:nvSpPr>
        <p:spPr bwMode="auto">
          <a:xfrm>
            <a:off x="838200" y="48775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Parallelogram 66"/>
          <p:cNvSpPr/>
          <p:nvPr/>
        </p:nvSpPr>
        <p:spPr bwMode="auto">
          <a:xfrm>
            <a:off x="1219200" y="47251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Parallelogram 89"/>
          <p:cNvSpPr/>
          <p:nvPr/>
        </p:nvSpPr>
        <p:spPr bwMode="auto">
          <a:xfrm>
            <a:off x="381000" y="3734594"/>
            <a:ext cx="1524000" cy="6096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Parallelogram 90"/>
          <p:cNvSpPr/>
          <p:nvPr/>
        </p:nvSpPr>
        <p:spPr bwMode="auto">
          <a:xfrm>
            <a:off x="381000" y="4039394"/>
            <a:ext cx="762000" cy="3048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Parallelogram 91"/>
          <p:cNvSpPr/>
          <p:nvPr/>
        </p:nvSpPr>
        <p:spPr bwMode="auto">
          <a:xfrm>
            <a:off x="1143000" y="3734594"/>
            <a:ext cx="762000" cy="3048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Parallelogram 92"/>
          <p:cNvSpPr/>
          <p:nvPr/>
        </p:nvSpPr>
        <p:spPr bwMode="auto">
          <a:xfrm>
            <a:off x="1143000" y="38869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Parallelogram 93"/>
          <p:cNvSpPr/>
          <p:nvPr/>
        </p:nvSpPr>
        <p:spPr bwMode="auto">
          <a:xfrm>
            <a:off x="1524000" y="37345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Parallelogram 94"/>
          <p:cNvSpPr/>
          <p:nvPr/>
        </p:nvSpPr>
        <p:spPr bwMode="auto">
          <a:xfrm>
            <a:off x="381000" y="41917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Parallelogram 95"/>
          <p:cNvSpPr/>
          <p:nvPr/>
        </p:nvSpPr>
        <p:spPr bwMode="auto">
          <a:xfrm>
            <a:off x="762000" y="40393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Parallelogram 96"/>
          <p:cNvSpPr/>
          <p:nvPr/>
        </p:nvSpPr>
        <p:spPr bwMode="auto">
          <a:xfrm>
            <a:off x="685800" y="38869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Parallelogram 97"/>
          <p:cNvSpPr/>
          <p:nvPr/>
        </p:nvSpPr>
        <p:spPr bwMode="auto">
          <a:xfrm>
            <a:off x="1066800" y="37345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Parallelogram 98"/>
          <p:cNvSpPr/>
          <p:nvPr/>
        </p:nvSpPr>
        <p:spPr bwMode="auto">
          <a:xfrm>
            <a:off x="838200" y="41917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Parallelogram 99"/>
          <p:cNvSpPr/>
          <p:nvPr/>
        </p:nvSpPr>
        <p:spPr bwMode="auto">
          <a:xfrm>
            <a:off x="1219200" y="4039394"/>
            <a:ext cx="381000" cy="1524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Parallelogram 102"/>
          <p:cNvSpPr/>
          <p:nvPr/>
        </p:nvSpPr>
        <p:spPr bwMode="auto">
          <a:xfrm>
            <a:off x="1028700" y="37345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Parallelogram 103"/>
          <p:cNvSpPr/>
          <p:nvPr/>
        </p:nvSpPr>
        <p:spPr bwMode="auto">
          <a:xfrm>
            <a:off x="838200" y="38107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Parallelogram 104"/>
          <p:cNvSpPr/>
          <p:nvPr/>
        </p:nvSpPr>
        <p:spPr bwMode="auto">
          <a:xfrm>
            <a:off x="1257300" y="37345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Parallelogram 105"/>
          <p:cNvSpPr/>
          <p:nvPr/>
        </p:nvSpPr>
        <p:spPr bwMode="auto">
          <a:xfrm>
            <a:off x="1066800" y="38107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Parallelogram 106"/>
          <p:cNvSpPr/>
          <p:nvPr/>
        </p:nvSpPr>
        <p:spPr bwMode="auto">
          <a:xfrm>
            <a:off x="1485900" y="37345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Parallelogram 107"/>
          <p:cNvSpPr/>
          <p:nvPr/>
        </p:nvSpPr>
        <p:spPr bwMode="auto">
          <a:xfrm>
            <a:off x="1295400" y="38107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Parallelogram 108"/>
          <p:cNvSpPr/>
          <p:nvPr/>
        </p:nvSpPr>
        <p:spPr bwMode="auto">
          <a:xfrm>
            <a:off x="1714500" y="37345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Parallelogram 109"/>
          <p:cNvSpPr/>
          <p:nvPr/>
        </p:nvSpPr>
        <p:spPr bwMode="auto">
          <a:xfrm>
            <a:off x="1524000" y="38107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Parallelogram 110"/>
          <p:cNvSpPr/>
          <p:nvPr/>
        </p:nvSpPr>
        <p:spPr bwMode="auto">
          <a:xfrm>
            <a:off x="876300" y="38869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Parallelogram 111"/>
          <p:cNvSpPr/>
          <p:nvPr/>
        </p:nvSpPr>
        <p:spPr bwMode="auto">
          <a:xfrm>
            <a:off x="685800" y="39631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Parallelogram 112"/>
          <p:cNvSpPr/>
          <p:nvPr/>
        </p:nvSpPr>
        <p:spPr bwMode="auto">
          <a:xfrm>
            <a:off x="1104900" y="38869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Parallelogram 113"/>
          <p:cNvSpPr/>
          <p:nvPr/>
        </p:nvSpPr>
        <p:spPr bwMode="auto">
          <a:xfrm>
            <a:off x="914400" y="39631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Parallelogram 114"/>
          <p:cNvSpPr/>
          <p:nvPr/>
        </p:nvSpPr>
        <p:spPr bwMode="auto">
          <a:xfrm>
            <a:off x="1333500" y="38869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Parallelogram 115"/>
          <p:cNvSpPr/>
          <p:nvPr/>
        </p:nvSpPr>
        <p:spPr bwMode="auto">
          <a:xfrm>
            <a:off x="1143000" y="39631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Parallelogram 116"/>
          <p:cNvSpPr/>
          <p:nvPr/>
        </p:nvSpPr>
        <p:spPr bwMode="auto">
          <a:xfrm>
            <a:off x="1562100" y="38869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Parallelogram 117"/>
          <p:cNvSpPr/>
          <p:nvPr/>
        </p:nvSpPr>
        <p:spPr bwMode="auto">
          <a:xfrm>
            <a:off x="1371600" y="39631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Parallelogram 118"/>
          <p:cNvSpPr/>
          <p:nvPr/>
        </p:nvSpPr>
        <p:spPr bwMode="auto">
          <a:xfrm>
            <a:off x="723900" y="40393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Parallelogram 119"/>
          <p:cNvSpPr/>
          <p:nvPr/>
        </p:nvSpPr>
        <p:spPr bwMode="auto">
          <a:xfrm>
            <a:off x="533400" y="41155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Parallelogram 122"/>
          <p:cNvSpPr/>
          <p:nvPr/>
        </p:nvSpPr>
        <p:spPr bwMode="auto">
          <a:xfrm>
            <a:off x="952500" y="40393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Parallelogram 123"/>
          <p:cNvSpPr/>
          <p:nvPr/>
        </p:nvSpPr>
        <p:spPr bwMode="auto">
          <a:xfrm>
            <a:off x="762000" y="41155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Parallelogram 124"/>
          <p:cNvSpPr/>
          <p:nvPr/>
        </p:nvSpPr>
        <p:spPr bwMode="auto">
          <a:xfrm>
            <a:off x="1181100" y="40393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Parallelogram 125"/>
          <p:cNvSpPr/>
          <p:nvPr/>
        </p:nvSpPr>
        <p:spPr bwMode="auto">
          <a:xfrm>
            <a:off x="990600" y="41155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Parallelogram 126"/>
          <p:cNvSpPr/>
          <p:nvPr/>
        </p:nvSpPr>
        <p:spPr bwMode="auto">
          <a:xfrm>
            <a:off x="1409700" y="40393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Parallelogram 127"/>
          <p:cNvSpPr/>
          <p:nvPr/>
        </p:nvSpPr>
        <p:spPr bwMode="auto">
          <a:xfrm>
            <a:off x="1219200" y="41155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Parallelogram 130"/>
          <p:cNvSpPr/>
          <p:nvPr/>
        </p:nvSpPr>
        <p:spPr bwMode="auto">
          <a:xfrm>
            <a:off x="571500" y="41917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Parallelogram 131"/>
          <p:cNvSpPr/>
          <p:nvPr/>
        </p:nvSpPr>
        <p:spPr bwMode="auto">
          <a:xfrm>
            <a:off x="381000" y="42679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Parallelogram 132"/>
          <p:cNvSpPr/>
          <p:nvPr/>
        </p:nvSpPr>
        <p:spPr bwMode="auto">
          <a:xfrm>
            <a:off x="800100" y="41917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Parallelogram 133"/>
          <p:cNvSpPr/>
          <p:nvPr/>
        </p:nvSpPr>
        <p:spPr bwMode="auto">
          <a:xfrm>
            <a:off x="609600" y="42679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Parallelogram 134"/>
          <p:cNvSpPr/>
          <p:nvPr/>
        </p:nvSpPr>
        <p:spPr bwMode="auto">
          <a:xfrm>
            <a:off x="1028700" y="41917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Parallelogram 135"/>
          <p:cNvSpPr/>
          <p:nvPr/>
        </p:nvSpPr>
        <p:spPr bwMode="auto">
          <a:xfrm>
            <a:off x="838200" y="42679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Parallelogram 136"/>
          <p:cNvSpPr/>
          <p:nvPr/>
        </p:nvSpPr>
        <p:spPr bwMode="auto">
          <a:xfrm>
            <a:off x="1257300" y="41917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Parallelogram 137"/>
          <p:cNvSpPr/>
          <p:nvPr/>
        </p:nvSpPr>
        <p:spPr bwMode="auto">
          <a:xfrm>
            <a:off x="1066800" y="4267994"/>
            <a:ext cx="190500" cy="76200"/>
          </a:xfrm>
          <a:prstGeom prst="parallelogram">
            <a:avLst>
              <a:gd name="adj" fmla="val 1004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Brief Multigrid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338"/>
            <a:ext cx="8229600" cy="2455862"/>
          </a:xfrm>
        </p:spPr>
        <p:txBody>
          <a:bodyPr/>
          <a:lstStyle/>
          <a:p>
            <a:r>
              <a:rPr lang="en-US" sz="2400" dirty="0" smtClean="0"/>
              <a:t>Used to iteratively solve PDEs over a gridded domain</a:t>
            </a:r>
          </a:p>
          <a:p>
            <a:r>
              <a:rPr lang="en-US" sz="2400" b="1" dirty="0" smtClean="0"/>
              <a:t>Relaxations</a:t>
            </a:r>
            <a:r>
              <a:rPr lang="en-US" sz="2400" dirty="0" smtClean="0"/>
              <a:t> update points using neighboring values (stencil computations)</a:t>
            </a:r>
          </a:p>
          <a:p>
            <a:r>
              <a:rPr lang="en-US" sz="2400" b="1" dirty="0" smtClean="0"/>
              <a:t>Restrictions</a:t>
            </a:r>
            <a:r>
              <a:rPr lang="en-US" sz="2400" dirty="0" smtClean="0"/>
              <a:t> and </a:t>
            </a:r>
            <a:r>
              <a:rPr lang="en-US" sz="2400" b="1" dirty="0" smtClean="0"/>
              <a:t>Interpolations</a:t>
            </a:r>
            <a:r>
              <a:rPr lang="en-US" sz="2400" dirty="0" smtClean="0"/>
              <a:t> compute new grid with coarser or finer </a:t>
            </a:r>
            <a:r>
              <a:rPr lang="en-US" sz="2400" dirty="0" err="1" smtClean="0"/>
              <a:t>discretization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16200000" flipH="1">
            <a:off x="2934497" y="4229100"/>
            <a:ext cx="685797" cy="30479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3544094" y="4914900"/>
            <a:ext cx="685800" cy="304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70C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 rot="16200000">
            <a:off x="1391135" y="4552466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Resolution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6015335"/>
            <a:ext cx="2187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 Time</a:t>
            </a: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715000" y="37338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Relax on current grid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Restrict to coarser grid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070C0"/>
                </a:solidFill>
                <a:latin typeface="+mn-lt"/>
              </a:rPr>
              <a:t>Interpolate to finer grid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1525191" y="4647803"/>
            <a:ext cx="198120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820194" y="5865812"/>
            <a:ext cx="1905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6200000" flipH="1">
            <a:off x="3239295" y="4914899"/>
            <a:ext cx="685797" cy="30479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rot="5400000" flipH="1" flipV="1">
            <a:off x="3848894" y="4229100"/>
            <a:ext cx="685800" cy="304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70C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3048794" y="3962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658394" y="5334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963194" y="4648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3353594" y="4648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4267994" y="3962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5257800" y="3886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 rot="16200000" flipH="1">
            <a:off x="5067301" y="4610099"/>
            <a:ext cx="685797" cy="30479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156" name="Straight Arrow Connector 155"/>
          <p:cNvCxnSpPr/>
          <p:nvPr/>
        </p:nvCxnSpPr>
        <p:spPr bwMode="auto">
          <a:xfrm rot="5400000" flipH="1" flipV="1">
            <a:off x="5067300" y="5524500"/>
            <a:ext cx="685800" cy="304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70C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68" grpId="0" animBg="1"/>
      <p:bldP spid="69" grpId="0" animBg="1"/>
      <p:bldP spid="70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1" grpId="0"/>
      <p:bldP spid="12" grpId="0"/>
      <p:bldP spid="21" grpId="0" animBg="1"/>
      <p:bldP spid="22" grpId="0" animBg="1"/>
      <p:bldP spid="23" grpId="0" animBg="1"/>
      <p:bldP spid="141" grpId="0" animBg="1"/>
      <p:bldP spid="152" grpId="0" animBg="1"/>
      <p:bldP spid="15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Multigrid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0501-8D76-4DF9-8E43-5A9BB32D165B}" type="slidenum">
              <a:rPr lang="en-US" smtClean="0"/>
              <a:pPr/>
              <a:t>65</a:t>
            </a:fld>
            <a:endParaRPr lang="en-US" dirty="0"/>
          </a:p>
        </p:txBody>
      </p:sp>
      <p:cxnSp>
        <p:nvCxnSpPr>
          <p:cNvPr id="188" name="Straight Arrow Connector 187"/>
          <p:cNvCxnSpPr/>
          <p:nvPr/>
        </p:nvCxnSpPr>
        <p:spPr bwMode="auto">
          <a:xfrm rot="16200000" flipH="1">
            <a:off x="14859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189" name="Straight Arrow Connector 188"/>
          <p:cNvCxnSpPr/>
          <p:nvPr/>
        </p:nvCxnSpPr>
        <p:spPr bwMode="auto">
          <a:xfrm rot="5400000" flipH="1" flipV="1">
            <a:off x="17907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190" name="Straight Arrow Connector 189"/>
          <p:cNvCxnSpPr/>
          <p:nvPr/>
        </p:nvCxnSpPr>
        <p:spPr bwMode="auto">
          <a:xfrm rot="5400000" flipH="1" flipV="1">
            <a:off x="2400300" y="12573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16200000" flipH="1">
            <a:off x="876300" y="12573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192" name="Straight Arrow Connector 191"/>
          <p:cNvCxnSpPr/>
          <p:nvPr/>
        </p:nvCxnSpPr>
        <p:spPr bwMode="auto">
          <a:xfrm rot="16200000" flipH="1">
            <a:off x="1181100" y="19431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93" name="Straight Arrow Connector 192"/>
          <p:cNvCxnSpPr/>
          <p:nvPr/>
        </p:nvCxnSpPr>
        <p:spPr bwMode="auto">
          <a:xfrm rot="5400000" flipH="1" flipV="1">
            <a:off x="2095500" y="19431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195" name="Straight Arrow Connector 194"/>
          <p:cNvCxnSpPr/>
          <p:nvPr/>
        </p:nvCxnSpPr>
        <p:spPr bwMode="auto">
          <a:xfrm rot="16200000" flipH="1">
            <a:off x="4076700" y="12573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196" name="Straight Arrow Connector 195"/>
          <p:cNvCxnSpPr/>
          <p:nvPr/>
        </p:nvCxnSpPr>
        <p:spPr bwMode="auto">
          <a:xfrm rot="16200000" flipH="1">
            <a:off x="4381500" y="19431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200" name="Straight Arrow Connector 199"/>
          <p:cNvCxnSpPr/>
          <p:nvPr/>
        </p:nvCxnSpPr>
        <p:spPr bwMode="auto">
          <a:xfrm rot="16200000" flipH="1">
            <a:off x="46863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15" name="Straight Arrow Connector 214"/>
          <p:cNvCxnSpPr/>
          <p:nvPr/>
        </p:nvCxnSpPr>
        <p:spPr bwMode="auto">
          <a:xfrm rot="5400000" flipH="1" flipV="1">
            <a:off x="2857500" y="4686300"/>
            <a:ext cx="685798" cy="3048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16" name="Straight Arrow Connector 215"/>
          <p:cNvCxnSpPr/>
          <p:nvPr/>
        </p:nvCxnSpPr>
        <p:spPr bwMode="auto">
          <a:xfrm rot="16200000" flipH="1">
            <a:off x="3162300" y="4686300"/>
            <a:ext cx="685799" cy="304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217" name="Straight Arrow Connector 216"/>
          <p:cNvCxnSpPr/>
          <p:nvPr/>
        </p:nvCxnSpPr>
        <p:spPr bwMode="auto">
          <a:xfrm rot="5400000" flipH="1" flipV="1">
            <a:off x="1943100" y="53721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18" name="Straight Arrow Connector 217"/>
          <p:cNvCxnSpPr/>
          <p:nvPr/>
        </p:nvCxnSpPr>
        <p:spPr bwMode="auto">
          <a:xfrm rot="16200000" flipH="1">
            <a:off x="2247898" y="5372099"/>
            <a:ext cx="685802" cy="3048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19" name="Straight Arrow Connector 218"/>
          <p:cNvCxnSpPr/>
          <p:nvPr/>
        </p:nvCxnSpPr>
        <p:spPr bwMode="auto">
          <a:xfrm rot="5400000" flipH="1" flipV="1">
            <a:off x="2552698" y="5372101"/>
            <a:ext cx="685802" cy="304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20" name="Straight Arrow Connector 219"/>
          <p:cNvCxnSpPr/>
          <p:nvPr/>
        </p:nvCxnSpPr>
        <p:spPr bwMode="auto">
          <a:xfrm rot="16200000" flipH="1">
            <a:off x="3467099" y="5372099"/>
            <a:ext cx="685801" cy="3048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21" name="Straight Arrow Connector 220"/>
          <p:cNvCxnSpPr/>
          <p:nvPr/>
        </p:nvCxnSpPr>
        <p:spPr bwMode="auto">
          <a:xfrm rot="5400000" flipH="1" flipV="1">
            <a:off x="3771899" y="5372102"/>
            <a:ext cx="685801" cy="304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22" name="Straight Arrow Connector 221"/>
          <p:cNvCxnSpPr/>
          <p:nvPr/>
        </p:nvCxnSpPr>
        <p:spPr bwMode="auto">
          <a:xfrm rot="5400000" flipH="1" flipV="1">
            <a:off x="4076702" y="4686300"/>
            <a:ext cx="685799" cy="3048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23" name="Straight Arrow Connector 222"/>
          <p:cNvCxnSpPr/>
          <p:nvPr/>
        </p:nvCxnSpPr>
        <p:spPr bwMode="auto">
          <a:xfrm rot="5400000" flipH="1" flipV="1">
            <a:off x="6210300" y="4000500"/>
            <a:ext cx="685800" cy="3048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24" name="Straight Arrow Connector 223"/>
          <p:cNvCxnSpPr/>
          <p:nvPr/>
        </p:nvCxnSpPr>
        <p:spPr bwMode="auto">
          <a:xfrm rot="5400000" flipH="1" flipV="1">
            <a:off x="5905500" y="4686301"/>
            <a:ext cx="685799" cy="3048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25" name="Straight Arrow Connector 224"/>
          <p:cNvCxnSpPr/>
          <p:nvPr/>
        </p:nvCxnSpPr>
        <p:spPr bwMode="auto">
          <a:xfrm rot="16200000" flipH="1">
            <a:off x="4686300" y="40005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226" name="Straight Arrow Connector 225"/>
          <p:cNvCxnSpPr/>
          <p:nvPr/>
        </p:nvCxnSpPr>
        <p:spPr bwMode="auto">
          <a:xfrm rot="16200000" flipH="1">
            <a:off x="4991100" y="4686300"/>
            <a:ext cx="685799" cy="304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27" name="Straight Arrow Connector 226"/>
          <p:cNvCxnSpPr/>
          <p:nvPr/>
        </p:nvCxnSpPr>
        <p:spPr bwMode="auto">
          <a:xfrm rot="5400000" flipH="1" flipV="1">
            <a:off x="4381500" y="40005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28" name="Straight Arrow Connector 227"/>
          <p:cNvCxnSpPr/>
          <p:nvPr/>
        </p:nvCxnSpPr>
        <p:spPr bwMode="auto">
          <a:xfrm rot="16200000" flipH="1">
            <a:off x="5295899" y="5372099"/>
            <a:ext cx="685801" cy="3048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29" name="Straight Arrow Connector 228"/>
          <p:cNvCxnSpPr/>
          <p:nvPr/>
        </p:nvCxnSpPr>
        <p:spPr bwMode="auto">
          <a:xfrm rot="5400000" flipH="1" flipV="1">
            <a:off x="5600699" y="5372102"/>
            <a:ext cx="685801" cy="304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rot="5400000">
            <a:off x="5905500" y="19431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rot="5400000">
            <a:off x="49911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rot="16200000" flipH="1">
            <a:off x="52959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rot="5400000">
            <a:off x="56007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rot="16200000" flipH="1">
            <a:off x="6210300" y="19431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rot="16200000" flipH="1">
            <a:off x="65151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rot="5400000">
            <a:off x="8039100" y="12573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rot="5400000">
            <a:off x="7734300" y="19431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rot="5400000">
            <a:off x="68199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71247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5400000">
            <a:off x="7429500" y="2628901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2667000" y="6096000"/>
            <a:ext cx="3744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Standard  Approaches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42026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Relaxation operator?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6477000" y="50292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How many iterations?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5181600" y="10668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How coarse do we go?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1447800" y="3276600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V-Cycle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5867400" y="3288268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W-Cycle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381000" y="5257800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Full MG V-Cycle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Multigrid Cycles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 the idea of what a </a:t>
            </a:r>
            <a:r>
              <a:rPr lang="en-US" dirty="0" err="1" smtClean="0"/>
              <a:t>multigrid</a:t>
            </a:r>
            <a:r>
              <a:rPr lang="en-US" dirty="0" smtClean="0"/>
              <a:t> cycle can look like</a:t>
            </a:r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Goal: Auto-tune cycle shape for specific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0501-8D76-4DF9-8E43-5A9BB32D165B}" type="slidenum">
              <a:rPr lang="en-US" smtClean="0"/>
              <a:pPr/>
              <a:t>66</a:t>
            </a:fld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rot="16200000" flipH="1">
            <a:off x="2404141" y="47244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3318541" y="4724401"/>
            <a:ext cx="914400" cy="304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H="1">
            <a:off x="3623341" y="47244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 flipH="1" flipV="1">
            <a:off x="4537741" y="47244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 flipH="1" flipV="1">
            <a:off x="4842542" y="3810000"/>
            <a:ext cx="914399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6671341" y="28956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6061741" y="38100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 flipH="1" flipV="1">
            <a:off x="6366542" y="2895600"/>
            <a:ext cx="914399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 flipH="1" flipV="1">
            <a:off x="6976142" y="2895601"/>
            <a:ext cx="914399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sp>
        <p:nvSpPr>
          <p:cNvPr id="38" name="Freeform 37"/>
          <p:cNvSpPr/>
          <p:nvPr/>
        </p:nvSpPr>
        <p:spPr bwMode="auto">
          <a:xfrm>
            <a:off x="3013741" y="5257801"/>
            <a:ext cx="602456" cy="83741"/>
          </a:xfrm>
          <a:custGeom>
            <a:avLst/>
            <a:gdLst>
              <a:gd name="connsiteX0" fmla="*/ 0 w 602456"/>
              <a:gd name="connsiteY0" fmla="*/ 83741 h 83741"/>
              <a:gd name="connsiteX1" fmla="*/ 292894 w 602456"/>
              <a:gd name="connsiteY1" fmla="*/ 397 h 83741"/>
              <a:gd name="connsiteX2" fmla="*/ 602456 w 602456"/>
              <a:gd name="connsiteY2" fmla="*/ 81360 h 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456" h="83741">
                <a:moveTo>
                  <a:pt x="0" y="83741"/>
                </a:moveTo>
                <a:cubicBezTo>
                  <a:pt x="96242" y="42267"/>
                  <a:pt x="192485" y="794"/>
                  <a:pt x="292894" y="397"/>
                </a:cubicBezTo>
                <a:cubicBezTo>
                  <a:pt x="393303" y="0"/>
                  <a:pt x="497879" y="40680"/>
                  <a:pt x="602456" y="81360"/>
                </a:cubicBezTo>
              </a:path>
            </a:pathLst>
          </a:custGeom>
          <a:noFill/>
          <a:ln w="25400" cap="flat" cmpd="sng" algn="ctr">
            <a:solidFill>
              <a:srgbClr val="1C4BCE"/>
            </a:solidFill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4232941" y="5257801"/>
            <a:ext cx="602456" cy="83741"/>
          </a:xfrm>
          <a:custGeom>
            <a:avLst/>
            <a:gdLst>
              <a:gd name="connsiteX0" fmla="*/ 0 w 602456"/>
              <a:gd name="connsiteY0" fmla="*/ 83741 h 83741"/>
              <a:gd name="connsiteX1" fmla="*/ 292894 w 602456"/>
              <a:gd name="connsiteY1" fmla="*/ 397 h 83741"/>
              <a:gd name="connsiteX2" fmla="*/ 602456 w 602456"/>
              <a:gd name="connsiteY2" fmla="*/ 81360 h 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456" h="83741">
                <a:moveTo>
                  <a:pt x="0" y="83741"/>
                </a:moveTo>
                <a:cubicBezTo>
                  <a:pt x="96242" y="42267"/>
                  <a:pt x="192485" y="794"/>
                  <a:pt x="292894" y="397"/>
                </a:cubicBezTo>
                <a:cubicBezTo>
                  <a:pt x="393303" y="0"/>
                  <a:pt x="497879" y="40680"/>
                  <a:pt x="602456" y="81360"/>
                </a:cubicBezTo>
              </a:path>
            </a:pathLst>
          </a:custGeom>
          <a:noFill/>
          <a:ln w="25400" cap="flat" cmpd="sng" algn="ctr">
            <a:solidFill>
              <a:srgbClr val="1C4BCE"/>
            </a:solidFill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5756941" y="4343401"/>
            <a:ext cx="602456" cy="83741"/>
          </a:xfrm>
          <a:custGeom>
            <a:avLst/>
            <a:gdLst>
              <a:gd name="connsiteX0" fmla="*/ 0 w 602456"/>
              <a:gd name="connsiteY0" fmla="*/ 83741 h 83741"/>
              <a:gd name="connsiteX1" fmla="*/ 292894 w 602456"/>
              <a:gd name="connsiteY1" fmla="*/ 397 h 83741"/>
              <a:gd name="connsiteX2" fmla="*/ 602456 w 602456"/>
              <a:gd name="connsiteY2" fmla="*/ 81360 h 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456" h="83741">
                <a:moveTo>
                  <a:pt x="0" y="83741"/>
                </a:moveTo>
                <a:cubicBezTo>
                  <a:pt x="96242" y="42267"/>
                  <a:pt x="192485" y="794"/>
                  <a:pt x="292894" y="397"/>
                </a:cubicBezTo>
                <a:cubicBezTo>
                  <a:pt x="393303" y="0"/>
                  <a:pt x="497879" y="40680"/>
                  <a:pt x="602456" y="81360"/>
                </a:cubicBezTo>
              </a:path>
            </a:pathLst>
          </a:custGeom>
          <a:noFill/>
          <a:ln w="25400" cap="flat" cmpd="sng" algn="ctr">
            <a:solidFill>
              <a:srgbClr val="1C4BCE"/>
            </a:solidFill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16200000" flipH="1">
            <a:off x="5147341" y="38100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H="1">
            <a:off x="2099341" y="38100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C4BCE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528341" y="50292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direct or iterative shortcut</a:t>
            </a:r>
            <a:endParaRPr lang="en-US" sz="1800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 rot="16200000" flipV="1">
            <a:off x="5947441" y="4674632"/>
            <a:ext cx="533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85800" y="4267200"/>
            <a:ext cx="118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relaxation</a:t>
            </a:r>
          </a:p>
          <a:p>
            <a:pPr algn="ctr"/>
            <a:r>
              <a:rPr lang="en-US" sz="1800" dirty="0" smtClean="0"/>
              <a:t>steps</a:t>
            </a:r>
            <a:endParaRPr lang="en-US" sz="1800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 rot="5400000" flipH="1" flipV="1">
            <a:off x="1756441" y="37719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1870741" y="4495800"/>
            <a:ext cx="685800" cy="2102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925" y="0"/>
            <a:ext cx="7351713" cy="854075"/>
          </a:xfrm>
        </p:spPr>
        <p:txBody>
          <a:bodyPr>
            <a:normAutofit/>
          </a:bodyPr>
          <a:lstStyle/>
          <a:p>
            <a:r>
              <a:rPr lang="en-US" dirty="0" smtClean="0"/>
              <a:t>Algorithmic Choice in Multigrid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1"/>
            <a:ext cx="8229600" cy="1035049"/>
          </a:xfrm>
        </p:spPr>
        <p:txBody>
          <a:bodyPr/>
          <a:lstStyle/>
          <a:p>
            <a:r>
              <a:rPr lang="en-US" dirty="0" smtClean="0"/>
              <a:t>Need framework to make fair comparisons</a:t>
            </a:r>
          </a:p>
          <a:p>
            <a:r>
              <a:rPr lang="en-US" dirty="0" smtClean="0"/>
              <a:t>Perspective of a specific grid resolution</a:t>
            </a:r>
          </a:p>
          <a:p>
            <a:r>
              <a:rPr lang="en-US" dirty="0" smtClean="0"/>
              <a:t>How to get from A to 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32048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0150" y="3200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447800" y="3662065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76600" y="3662065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7774" y="397258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Direct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36538" y="5726853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Iterative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6781800" y="4034135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6200000" flipH="1">
            <a:off x="5334000" y="4034135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172750" y="32296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67600" y="32296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638800" y="542038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Recursive</a:t>
            </a:r>
            <a:endParaRPr lang="en-US" sz="2800" dirty="0"/>
          </a:p>
        </p:txBody>
      </p:sp>
      <p:sp>
        <p:nvSpPr>
          <p:cNvPr id="41" name="Freeform 40"/>
          <p:cNvSpPr/>
          <p:nvPr/>
        </p:nvSpPr>
        <p:spPr bwMode="auto">
          <a:xfrm>
            <a:off x="1600200" y="3517053"/>
            <a:ext cx="1676400" cy="216747"/>
          </a:xfrm>
          <a:custGeom>
            <a:avLst/>
            <a:gdLst>
              <a:gd name="connsiteX0" fmla="*/ 0 w 1849120"/>
              <a:gd name="connsiteY0" fmla="*/ 308187 h 308187"/>
              <a:gd name="connsiteX1" fmla="*/ 833120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1009226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937173"/>
              <a:gd name="connsiteY0" fmla="*/ 308187 h 308187"/>
              <a:gd name="connsiteX1" fmla="*/ 921173 w 1937173"/>
              <a:gd name="connsiteY1" fmla="*/ 3387 h 308187"/>
              <a:gd name="connsiteX2" fmla="*/ 1937173 w 1937173"/>
              <a:gd name="connsiteY2" fmla="*/ 287867 h 3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7173" h="308187">
                <a:moveTo>
                  <a:pt x="0" y="308187"/>
                </a:moveTo>
                <a:cubicBezTo>
                  <a:pt x="262466" y="157480"/>
                  <a:pt x="598311" y="6774"/>
                  <a:pt x="921173" y="3387"/>
                </a:cubicBezTo>
                <a:cubicBezTo>
                  <a:pt x="1244035" y="0"/>
                  <a:pt x="1583266" y="143933"/>
                  <a:pt x="1937173" y="28786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48694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20150" y="486494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 bwMode="auto">
          <a:xfrm>
            <a:off x="1447800" y="5326612"/>
            <a:ext cx="152400" cy="15978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276600" y="5326612"/>
            <a:ext cx="152400" cy="15978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5791200" y="4296489"/>
            <a:ext cx="1447800" cy="914400"/>
          </a:xfrm>
          <a:prstGeom prst="cloud">
            <a:avLst/>
          </a:prstGeom>
          <a:solidFill>
            <a:srgbClr val="FF5D5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0" y="4218801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Restrict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43800" y="4233446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Interpolate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41910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5400000">
            <a:off x="7010400" y="41910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5562600" y="3657600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315200" y="3657600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905000" y="5323820"/>
            <a:ext cx="152400" cy="15978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362200" y="5323820"/>
            <a:ext cx="152400" cy="15978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819400" y="5323820"/>
            <a:ext cx="152400" cy="15978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1600200" y="5247620"/>
            <a:ext cx="304800" cy="152400"/>
          </a:xfrm>
          <a:custGeom>
            <a:avLst/>
            <a:gdLst>
              <a:gd name="connsiteX0" fmla="*/ 0 w 1849120"/>
              <a:gd name="connsiteY0" fmla="*/ 308187 h 308187"/>
              <a:gd name="connsiteX1" fmla="*/ 833120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1009226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937173"/>
              <a:gd name="connsiteY0" fmla="*/ 308187 h 308187"/>
              <a:gd name="connsiteX1" fmla="*/ 921173 w 1937173"/>
              <a:gd name="connsiteY1" fmla="*/ 3387 h 308187"/>
              <a:gd name="connsiteX2" fmla="*/ 1937173 w 1937173"/>
              <a:gd name="connsiteY2" fmla="*/ 287867 h 3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7173" h="308187">
                <a:moveTo>
                  <a:pt x="0" y="308187"/>
                </a:moveTo>
                <a:cubicBezTo>
                  <a:pt x="262466" y="157480"/>
                  <a:pt x="598311" y="6774"/>
                  <a:pt x="921173" y="3387"/>
                </a:cubicBezTo>
                <a:cubicBezTo>
                  <a:pt x="1244035" y="0"/>
                  <a:pt x="1583266" y="143933"/>
                  <a:pt x="1937173" y="28786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2057400" y="5247620"/>
            <a:ext cx="304800" cy="152400"/>
          </a:xfrm>
          <a:custGeom>
            <a:avLst/>
            <a:gdLst>
              <a:gd name="connsiteX0" fmla="*/ 0 w 1849120"/>
              <a:gd name="connsiteY0" fmla="*/ 308187 h 308187"/>
              <a:gd name="connsiteX1" fmla="*/ 833120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1009226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937173"/>
              <a:gd name="connsiteY0" fmla="*/ 308187 h 308187"/>
              <a:gd name="connsiteX1" fmla="*/ 921173 w 1937173"/>
              <a:gd name="connsiteY1" fmla="*/ 3387 h 308187"/>
              <a:gd name="connsiteX2" fmla="*/ 1937173 w 1937173"/>
              <a:gd name="connsiteY2" fmla="*/ 287867 h 3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7173" h="308187">
                <a:moveTo>
                  <a:pt x="0" y="308187"/>
                </a:moveTo>
                <a:cubicBezTo>
                  <a:pt x="262466" y="157480"/>
                  <a:pt x="598311" y="6774"/>
                  <a:pt x="921173" y="3387"/>
                </a:cubicBezTo>
                <a:cubicBezTo>
                  <a:pt x="1244035" y="0"/>
                  <a:pt x="1583266" y="143933"/>
                  <a:pt x="1937173" y="28786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2514600" y="5247620"/>
            <a:ext cx="304800" cy="152400"/>
          </a:xfrm>
          <a:custGeom>
            <a:avLst/>
            <a:gdLst>
              <a:gd name="connsiteX0" fmla="*/ 0 w 1849120"/>
              <a:gd name="connsiteY0" fmla="*/ 308187 h 308187"/>
              <a:gd name="connsiteX1" fmla="*/ 833120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1009226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937173"/>
              <a:gd name="connsiteY0" fmla="*/ 308187 h 308187"/>
              <a:gd name="connsiteX1" fmla="*/ 921173 w 1937173"/>
              <a:gd name="connsiteY1" fmla="*/ 3387 h 308187"/>
              <a:gd name="connsiteX2" fmla="*/ 1937173 w 1937173"/>
              <a:gd name="connsiteY2" fmla="*/ 287867 h 3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7173" h="308187">
                <a:moveTo>
                  <a:pt x="0" y="308187"/>
                </a:moveTo>
                <a:cubicBezTo>
                  <a:pt x="262466" y="157480"/>
                  <a:pt x="598311" y="6774"/>
                  <a:pt x="921173" y="3387"/>
                </a:cubicBezTo>
                <a:cubicBezTo>
                  <a:pt x="1244035" y="0"/>
                  <a:pt x="1583266" y="143933"/>
                  <a:pt x="1937173" y="28786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2971800" y="5247620"/>
            <a:ext cx="304800" cy="152400"/>
          </a:xfrm>
          <a:custGeom>
            <a:avLst/>
            <a:gdLst>
              <a:gd name="connsiteX0" fmla="*/ 0 w 1849120"/>
              <a:gd name="connsiteY0" fmla="*/ 308187 h 308187"/>
              <a:gd name="connsiteX1" fmla="*/ 833120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1009226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937173"/>
              <a:gd name="connsiteY0" fmla="*/ 308187 h 308187"/>
              <a:gd name="connsiteX1" fmla="*/ 921173 w 1937173"/>
              <a:gd name="connsiteY1" fmla="*/ 3387 h 308187"/>
              <a:gd name="connsiteX2" fmla="*/ 1937173 w 1937173"/>
              <a:gd name="connsiteY2" fmla="*/ 287867 h 3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7173" h="308187">
                <a:moveTo>
                  <a:pt x="0" y="308187"/>
                </a:moveTo>
                <a:cubicBezTo>
                  <a:pt x="262466" y="157480"/>
                  <a:pt x="598311" y="6774"/>
                  <a:pt x="921173" y="3387"/>
                </a:cubicBezTo>
                <a:cubicBezTo>
                  <a:pt x="1244035" y="0"/>
                  <a:pt x="1583266" y="143933"/>
                  <a:pt x="1937173" y="28786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925" y="0"/>
            <a:ext cx="7351713" cy="854075"/>
          </a:xfrm>
        </p:spPr>
        <p:txBody>
          <a:bodyPr>
            <a:normAutofit/>
          </a:bodyPr>
          <a:lstStyle/>
          <a:p>
            <a:r>
              <a:rPr lang="en-US" dirty="0" smtClean="0"/>
              <a:t>Algorithmic Choice in Multigrid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1"/>
            <a:ext cx="8229600" cy="1416049"/>
          </a:xfrm>
        </p:spPr>
        <p:txBody>
          <a:bodyPr>
            <a:normAutofit/>
          </a:bodyPr>
          <a:lstStyle/>
          <a:p>
            <a:r>
              <a:rPr lang="en-US" dirty="0" smtClean="0"/>
              <a:t>Tuning cycle shape!</a:t>
            </a:r>
          </a:p>
          <a:p>
            <a:pPr lvl="1"/>
            <a:r>
              <a:rPr lang="en-US" dirty="0" smtClean="0"/>
              <a:t>Examples of recursive options: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2209800" y="5924490"/>
            <a:ext cx="463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 V-cycle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2362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53750" y="2362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16200000" flipH="1">
            <a:off x="3953550" y="50292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4258350" y="50292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4867950" y="32004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H="1">
            <a:off x="3343950" y="32004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6200000" flipH="1">
            <a:off x="3648750" y="41148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563150" y="41148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925" y="0"/>
            <a:ext cx="7351713" cy="854075"/>
          </a:xfrm>
        </p:spPr>
        <p:txBody>
          <a:bodyPr>
            <a:normAutofit/>
          </a:bodyPr>
          <a:lstStyle/>
          <a:p>
            <a:r>
              <a:rPr lang="en-US" dirty="0" smtClean="0"/>
              <a:t>Algorithmic Choice in Multigrid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1"/>
            <a:ext cx="8229600" cy="1416049"/>
          </a:xfrm>
        </p:spPr>
        <p:txBody>
          <a:bodyPr>
            <a:normAutofit/>
          </a:bodyPr>
          <a:lstStyle/>
          <a:p>
            <a:r>
              <a:rPr lang="en-US" dirty="0" smtClean="0"/>
              <a:t>Tuning cycle shape!</a:t>
            </a:r>
          </a:p>
          <a:p>
            <a:pPr lvl="1"/>
            <a:r>
              <a:rPr lang="en-US" dirty="0" smtClean="0"/>
              <a:t>Examples of recursive options: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cxnSp>
        <p:nvCxnSpPr>
          <p:cNvPr id="108" name="Straight Arrow Connector 107"/>
          <p:cNvCxnSpPr/>
          <p:nvPr/>
        </p:nvCxnSpPr>
        <p:spPr bwMode="auto">
          <a:xfrm rot="5400000" flipH="1" flipV="1">
            <a:off x="3047999" y="34290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rot="16200000" flipH="1">
            <a:off x="2133599" y="34290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113" name="Freeform 112"/>
          <p:cNvSpPr/>
          <p:nvPr/>
        </p:nvSpPr>
        <p:spPr bwMode="auto">
          <a:xfrm>
            <a:off x="2743199" y="3962401"/>
            <a:ext cx="602456" cy="83741"/>
          </a:xfrm>
          <a:custGeom>
            <a:avLst/>
            <a:gdLst>
              <a:gd name="connsiteX0" fmla="*/ 0 w 602456"/>
              <a:gd name="connsiteY0" fmla="*/ 83741 h 83741"/>
              <a:gd name="connsiteX1" fmla="*/ 292894 w 602456"/>
              <a:gd name="connsiteY1" fmla="*/ 397 h 83741"/>
              <a:gd name="connsiteX2" fmla="*/ 602456 w 602456"/>
              <a:gd name="connsiteY2" fmla="*/ 81360 h 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456" h="83741">
                <a:moveTo>
                  <a:pt x="0" y="83741"/>
                </a:moveTo>
                <a:cubicBezTo>
                  <a:pt x="96242" y="42267"/>
                  <a:pt x="192485" y="794"/>
                  <a:pt x="292894" y="397"/>
                </a:cubicBezTo>
                <a:cubicBezTo>
                  <a:pt x="393303" y="0"/>
                  <a:pt x="497879" y="40680"/>
                  <a:pt x="602456" y="8136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 bwMode="auto">
          <a:xfrm rot="5400000" flipH="1" flipV="1">
            <a:off x="6705600" y="34290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sp>
        <p:nvSpPr>
          <p:cNvPr id="120" name="Freeform 119"/>
          <p:cNvSpPr/>
          <p:nvPr/>
        </p:nvSpPr>
        <p:spPr bwMode="auto">
          <a:xfrm>
            <a:off x="6096000" y="4876801"/>
            <a:ext cx="609600" cy="76200"/>
          </a:xfrm>
          <a:custGeom>
            <a:avLst/>
            <a:gdLst>
              <a:gd name="connsiteX0" fmla="*/ 0 w 602456"/>
              <a:gd name="connsiteY0" fmla="*/ 83741 h 83741"/>
              <a:gd name="connsiteX1" fmla="*/ 292894 w 602456"/>
              <a:gd name="connsiteY1" fmla="*/ 397 h 83741"/>
              <a:gd name="connsiteX2" fmla="*/ 602456 w 602456"/>
              <a:gd name="connsiteY2" fmla="*/ 81360 h 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456" h="83741">
                <a:moveTo>
                  <a:pt x="0" y="83741"/>
                </a:moveTo>
                <a:cubicBezTo>
                  <a:pt x="96242" y="42267"/>
                  <a:pt x="192485" y="794"/>
                  <a:pt x="292894" y="397"/>
                </a:cubicBezTo>
                <a:cubicBezTo>
                  <a:pt x="393303" y="0"/>
                  <a:pt x="497879" y="40680"/>
                  <a:pt x="602456" y="8136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7" name="Straight Arrow Connector 136"/>
          <p:cNvCxnSpPr/>
          <p:nvPr/>
        </p:nvCxnSpPr>
        <p:spPr bwMode="auto">
          <a:xfrm rot="5400000" flipH="1" flipV="1">
            <a:off x="6400800" y="43434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16200000" flipH="1">
            <a:off x="5181600" y="34290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2209800" y="5257800"/>
            <a:ext cx="463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Take a shortcut at a coarser resolution</a:t>
            </a:r>
          </a:p>
        </p:txBody>
      </p:sp>
      <p:cxnSp>
        <p:nvCxnSpPr>
          <p:cNvPr id="136" name="Straight Arrow Connector 135"/>
          <p:cNvCxnSpPr/>
          <p:nvPr/>
        </p:nvCxnSpPr>
        <p:spPr bwMode="auto">
          <a:xfrm rot="16200000" flipH="1">
            <a:off x="5486400" y="4343401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29200" y="2667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24050" y="2667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2667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2667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Matrix Multiply </a:t>
            </a:r>
            <a:br>
              <a:rPr lang="en-US" sz="3200" dirty="0" smtClean="0"/>
            </a:br>
            <a:r>
              <a:rPr lang="en-US" sz="3200" dirty="0" smtClean="0"/>
              <a:t>An Example of Unchecked Excesses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Abstraction and Software Engineering</a:t>
            </a:r>
          </a:p>
          <a:p>
            <a:pPr lvl="1"/>
            <a:r>
              <a:rPr lang="en-US" sz="1600" dirty="0" smtClean="0"/>
              <a:t>Immutable Types</a:t>
            </a:r>
          </a:p>
          <a:p>
            <a:pPr lvl="1"/>
            <a:r>
              <a:rPr lang="en-US" sz="1600" dirty="0" smtClean="0"/>
              <a:t>Dynamic Dispatch</a:t>
            </a:r>
          </a:p>
          <a:p>
            <a:pPr lvl="1"/>
            <a:r>
              <a:rPr lang="en-US" sz="1600" dirty="0" smtClean="0"/>
              <a:t>Object Oriented</a:t>
            </a:r>
          </a:p>
          <a:p>
            <a:r>
              <a:rPr lang="en-US" sz="1800" dirty="0" smtClean="0"/>
              <a:t>High Level Languages</a:t>
            </a:r>
          </a:p>
          <a:p>
            <a:r>
              <a:rPr lang="en-US" sz="1800" dirty="0" smtClean="0"/>
              <a:t>Memory Management</a:t>
            </a:r>
          </a:p>
          <a:p>
            <a:pPr lvl="1"/>
            <a:r>
              <a:rPr lang="en-US" sz="1600" dirty="0" smtClean="0"/>
              <a:t>Transpose for unit stride</a:t>
            </a:r>
          </a:p>
          <a:p>
            <a:pPr lvl="1"/>
            <a:r>
              <a:rPr lang="en-US" sz="1600" dirty="0" smtClean="0"/>
              <a:t>Tile for cache locality</a:t>
            </a:r>
          </a:p>
          <a:p>
            <a:r>
              <a:rPr lang="en-US" sz="1800" dirty="0" err="1" smtClean="0"/>
              <a:t>Vectorization</a:t>
            </a:r>
            <a:endParaRPr lang="en-US" sz="1800" dirty="0" smtClean="0"/>
          </a:p>
          <a:p>
            <a:r>
              <a:rPr lang="en-US" sz="1800" dirty="0" err="1" smtClean="0"/>
              <a:t>Prefetching</a:t>
            </a:r>
            <a:endParaRPr lang="en-US" sz="1800" dirty="0" smtClean="0"/>
          </a:p>
          <a:p>
            <a:r>
              <a:rPr lang="en-US" sz="1800" dirty="0" smtClean="0"/>
              <a:t>Parallelization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09600" y="1341437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5000"/>
              <a:buFont typeface="Gill Sans MT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26656" name="Picture 32"/>
          <p:cNvPicPr>
            <a:picLocks noChangeAspect="1" noChangeArrowheads="1"/>
          </p:cNvPicPr>
          <p:nvPr/>
        </p:nvPicPr>
        <p:blipFill>
          <a:blip r:embed="rId2" cstate="print"/>
          <a:srcRect b="70778"/>
          <a:stretch>
            <a:fillRect/>
          </a:stretch>
        </p:blipFill>
        <p:spPr bwMode="auto">
          <a:xfrm>
            <a:off x="319088" y="1057283"/>
            <a:ext cx="8505825" cy="163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/>
          <p:nvPr/>
        </p:nvGrpSpPr>
        <p:grpSpPr>
          <a:xfrm>
            <a:off x="7546109" y="932873"/>
            <a:ext cx="1376218" cy="1847272"/>
            <a:chOff x="7546109" y="932873"/>
            <a:chExt cx="1376218" cy="1847272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8044873" y="932873"/>
              <a:ext cx="877454" cy="18472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546109" y="1930400"/>
              <a:ext cx="803564" cy="360217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6848797" y="928261"/>
            <a:ext cx="1385454" cy="1847272"/>
            <a:chOff x="6848797" y="928261"/>
            <a:chExt cx="1385454" cy="1847272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7356797" y="928261"/>
              <a:ext cx="877454" cy="18472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848797" y="2332172"/>
              <a:ext cx="803564" cy="360217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6063737" y="928261"/>
            <a:ext cx="1376218" cy="1847272"/>
            <a:chOff x="7546109" y="932873"/>
            <a:chExt cx="1376218" cy="1847272"/>
          </a:xfrm>
          <a:solidFill>
            <a:schemeClr val="bg1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8044873" y="932873"/>
              <a:ext cx="877454" cy="18472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546109" y="1930400"/>
              <a:ext cx="803564" cy="360217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5366425" y="923649"/>
            <a:ext cx="1376218" cy="1847272"/>
            <a:chOff x="6848797" y="928261"/>
            <a:chExt cx="1376218" cy="1847272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7347561" y="928261"/>
              <a:ext cx="877454" cy="18472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848797" y="2332172"/>
              <a:ext cx="803564" cy="360217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4502750" y="919027"/>
            <a:ext cx="1403926" cy="1847272"/>
            <a:chOff x="7546109" y="932873"/>
            <a:chExt cx="1403926" cy="1847272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8072581" y="932873"/>
              <a:ext cx="877454" cy="18472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546109" y="1930400"/>
              <a:ext cx="803564" cy="360217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3823910" y="914415"/>
            <a:ext cx="1385454" cy="1847272"/>
            <a:chOff x="6848797" y="928261"/>
            <a:chExt cx="1385454" cy="1847272"/>
          </a:xfrm>
          <a:solidFill>
            <a:schemeClr val="bg1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7356797" y="928261"/>
              <a:ext cx="877454" cy="18472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48797" y="2332172"/>
              <a:ext cx="803564" cy="360217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2951017" y="928257"/>
            <a:ext cx="1514758" cy="1847272"/>
            <a:chOff x="7546109" y="932873"/>
            <a:chExt cx="1514758" cy="1847272"/>
          </a:xfrm>
          <a:solidFill>
            <a:schemeClr val="bg1"/>
          </a:solidFill>
        </p:grpSpPr>
        <p:sp>
          <p:nvSpPr>
            <p:cNvPr id="28" name="Rectangle 27"/>
            <p:cNvSpPr/>
            <p:nvPr/>
          </p:nvSpPr>
          <p:spPr bwMode="auto">
            <a:xfrm>
              <a:off x="8183413" y="932873"/>
              <a:ext cx="877454" cy="18472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546109" y="1930400"/>
              <a:ext cx="803564" cy="360217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29"/>
          <p:cNvGrpSpPr/>
          <p:nvPr/>
        </p:nvGrpSpPr>
        <p:grpSpPr>
          <a:xfrm>
            <a:off x="2336829" y="923645"/>
            <a:ext cx="1385454" cy="1847272"/>
            <a:chOff x="6848797" y="928261"/>
            <a:chExt cx="1385454" cy="1847272"/>
          </a:xfrm>
          <a:solidFill>
            <a:schemeClr val="bg1"/>
          </a:solidFill>
        </p:grpSpPr>
        <p:sp>
          <p:nvSpPr>
            <p:cNvPr id="31" name="Rectangle 30"/>
            <p:cNvSpPr/>
            <p:nvPr/>
          </p:nvSpPr>
          <p:spPr bwMode="auto">
            <a:xfrm>
              <a:off x="7356797" y="928261"/>
              <a:ext cx="877454" cy="18472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848797" y="2332172"/>
              <a:ext cx="803564" cy="360217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32"/>
          <p:cNvGrpSpPr/>
          <p:nvPr/>
        </p:nvGrpSpPr>
        <p:grpSpPr>
          <a:xfrm>
            <a:off x="1602500" y="928255"/>
            <a:ext cx="1376218" cy="1847272"/>
            <a:chOff x="7546109" y="932873"/>
            <a:chExt cx="1376218" cy="1847272"/>
          </a:xfrm>
          <a:solidFill>
            <a:schemeClr val="bg1"/>
          </a:solidFill>
        </p:grpSpPr>
        <p:sp>
          <p:nvSpPr>
            <p:cNvPr id="34" name="Rectangle 33"/>
            <p:cNvSpPr/>
            <p:nvPr/>
          </p:nvSpPr>
          <p:spPr bwMode="auto">
            <a:xfrm>
              <a:off x="8044873" y="932873"/>
              <a:ext cx="877454" cy="1847272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546109" y="1930400"/>
              <a:ext cx="803564" cy="360217"/>
            </a:xfrm>
            <a:prstGeom prst="rect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Freeform 43"/>
          <p:cNvSpPr/>
          <p:nvPr/>
        </p:nvSpPr>
        <p:spPr bwMode="auto">
          <a:xfrm>
            <a:off x="1265382" y="3480550"/>
            <a:ext cx="1681018" cy="63116"/>
          </a:xfrm>
          <a:custGeom>
            <a:avLst/>
            <a:gdLst>
              <a:gd name="connsiteX0" fmla="*/ 0 w 1681018"/>
              <a:gd name="connsiteY0" fmla="*/ 38485 h 63116"/>
              <a:gd name="connsiteX1" fmla="*/ 544945 w 1681018"/>
              <a:gd name="connsiteY1" fmla="*/ 56958 h 63116"/>
              <a:gd name="connsiteX2" fmla="*/ 1034473 w 1681018"/>
              <a:gd name="connsiteY2" fmla="*/ 1539 h 63116"/>
              <a:gd name="connsiteX3" fmla="*/ 1385454 w 1681018"/>
              <a:gd name="connsiteY3" fmla="*/ 47721 h 63116"/>
              <a:gd name="connsiteX4" fmla="*/ 1681018 w 1681018"/>
              <a:gd name="connsiteY4" fmla="*/ 47721 h 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018" h="63116">
                <a:moveTo>
                  <a:pt x="0" y="38485"/>
                </a:moveTo>
                <a:cubicBezTo>
                  <a:pt x="186266" y="50800"/>
                  <a:pt x="372533" y="63116"/>
                  <a:pt x="544945" y="56958"/>
                </a:cubicBezTo>
                <a:cubicBezTo>
                  <a:pt x="717357" y="50800"/>
                  <a:pt x="894388" y="3079"/>
                  <a:pt x="1034473" y="1539"/>
                </a:cubicBezTo>
                <a:cubicBezTo>
                  <a:pt x="1174558" y="0"/>
                  <a:pt x="1277697" y="40024"/>
                  <a:pt x="1385454" y="47721"/>
                </a:cubicBezTo>
                <a:cubicBezTo>
                  <a:pt x="1493211" y="55418"/>
                  <a:pt x="1587114" y="51569"/>
                  <a:pt x="1681018" y="47721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 flipH="1">
            <a:off x="1325422" y="3762254"/>
            <a:ext cx="1681018" cy="63116"/>
          </a:xfrm>
          <a:custGeom>
            <a:avLst/>
            <a:gdLst>
              <a:gd name="connsiteX0" fmla="*/ 0 w 1681018"/>
              <a:gd name="connsiteY0" fmla="*/ 38485 h 63116"/>
              <a:gd name="connsiteX1" fmla="*/ 544945 w 1681018"/>
              <a:gd name="connsiteY1" fmla="*/ 56958 h 63116"/>
              <a:gd name="connsiteX2" fmla="*/ 1034473 w 1681018"/>
              <a:gd name="connsiteY2" fmla="*/ 1539 h 63116"/>
              <a:gd name="connsiteX3" fmla="*/ 1385454 w 1681018"/>
              <a:gd name="connsiteY3" fmla="*/ 47721 h 63116"/>
              <a:gd name="connsiteX4" fmla="*/ 1681018 w 1681018"/>
              <a:gd name="connsiteY4" fmla="*/ 47721 h 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018" h="63116">
                <a:moveTo>
                  <a:pt x="0" y="38485"/>
                </a:moveTo>
                <a:cubicBezTo>
                  <a:pt x="186266" y="50800"/>
                  <a:pt x="372533" y="63116"/>
                  <a:pt x="544945" y="56958"/>
                </a:cubicBezTo>
                <a:cubicBezTo>
                  <a:pt x="717357" y="50800"/>
                  <a:pt x="894388" y="3079"/>
                  <a:pt x="1034473" y="1539"/>
                </a:cubicBezTo>
                <a:cubicBezTo>
                  <a:pt x="1174558" y="0"/>
                  <a:pt x="1277697" y="40024"/>
                  <a:pt x="1385454" y="47721"/>
                </a:cubicBezTo>
                <a:cubicBezTo>
                  <a:pt x="1493211" y="55418"/>
                  <a:pt x="1587114" y="51569"/>
                  <a:pt x="1681018" y="47721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1306950" y="4057806"/>
            <a:ext cx="1681018" cy="63116"/>
          </a:xfrm>
          <a:custGeom>
            <a:avLst/>
            <a:gdLst>
              <a:gd name="connsiteX0" fmla="*/ 0 w 1681018"/>
              <a:gd name="connsiteY0" fmla="*/ 38485 h 63116"/>
              <a:gd name="connsiteX1" fmla="*/ 544945 w 1681018"/>
              <a:gd name="connsiteY1" fmla="*/ 56958 h 63116"/>
              <a:gd name="connsiteX2" fmla="*/ 1034473 w 1681018"/>
              <a:gd name="connsiteY2" fmla="*/ 1539 h 63116"/>
              <a:gd name="connsiteX3" fmla="*/ 1385454 w 1681018"/>
              <a:gd name="connsiteY3" fmla="*/ 47721 h 63116"/>
              <a:gd name="connsiteX4" fmla="*/ 1681018 w 1681018"/>
              <a:gd name="connsiteY4" fmla="*/ 47721 h 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018" h="63116">
                <a:moveTo>
                  <a:pt x="0" y="38485"/>
                </a:moveTo>
                <a:cubicBezTo>
                  <a:pt x="186266" y="50800"/>
                  <a:pt x="372533" y="63116"/>
                  <a:pt x="544945" y="56958"/>
                </a:cubicBezTo>
                <a:cubicBezTo>
                  <a:pt x="717357" y="50800"/>
                  <a:pt x="894388" y="3079"/>
                  <a:pt x="1034473" y="1539"/>
                </a:cubicBezTo>
                <a:cubicBezTo>
                  <a:pt x="1174558" y="0"/>
                  <a:pt x="1277697" y="40024"/>
                  <a:pt x="1385454" y="47721"/>
                </a:cubicBezTo>
                <a:cubicBezTo>
                  <a:pt x="1493211" y="55418"/>
                  <a:pt x="1587114" y="51569"/>
                  <a:pt x="1681018" y="47721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 rot="10800000">
            <a:off x="849745" y="4399538"/>
            <a:ext cx="2249055" cy="61625"/>
          </a:xfrm>
          <a:custGeom>
            <a:avLst/>
            <a:gdLst>
              <a:gd name="connsiteX0" fmla="*/ 0 w 1681018"/>
              <a:gd name="connsiteY0" fmla="*/ 38485 h 63116"/>
              <a:gd name="connsiteX1" fmla="*/ 544945 w 1681018"/>
              <a:gd name="connsiteY1" fmla="*/ 56958 h 63116"/>
              <a:gd name="connsiteX2" fmla="*/ 1034473 w 1681018"/>
              <a:gd name="connsiteY2" fmla="*/ 1539 h 63116"/>
              <a:gd name="connsiteX3" fmla="*/ 1385454 w 1681018"/>
              <a:gd name="connsiteY3" fmla="*/ 47721 h 63116"/>
              <a:gd name="connsiteX4" fmla="*/ 1681018 w 1681018"/>
              <a:gd name="connsiteY4" fmla="*/ 47721 h 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018" h="63116">
                <a:moveTo>
                  <a:pt x="0" y="38485"/>
                </a:moveTo>
                <a:cubicBezTo>
                  <a:pt x="186266" y="50800"/>
                  <a:pt x="372533" y="63116"/>
                  <a:pt x="544945" y="56958"/>
                </a:cubicBezTo>
                <a:cubicBezTo>
                  <a:pt x="717357" y="50800"/>
                  <a:pt x="894388" y="3079"/>
                  <a:pt x="1034473" y="1539"/>
                </a:cubicBezTo>
                <a:cubicBezTo>
                  <a:pt x="1174558" y="0"/>
                  <a:pt x="1277697" y="40024"/>
                  <a:pt x="1385454" y="47721"/>
                </a:cubicBezTo>
                <a:cubicBezTo>
                  <a:pt x="1493211" y="55418"/>
                  <a:pt x="1587114" y="51569"/>
                  <a:pt x="1681018" y="47721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15275" y="3071193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2,271x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8426" y="3071193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296,260x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76940" y="307119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522x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15275" y="3071193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1,117x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15275" y="3071193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7,514x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07498" y="307119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12,316x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07498" y="307119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33,453x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07498" y="307119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87,042x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76940" y="307119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220x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grpSp>
        <p:nvGrpSpPr>
          <p:cNvPr id="24" name="Group 58"/>
          <p:cNvGrpSpPr/>
          <p:nvPr/>
        </p:nvGrpSpPr>
        <p:grpSpPr>
          <a:xfrm>
            <a:off x="941832" y="3011424"/>
            <a:ext cx="3785616" cy="288036"/>
            <a:chOff x="941832" y="3011424"/>
            <a:chExt cx="3785616" cy="288036"/>
          </a:xfrm>
        </p:grpSpPr>
        <p:sp>
          <p:nvSpPr>
            <p:cNvPr id="57" name="Freeform 56"/>
            <p:cNvSpPr/>
            <p:nvPr/>
          </p:nvSpPr>
          <p:spPr bwMode="auto">
            <a:xfrm>
              <a:off x="941832" y="3011424"/>
              <a:ext cx="3785616" cy="281940"/>
            </a:xfrm>
            <a:custGeom>
              <a:avLst/>
              <a:gdLst>
                <a:gd name="connsiteX0" fmla="*/ 0 w 3785616"/>
                <a:gd name="connsiteY0" fmla="*/ 234696 h 281940"/>
                <a:gd name="connsiteX1" fmla="*/ 192024 w 3785616"/>
                <a:gd name="connsiteY1" fmla="*/ 70104 h 281940"/>
                <a:gd name="connsiteX2" fmla="*/ 420624 w 3785616"/>
                <a:gd name="connsiteY2" fmla="*/ 234696 h 281940"/>
                <a:gd name="connsiteX3" fmla="*/ 676656 w 3785616"/>
                <a:gd name="connsiteY3" fmla="*/ 216408 h 281940"/>
                <a:gd name="connsiteX4" fmla="*/ 722376 w 3785616"/>
                <a:gd name="connsiteY4" fmla="*/ 60960 h 281940"/>
                <a:gd name="connsiteX5" fmla="*/ 1161288 w 3785616"/>
                <a:gd name="connsiteY5" fmla="*/ 271272 h 281940"/>
                <a:gd name="connsiteX6" fmla="*/ 1426464 w 3785616"/>
                <a:gd name="connsiteY6" fmla="*/ 124968 h 281940"/>
                <a:gd name="connsiteX7" fmla="*/ 1901952 w 3785616"/>
                <a:gd name="connsiteY7" fmla="*/ 271272 h 281940"/>
                <a:gd name="connsiteX8" fmla="*/ 2194560 w 3785616"/>
                <a:gd name="connsiteY8" fmla="*/ 88392 h 281940"/>
                <a:gd name="connsiteX9" fmla="*/ 2551176 w 3785616"/>
                <a:gd name="connsiteY9" fmla="*/ 252984 h 281940"/>
                <a:gd name="connsiteX10" fmla="*/ 2761488 w 3785616"/>
                <a:gd name="connsiteY10" fmla="*/ 6096 h 281940"/>
                <a:gd name="connsiteX11" fmla="*/ 3218688 w 3785616"/>
                <a:gd name="connsiteY11" fmla="*/ 216408 h 281940"/>
                <a:gd name="connsiteX12" fmla="*/ 3502152 w 3785616"/>
                <a:gd name="connsiteY12" fmla="*/ 106680 h 281940"/>
                <a:gd name="connsiteX13" fmla="*/ 3785616 w 3785616"/>
                <a:gd name="connsiteY13" fmla="*/ 207264 h 28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85616" h="281940">
                  <a:moveTo>
                    <a:pt x="0" y="234696"/>
                  </a:moveTo>
                  <a:cubicBezTo>
                    <a:pt x="60960" y="152400"/>
                    <a:pt x="121920" y="70104"/>
                    <a:pt x="192024" y="70104"/>
                  </a:cubicBezTo>
                  <a:cubicBezTo>
                    <a:pt x="262128" y="70104"/>
                    <a:pt x="339852" y="210312"/>
                    <a:pt x="420624" y="234696"/>
                  </a:cubicBezTo>
                  <a:cubicBezTo>
                    <a:pt x="501396" y="259080"/>
                    <a:pt x="626364" y="245364"/>
                    <a:pt x="676656" y="216408"/>
                  </a:cubicBezTo>
                  <a:cubicBezTo>
                    <a:pt x="726948" y="187452"/>
                    <a:pt x="641604" y="51816"/>
                    <a:pt x="722376" y="60960"/>
                  </a:cubicBezTo>
                  <a:cubicBezTo>
                    <a:pt x="803148" y="70104"/>
                    <a:pt x="1043940" y="260604"/>
                    <a:pt x="1161288" y="271272"/>
                  </a:cubicBezTo>
                  <a:cubicBezTo>
                    <a:pt x="1278636" y="281940"/>
                    <a:pt x="1303020" y="124968"/>
                    <a:pt x="1426464" y="124968"/>
                  </a:cubicBezTo>
                  <a:cubicBezTo>
                    <a:pt x="1549908" y="124968"/>
                    <a:pt x="1773936" y="277368"/>
                    <a:pt x="1901952" y="271272"/>
                  </a:cubicBezTo>
                  <a:cubicBezTo>
                    <a:pt x="2029968" y="265176"/>
                    <a:pt x="2086356" y="91440"/>
                    <a:pt x="2194560" y="88392"/>
                  </a:cubicBezTo>
                  <a:cubicBezTo>
                    <a:pt x="2302764" y="85344"/>
                    <a:pt x="2456688" y="266700"/>
                    <a:pt x="2551176" y="252984"/>
                  </a:cubicBezTo>
                  <a:cubicBezTo>
                    <a:pt x="2645664" y="239268"/>
                    <a:pt x="2650236" y="12192"/>
                    <a:pt x="2761488" y="6096"/>
                  </a:cubicBezTo>
                  <a:cubicBezTo>
                    <a:pt x="2872740" y="0"/>
                    <a:pt x="3095244" y="199644"/>
                    <a:pt x="3218688" y="216408"/>
                  </a:cubicBezTo>
                  <a:cubicBezTo>
                    <a:pt x="3342132" y="233172"/>
                    <a:pt x="3407664" y="108204"/>
                    <a:pt x="3502152" y="106680"/>
                  </a:cubicBezTo>
                  <a:cubicBezTo>
                    <a:pt x="3596640" y="105156"/>
                    <a:pt x="3691128" y="156210"/>
                    <a:pt x="3785616" y="207264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 rot="10800000" flipV="1">
              <a:off x="1149096" y="3017520"/>
              <a:ext cx="3569208" cy="281940"/>
            </a:xfrm>
            <a:custGeom>
              <a:avLst/>
              <a:gdLst>
                <a:gd name="connsiteX0" fmla="*/ 0 w 3785616"/>
                <a:gd name="connsiteY0" fmla="*/ 234696 h 281940"/>
                <a:gd name="connsiteX1" fmla="*/ 192024 w 3785616"/>
                <a:gd name="connsiteY1" fmla="*/ 70104 h 281940"/>
                <a:gd name="connsiteX2" fmla="*/ 420624 w 3785616"/>
                <a:gd name="connsiteY2" fmla="*/ 234696 h 281940"/>
                <a:gd name="connsiteX3" fmla="*/ 676656 w 3785616"/>
                <a:gd name="connsiteY3" fmla="*/ 216408 h 281940"/>
                <a:gd name="connsiteX4" fmla="*/ 722376 w 3785616"/>
                <a:gd name="connsiteY4" fmla="*/ 60960 h 281940"/>
                <a:gd name="connsiteX5" fmla="*/ 1161288 w 3785616"/>
                <a:gd name="connsiteY5" fmla="*/ 271272 h 281940"/>
                <a:gd name="connsiteX6" fmla="*/ 1426464 w 3785616"/>
                <a:gd name="connsiteY6" fmla="*/ 124968 h 281940"/>
                <a:gd name="connsiteX7" fmla="*/ 1901952 w 3785616"/>
                <a:gd name="connsiteY7" fmla="*/ 271272 h 281940"/>
                <a:gd name="connsiteX8" fmla="*/ 2194560 w 3785616"/>
                <a:gd name="connsiteY8" fmla="*/ 88392 h 281940"/>
                <a:gd name="connsiteX9" fmla="*/ 2551176 w 3785616"/>
                <a:gd name="connsiteY9" fmla="*/ 252984 h 281940"/>
                <a:gd name="connsiteX10" fmla="*/ 2761488 w 3785616"/>
                <a:gd name="connsiteY10" fmla="*/ 6096 h 281940"/>
                <a:gd name="connsiteX11" fmla="*/ 3218688 w 3785616"/>
                <a:gd name="connsiteY11" fmla="*/ 216408 h 281940"/>
                <a:gd name="connsiteX12" fmla="*/ 3502152 w 3785616"/>
                <a:gd name="connsiteY12" fmla="*/ 106680 h 281940"/>
                <a:gd name="connsiteX13" fmla="*/ 3785616 w 3785616"/>
                <a:gd name="connsiteY13" fmla="*/ 207264 h 28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85616" h="281940">
                  <a:moveTo>
                    <a:pt x="0" y="234696"/>
                  </a:moveTo>
                  <a:cubicBezTo>
                    <a:pt x="60960" y="152400"/>
                    <a:pt x="121920" y="70104"/>
                    <a:pt x="192024" y="70104"/>
                  </a:cubicBezTo>
                  <a:cubicBezTo>
                    <a:pt x="262128" y="70104"/>
                    <a:pt x="339852" y="210312"/>
                    <a:pt x="420624" y="234696"/>
                  </a:cubicBezTo>
                  <a:cubicBezTo>
                    <a:pt x="501396" y="259080"/>
                    <a:pt x="626364" y="245364"/>
                    <a:pt x="676656" y="216408"/>
                  </a:cubicBezTo>
                  <a:cubicBezTo>
                    <a:pt x="726948" y="187452"/>
                    <a:pt x="641604" y="51816"/>
                    <a:pt x="722376" y="60960"/>
                  </a:cubicBezTo>
                  <a:cubicBezTo>
                    <a:pt x="803148" y="70104"/>
                    <a:pt x="1043940" y="260604"/>
                    <a:pt x="1161288" y="271272"/>
                  </a:cubicBezTo>
                  <a:cubicBezTo>
                    <a:pt x="1278636" y="281940"/>
                    <a:pt x="1303020" y="124968"/>
                    <a:pt x="1426464" y="124968"/>
                  </a:cubicBezTo>
                  <a:cubicBezTo>
                    <a:pt x="1549908" y="124968"/>
                    <a:pt x="1773936" y="277368"/>
                    <a:pt x="1901952" y="271272"/>
                  </a:cubicBezTo>
                  <a:cubicBezTo>
                    <a:pt x="2029968" y="265176"/>
                    <a:pt x="2086356" y="91440"/>
                    <a:pt x="2194560" y="88392"/>
                  </a:cubicBezTo>
                  <a:cubicBezTo>
                    <a:pt x="2302764" y="85344"/>
                    <a:pt x="2456688" y="266700"/>
                    <a:pt x="2551176" y="252984"/>
                  </a:cubicBezTo>
                  <a:cubicBezTo>
                    <a:pt x="2645664" y="239268"/>
                    <a:pt x="2650236" y="12192"/>
                    <a:pt x="2761488" y="6096"/>
                  </a:cubicBezTo>
                  <a:cubicBezTo>
                    <a:pt x="2872740" y="0"/>
                    <a:pt x="3095244" y="199644"/>
                    <a:pt x="3218688" y="216408"/>
                  </a:cubicBezTo>
                  <a:cubicBezTo>
                    <a:pt x="3342132" y="233172"/>
                    <a:pt x="3407664" y="108204"/>
                    <a:pt x="3502152" y="106680"/>
                  </a:cubicBezTo>
                  <a:cubicBezTo>
                    <a:pt x="3596640" y="105156"/>
                    <a:pt x="3691128" y="156210"/>
                    <a:pt x="3785616" y="207264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/>
      <p:bldP spid="48" grpId="1"/>
      <p:bldP spid="49" grpId="0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925" y="0"/>
            <a:ext cx="7351713" cy="854075"/>
          </a:xfrm>
        </p:spPr>
        <p:txBody>
          <a:bodyPr>
            <a:normAutofit/>
          </a:bodyPr>
          <a:lstStyle/>
          <a:p>
            <a:r>
              <a:rPr lang="en-US" dirty="0" smtClean="0"/>
              <a:t>Algorithmic Choice in Multigrid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50951"/>
            <a:ext cx="8229600" cy="1416049"/>
          </a:xfrm>
        </p:spPr>
        <p:txBody>
          <a:bodyPr>
            <a:normAutofit/>
          </a:bodyPr>
          <a:lstStyle/>
          <a:p>
            <a:r>
              <a:rPr lang="en-US" dirty="0" smtClean="0"/>
              <a:t>Tuning cycle shape!</a:t>
            </a:r>
          </a:p>
          <a:p>
            <a:pPr lvl="1"/>
            <a:r>
              <a:rPr lang="en-US" dirty="0" smtClean="0"/>
              <a:t>Examples of recursive options: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3200400" y="5867400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Iterating with shortcuts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rot="16200000" flipH="1">
            <a:off x="3048000" y="49530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 flipH="1" flipV="1">
            <a:off x="3962400" y="49530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 flipH="1" flipV="1">
            <a:off x="5791199" y="3124201"/>
            <a:ext cx="914400" cy="304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2438400" y="31242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 flipH="1" flipV="1">
            <a:off x="5181600" y="49530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6200000" flipH="1">
            <a:off x="2743201" y="40386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 flipH="1" flipV="1">
            <a:off x="5486399" y="40386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286000" y="2362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68150" y="2362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4267200" y="4953000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1" name="Freeform 20"/>
          <p:cNvSpPr/>
          <p:nvPr/>
        </p:nvSpPr>
        <p:spPr bwMode="auto">
          <a:xfrm>
            <a:off x="3657600" y="5486400"/>
            <a:ext cx="609600" cy="76200"/>
          </a:xfrm>
          <a:custGeom>
            <a:avLst/>
            <a:gdLst>
              <a:gd name="connsiteX0" fmla="*/ 0 w 602456"/>
              <a:gd name="connsiteY0" fmla="*/ 83741 h 83741"/>
              <a:gd name="connsiteX1" fmla="*/ 292894 w 602456"/>
              <a:gd name="connsiteY1" fmla="*/ 397 h 83741"/>
              <a:gd name="connsiteX2" fmla="*/ 602456 w 602456"/>
              <a:gd name="connsiteY2" fmla="*/ 81360 h 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456" h="83741">
                <a:moveTo>
                  <a:pt x="0" y="83741"/>
                </a:moveTo>
                <a:cubicBezTo>
                  <a:pt x="96242" y="42267"/>
                  <a:pt x="192485" y="794"/>
                  <a:pt x="292894" y="397"/>
                </a:cubicBezTo>
                <a:cubicBezTo>
                  <a:pt x="393303" y="0"/>
                  <a:pt x="497879" y="40680"/>
                  <a:pt x="602456" y="8136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876800" y="5486400"/>
            <a:ext cx="609600" cy="76200"/>
          </a:xfrm>
          <a:custGeom>
            <a:avLst/>
            <a:gdLst>
              <a:gd name="connsiteX0" fmla="*/ 0 w 602456"/>
              <a:gd name="connsiteY0" fmla="*/ 83741 h 83741"/>
              <a:gd name="connsiteX1" fmla="*/ 292894 w 602456"/>
              <a:gd name="connsiteY1" fmla="*/ 397 h 83741"/>
              <a:gd name="connsiteX2" fmla="*/ 602456 w 602456"/>
              <a:gd name="connsiteY2" fmla="*/ 81360 h 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456" h="83741">
                <a:moveTo>
                  <a:pt x="0" y="83741"/>
                </a:moveTo>
                <a:cubicBezTo>
                  <a:pt x="96242" y="42267"/>
                  <a:pt x="192485" y="794"/>
                  <a:pt x="292894" y="397"/>
                </a:cubicBezTo>
                <a:cubicBezTo>
                  <a:pt x="393303" y="0"/>
                  <a:pt x="497879" y="40680"/>
                  <a:pt x="602456" y="8136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925" y="0"/>
            <a:ext cx="7351713" cy="854075"/>
          </a:xfrm>
        </p:spPr>
        <p:txBody>
          <a:bodyPr>
            <a:normAutofit/>
          </a:bodyPr>
          <a:lstStyle/>
          <a:p>
            <a:r>
              <a:rPr lang="en-US" dirty="0" smtClean="0"/>
              <a:t>Algorithmic Choice in Multigrid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iterations depends on what </a:t>
            </a:r>
            <a:r>
              <a:rPr lang="en-US" b="1" dirty="0" smtClean="0"/>
              <a:t>accuracy</a:t>
            </a:r>
            <a:r>
              <a:rPr lang="en-US" dirty="0" smtClean="0"/>
              <a:t> we want at the current grid resolution!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50951"/>
            <a:ext cx="8229600" cy="14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Tuning cycle shape!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Once we pick a recursive option, how many times do we iterate?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3056850" y="4004846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6200000" flipH="1">
            <a:off x="1609050" y="4004846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47800" y="3200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6683" y="3124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 bwMode="auto">
          <a:xfrm>
            <a:off x="2066250" y="4267200"/>
            <a:ext cx="1447800" cy="914400"/>
          </a:xfrm>
          <a:prstGeom prst="cloud">
            <a:avLst/>
          </a:prstGeom>
          <a:solidFill>
            <a:srgbClr val="FF5D5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837650" y="3628311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90250" y="3628311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4820933" y="4004846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373133" y="4004846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57800" y="3124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 bwMode="auto">
          <a:xfrm>
            <a:off x="3830333" y="4267200"/>
            <a:ext cx="1447800" cy="914400"/>
          </a:xfrm>
          <a:prstGeom prst="cloud">
            <a:avLst/>
          </a:prstGeom>
          <a:solidFill>
            <a:srgbClr val="FF5D5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6581775" y="4004846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5133975" y="4004846"/>
            <a:ext cx="914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288716" y="3200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dirty="0"/>
          </a:p>
        </p:txBody>
      </p:sp>
      <p:sp>
        <p:nvSpPr>
          <p:cNvPr id="20" name="Cloud 19"/>
          <p:cNvSpPr/>
          <p:nvPr/>
        </p:nvSpPr>
        <p:spPr bwMode="auto">
          <a:xfrm>
            <a:off x="5591175" y="4267200"/>
            <a:ext cx="1447800" cy="914400"/>
          </a:xfrm>
          <a:prstGeom prst="cloud">
            <a:avLst/>
          </a:prstGeom>
          <a:solidFill>
            <a:srgbClr val="FF5D5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115175" y="3628311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143000" y="2970212"/>
            <a:ext cx="67056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548279" y="2743200"/>
            <a:ext cx="20524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Higher Accuracy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timalSet-fir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854" y="2133600"/>
            <a:ext cx="4238545" cy="320039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2400000">
            <a:off x="3466157" y="3190596"/>
            <a:ext cx="1752600" cy="990600"/>
          </a:xfrm>
          <a:prstGeom prst="rightArrow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8229600" cy="5503862"/>
          </a:xfrm>
        </p:spPr>
        <p:txBody>
          <a:bodyPr>
            <a:normAutofit/>
          </a:bodyPr>
          <a:lstStyle/>
          <a:p>
            <a:r>
              <a:rPr lang="en-US" dirty="0" smtClean="0"/>
              <a:t>Plot all cycle shapes for a given grid resolution: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Idea: Maintain a </a:t>
            </a:r>
            <a:r>
              <a:rPr lang="en-US" b="1" dirty="0" smtClean="0"/>
              <a:t>family</a:t>
            </a:r>
            <a:r>
              <a:rPr lang="en-US" dirty="0" smtClean="0"/>
              <a:t> of optimal algorithms for each grid resolution</a:t>
            </a:r>
          </a:p>
        </p:txBody>
      </p:sp>
      <p:pic>
        <p:nvPicPr>
          <p:cNvPr id="8" name="Picture 7" descr="optimalSet-fir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9854" y="2133600"/>
            <a:ext cx="4238545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</a:t>
            </a:r>
            <a:r>
              <a:rPr lang="en-US" dirty="0" err="1" smtClean="0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41148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97FE9"/>
                </a:solidFill>
              </a:rPr>
              <a:t>Better</a:t>
            </a:r>
            <a:endParaRPr lang="en-US" sz="2000" dirty="0">
              <a:solidFill>
                <a:srgbClr val="597FE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197" y="3559314"/>
            <a:ext cx="175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Keep only the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optimal</a:t>
            </a:r>
            <a:r>
              <a:rPr lang="en-US" sz="2000" dirty="0" smtClean="0"/>
              <a:t> ones!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03862"/>
          </a:xfrm>
        </p:spPr>
        <p:txBody>
          <a:bodyPr>
            <a:noAutofit/>
          </a:bodyPr>
          <a:lstStyle/>
          <a:p>
            <a:r>
              <a:rPr lang="en-US" dirty="0" smtClean="0"/>
              <a:t>Problem: Too many optimal cycle shapes to remember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Solution: Remember the fastest algorithms for a discrete set of accuracies</a:t>
            </a:r>
          </a:p>
        </p:txBody>
      </p:sp>
      <p:pic>
        <p:nvPicPr>
          <p:cNvPr id="8" name="Picture 7" descr="optimalSet-fir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854" y="2133600"/>
            <a:ext cx="4238544" cy="3200399"/>
          </a:xfrm>
          <a:prstGeom prst="rect">
            <a:avLst/>
          </a:prstGeom>
        </p:spPr>
      </p:pic>
      <p:pic>
        <p:nvPicPr>
          <p:cNvPr id="9" name="Picture 8" descr="optimalSet-fir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9856" y="2133601"/>
            <a:ext cx="4238544" cy="3200398"/>
          </a:xfrm>
          <a:prstGeom prst="rect">
            <a:avLst/>
          </a:prstGeom>
        </p:spPr>
      </p:pic>
      <p:pic>
        <p:nvPicPr>
          <p:cNvPr id="10" name="Picture 9" descr="optimalSet-fir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9857" y="2133600"/>
            <a:ext cx="4238542" cy="3200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Discrete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7919" y="4267200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Remember!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5181600" y="3581400"/>
            <a:ext cx="137160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4533900" y="3838578"/>
            <a:ext cx="2019300" cy="5810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>
            <a:off x="3238502" y="4524372"/>
            <a:ext cx="3314698" cy="476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3962400" y="4114800"/>
            <a:ext cx="25908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88925"/>
            <a:ext cx="7351713" cy="854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Dynamic Programming</a:t>
            </a:r>
            <a:br>
              <a:rPr lang="en-US" dirty="0" smtClean="0"/>
            </a:br>
            <a:r>
              <a:rPr lang="en-US" dirty="0" smtClean="0"/>
              <a:t>to Manage Auto-tuning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438"/>
            <a:ext cx="8229600" cy="5033962"/>
          </a:xfrm>
        </p:spPr>
        <p:txBody>
          <a:bodyPr/>
          <a:lstStyle/>
          <a:p>
            <a:r>
              <a:rPr lang="en-US" dirty="0" smtClean="0"/>
              <a:t>Only search cycle shapes that utilize optimized sub-cycles in recursive calls</a:t>
            </a:r>
          </a:p>
          <a:p>
            <a:r>
              <a:rPr lang="en-US" dirty="0" smtClean="0"/>
              <a:t>Build optimized algorithms from the bottom up</a:t>
            </a:r>
          </a:p>
          <a:p>
            <a:endParaRPr lang="en-US" dirty="0" smtClean="0"/>
          </a:p>
          <a:p>
            <a:r>
              <a:rPr lang="en-US" dirty="0" smtClean="0"/>
              <a:t>Allow shortcuts to stop recursion early</a:t>
            </a:r>
          </a:p>
          <a:p>
            <a:r>
              <a:rPr lang="en-US" dirty="0" smtClean="0"/>
              <a:t>Allow multiple iterations of sub-cycles to explore time vs. accuracy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914400"/>
            <a:ext cx="4038600" cy="54737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ts val="1500"/>
              </a:lnSpc>
              <a:buNone/>
            </a:pPr>
            <a:r>
              <a:rPr lang="en-US" sz="1400" b="1" dirty="0" smtClean="0"/>
              <a:t>transform</a:t>
            </a:r>
            <a:r>
              <a:rPr lang="en-US" sz="1400" dirty="0" smtClean="0"/>
              <a:t> </a:t>
            </a:r>
            <a:r>
              <a:rPr lang="en-US" sz="1400" dirty="0" err="1" smtClean="0"/>
              <a:t>Multigrid</a:t>
            </a:r>
            <a:r>
              <a:rPr lang="en-US" sz="1400" baseline="-25000" dirty="0" err="1" smtClean="0"/>
              <a:t>k</a:t>
            </a:r>
            <a:endParaRPr lang="en-US" sz="1400" baseline="-25000" dirty="0" smtClean="0"/>
          </a:p>
          <a:p>
            <a:pPr>
              <a:lnSpc>
                <a:spcPts val="1500"/>
              </a:lnSpc>
              <a:buNone/>
            </a:pPr>
            <a:r>
              <a:rPr lang="en-US" sz="1400" b="1" dirty="0" smtClean="0"/>
              <a:t>from</a:t>
            </a:r>
            <a:r>
              <a:rPr lang="en-US" sz="1400" dirty="0" smtClean="0"/>
              <a:t> X[</a:t>
            </a:r>
            <a:r>
              <a:rPr lang="en-US" sz="1400" dirty="0" err="1" smtClean="0"/>
              <a:t>n,n</a:t>
            </a:r>
            <a:r>
              <a:rPr lang="en-US" sz="1400" dirty="0" smtClean="0"/>
              <a:t>], B[</a:t>
            </a:r>
            <a:r>
              <a:rPr lang="en-US" sz="1400" dirty="0" err="1" smtClean="0"/>
              <a:t>n,n</a:t>
            </a:r>
            <a:r>
              <a:rPr lang="en-US" sz="1400" dirty="0" smtClean="0"/>
              <a:t>]</a:t>
            </a:r>
          </a:p>
          <a:p>
            <a:pPr>
              <a:lnSpc>
                <a:spcPts val="1500"/>
              </a:lnSpc>
              <a:buNone/>
            </a:pPr>
            <a:r>
              <a:rPr lang="en-US" sz="1400" b="1" dirty="0" smtClean="0"/>
              <a:t>to</a:t>
            </a:r>
            <a:r>
              <a:rPr lang="en-US" sz="1400" dirty="0" smtClean="0"/>
              <a:t> Y[</a:t>
            </a:r>
            <a:r>
              <a:rPr lang="en-US" sz="1400" dirty="0" err="1" smtClean="0"/>
              <a:t>n,n</a:t>
            </a:r>
            <a:r>
              <a:rPr lang="en-US" sz="1400" dirty="0" smtClean="0"/>
              <a:t>]</a:t>
            </a:r>
          </a:p>
          <a:p>
            <a:pPr>
              <a:lnSpc>
                <a:spcPts val="1500"/>
              </a:lnSpc>
              <a:buNone/>
            </a:pPr>
            <a:r>
              <a:rPr lang="en-US" sz="1400" dirty="0" smtClean="0"/>
              <a:t>{</a:t>
            </a:r>
          </a:p>
          <a:p>
            <a:pPr>
              <a:lnSpc>
                <a:spcPts val="1500"/>
              </a:lnSpc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// Base case</a:t>
            </a:r>
          </a:p>
          <a:p>
            <a:pPr>
              <a:lnSpc>
                <a:spcPts val="1500"/>
              </a:lnSpc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400" dirty="0" smtClean="0"/>
              <a:t>//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/>
              <a:t>Direct solve</a:t>
            </a:r>
          </a:p>
          <a:p>
            <a:pPr>
              <a:lnSpc>
                <a:spcPts val="1500"/>
              </a:lnSpc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buNone/>
            </a:pPr>
            <a:r>
              <a:rPr lang="en-US" sz="1800" dirty="0" smtClean="0"/>
              <a:t>        OR</a:t>
            </a:r>
          </a:p>
          <a:p>
            <a:pPr>
              <a:lnSpc>
                <a:spcPts val="1500"/>
              </a:lnSpc>
              <a:buNone/>
            </a:pP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// Base case</a:t>
            </a:r>
          </a:p>
          <a:p>
            <a:pPr>
              <a:lnSpc>
                <a:spcPts val="1500"/>
              </a:lnSpc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400" dirty="0" smtClean="0"/>
              <a:t>//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/>
              <a:t>Iterative solve at current resolution</a:t>
            </a:r>
          </a:p>
          <a:p>
            <a:pPr>
              <a:lnSpc>
                <a:spcPts val="1500"/>
              </a:lnSpc>
              <a:buNone/>
            </a:pPr>
            <a:endParaRPr lang="en-US" sz="1400" dirty="0" smtClean="0"/>
          </a:p>
          <a:p>
            <a:pPr>
              <a:lnSpc>
                <a:spcPts val="1500"/>
              </a:lnSpc>
              <a:buNone/>
            </a:pPr>
            <a:r>
              <a:rPr lang="en-US" sz="1400" dirty="0" smtClean="0"/>
              <a:t>          </a:t>
            </a:r>
            <a:r>
              <a:rPr lang="en-US" sz="1800" dirty="0" smtClean="0"/>
              <a:t>OR</a:t>
            </a:r>
            <a:endParaRPr lang="en-US" sz="1400" dirty="0" smtClean="0"/>
          </a:p>
          <a:p>
            <a:pPr>
              <a:lnSpc>
                <a:spcPts val="1500"/>
              </a:lnSpc>
              <a:buNone/>
            </a:pPr>
            <a:endParaRPr lang="en-US" sz="1400" dirty="0" smtClean="0"/>
          </a:p>
          <a:p>
            <a:pPr>
              <a:lnSpc>
                <a:spcPts val="1500"/>
              </a:lnSpc>
              <a:buNone/>
            </a:pPr>
            <a:r>
              <a:rPr lang="en-US" sz="1400" dirty="0" smtClean="0"/>
              <a:t>  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// Recursive case</a:t>
            </a:r>
          </a:p>
          <a:p>
            <a:pPr>
              <a:lnSpc>
                <a:spcPts val="1500"/>
              </a:lnSpc>
              <a:buNone/>
            </a:pPr>
            <a:r>
              <a:rPr lang="en-US" sz="1400" dirty="0" smtClean="0"/>
              <a:t>    // For some number of iterations</a:t>
            </a:r>
          </a:p>
          <a:p>
            <a:pPr lvl="0">
              <a:lnSpc>
                <a:spcPts val="1500"/>
              </a:lnSpc>
              <a:buNone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sz="1400" dirty="0" smtClean="0"/>
              <a:t>// Relax</a:t>
            </a:r>
          </a:p>
          <a:p>
            <a:pPr lvl="0">
              <a:lnSpc>
                <a:spcPts val="1500"/>
              </a:lnSpc>
              <a:buNone/>
              <a:defRPr/>
            </a:pPr>
            <a:r>
              <a:rPr lang="en-US" sz="1400" dirty="0" smtClean="0"/>
              <a:t>        // Compute residual and restrict</a:t>
            </a:r>
          </a:p>
          <a:p>
            <a:pPr lvl="0">
              <a:lnSpc>
                <a:spcPts val="1500"/>
              </a:lnSpc>
              <a:buNone/>
              <a:defRPr/>
            </a:pPr>
            <a:r>
              <a:rPr lang="en-US" sz="1400" dirty="0" smtClean="0"/>
              <a:t>        // Call </a:t>
            </a:r>
            <a:r>
              <a:rPr lang="en-US" sz="1400" dirty="0" err="1" smtClean="0"/>
              <a:t>Multigrid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for some </a:t>
            </a:r>
            <a:r>
              <a:rPr lang="en-US" sz="1400" dirty="0" err="1" smtClean="0"/>
              <a:t>i</a:t>
            </a:r>
            <a:endParaRPr lang="en-US" sz="1400" dirty="0" smtClean="0"/>
          </a:p>
          <a:p>
            <a:pPr lvl="0">
              <a:lnSpc>
                <a:spcPts val="1500"/>
              </a:lnSpc>
              <a:buNone/>
              <a:defRPr/>
            </a:pPr>
            <a:r>
              <a:rPr lang="en-US" sz="1400" dirty="0" smtClean="0"/>
              <a:t>        // Interpolate and correct</a:t>
            </a:r>
          </a:p>
          <a:p>
            <a:pPr lvl="0">
              <a:lnSpc>
                <a:spcPts val="1500"/>
              </a:lnSpc>
              <a:buNone/>
              <a:defRPr/>
            </a:pPr>
            <a:r>
              <a:rPr lang="en-US" sz="1400" dirty="0" smtClean="0"/>
              <a:t>        // Relax</a:t>
            </a:r>
          </a:p>
          <a:p>
            <a:pPr>
              <a:lnSpc>
                <a:spcPts val="1500"/>
              </a:lnSpc>
              <a:buNone/>
            </a:pPr>
            <a:r>
              <a:rPr lang="en-US" sz="1400" dirty="0" smtClean="0"/>
              <a:t>}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752600" y="1828800"/>
            <a:ext cx="1219200" cy="533400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Auto-tuning the V-cycle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15000" y="1354138"/>
            <a:ext cx="3352800" cy="50339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Algorithmic choice</a:t>
            </a:r>
          </a:p>
          <a:p>
            <a:pPr lvl="1"/>
            <a:r>
              <a:rPr lang="en-US" sz="2000" dirty="0" smtClean="0"/>
              <a:t>Shortcut base cases</a:t>
            </a:r>
          </a:p>
          <a:p>
            <a:pPr lvl="1"/>
            <a:r>
              <a:rPr lang="en-US" sz="2000" dirty="0" smtClean="0"/>
              <a:t>Recursively call some optimized sub-cycle</a:t>
            </a:r>
            <a:endParaRPr lang="en-US" sz="2000" baseline="-25000" dirty="0" smtClean="0"/>
          </a:p>
          <a:p>
            <a:endParaRPr lang="en-US" sz="2400" dirty="0" smtClean="0"/>
          </a:p>
          <a:p>
            <a:r>
              <a:rPr lang="en-US" sz="2400" dirty="0" smtClean="0"/>
              <a:t>Iterations and recursive accuracy let us explore accuracy versus performance space</a:t>
            </a:r>
          </a:p>
          <a:p>
            <a:endParaRPr lang="en-US" sz="2400" dirty="0" smtClean="0"/>
          </a:p>
          <a:p>
            <a:r>
              <a:rPr lang="en-US" sz="2400" dirty="0" smtClean="0"/>
              <a:t>Only remember “best”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 flipV="1">
            <a:off x="3048000" y="1981200"/>
            <a:ext cx="31242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4076700" y="2857500"/>
            <a:ext cx="2514600" cy="2133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4800600" y="3429000"/>
            <a:ext cx="990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4419600" y="3886200"/>
            <a:ext cx="144780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1752600" y="3028950"/>
            <a:ext cx="2971800" cy="5334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52600" y="4191000"/>
            <a:ext cx="2895600" cy="1676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28600" y="2057400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43000" y="2050012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838200" y="4910554"/>
            <a:ext cx="4572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228600" y="4910554"/>
            <a:ext cx="4572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21" name="Freeform 20"/>
          <p:cNvSpPr/>
          <p:nvPr/>
        </p:nvSpPr>
        <p:spPr bwMode="auto">
          <a:xfrm>
            <a:off x="381000" y="1905000"/>
            <a:ext cx="762000" cy="228600"/>
          </a:xfrm>
          <a:custGeom>
            <a:avLst/>
            <a:gdLst>
              <a:gd name="connsiteX0" fmla="*/ 0 w 1849120"/>
              <a:gd name="connsiteY0" fmla="*/ 308187 h 308187"/>
              <a:gd name="connsiteX1" fmla="*/ 833120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1009226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937173"/>
              <a:gd name="connsiteY0" fmla="*/ 308187 h 308187"/>
              <a:gd name="connsiteX1" fmla="*/ 921173 w 1937173"/>
              <a:gd name="connsiteY1" fmla="*/ 3387 h 308187"/>
              <a:gd name="connsiteX2" fmla="*/ 1937173 w 1937173"/>
              <a:gd name="connsiteY2" fmla="*/ 287867 h 3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7173" h="308187">
                <a:moveTo>
                  <a:pt x="0" y="308187"/>
                </a:moveTo>
                <a:cubicBezTo>
                  <a:pt x="262466" y="157480"/>
                  <a:pt x="598311" y="6774"/>
                  <a:pt x="921173" y="3387"/>
                </a:cubicBezTo>
                <a:cubicBezTo>
                  <a:pt x="1244035" y="0"/>
                  <a:pt x="1583266" y="143933"/>
                  <a:pt x="1937173" y="28786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8600" y="3266420"/>
            <a:ext cx="152400" cy="15978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43000" y="3269212"/>
            <a:ext cx="152400" cy="15978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381000" y="5062954"/>
            <a:ext cx="685800" cy="499646"/>
          </a:xfrm>
          <a:prstGeom prst="cloud">
            <a:avLst/>
          </a:prstGeom>
          <a:solidFill>
            <a:srgbClr val="FF5D5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228600" y="4762619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43000" y="4762619"/>
            <a:ext cx="152400" cy="147935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85800" y="3266420"/>
            <a:ext cx="152400" cy="15978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381000" y="3190220"/>
            <a:ext cx="304800" cy="152400"/>
          </a:xfrm>
          <a:custGeom>
            <a:avLst/>
            <a:gdLst>
              <a:gd name="connsiteX0" fmla="*/ 0 w 1849120"/>
              <a:gd name="connsiteY0" fmla="*/ 308187 h 308187"/>
              <a:gd name="connsiteX1" fmla="*/ 833120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1009226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937173"/>
              <a:gd name="connsiteY0" fmla="*/ 308187 h 308187"/>
              <a:gd name="connsiteX1" fmla="*/ 921173 w 1937173"/>
              <a:gd name="connsiteY1" fmla="*/ 3387 h 308187"/>
              <a:gd name="connsiteX2" fmla="*/ 1937173 w 1937173"/>
              <a:gd name="connsiteY2" fmla="*/ 287867 h 3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7173" h="308187">
                <a:moveTo>
                  <a:pt x="0" y="308187"/>
                </a:moveTo>
                <a:cubicBezTo>
                  <a:pt x="262466" y="157480"/>
                  <a:pt x="598311" y="6774"/>
                  <a:pt x="921173" y="3387"/>
                </a:cubicBezTo>
                <a:cubicBezTo>
                  <a:pt x="1244035" y="0"/>
                  <a:pt x="1583266" y="143933"/>
                  <a:pt x="1937173" y="28786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38200" y="3190220"/>
            <a:ext cx="304800" cy="152400"/>
          </a:xfrm>
          <a:custGeom>
            <a:avLst/>
            <a:gdLst>
              <a:gd name="connsiteX0" fmla="*/ 0 w 1849120"/>
              <a:gd name="connsiteY0" fmla="*/ 308187 h 308187"/>
              <a:gd name="connsiteX1" fmla="*/ 833120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1009226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849120"/>
              <a:gd name="connsiteY0" fmla="*/ 308187 h 308187"/>
              <a:gd name="connsiteX1" fmla="*/ 921173 w 1849120"/>
              <a:gd name="connsiteY1" fmla="*/ 3387 h 308187"/>
              <a:gd name="connsiteX2" fmla="*/ 1849120 w 1849120"/>
              <a:gd name="connsiteY2" fmla="*/ 287867 h 308187"/>
              <a:gd name="connsiteX0" fmla="*/ 0 w 1937173"/>
              <a:gd name="connsiteY0" fmla="*/ 308187 h 308187"/>
              <a:gd name="connsiteX1" fmla="*/ 921173 w 1937173"/>
              <a:gd name="connsiteY1" fmla="*/ 3387 h 308187"/>
              <a:gd name="connsiteX2" fmla="*/ 1937173 w 1937173"/>
              <a:gd name="connsiteY2" fmla="*/ 287867 h 3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7173" h="308187">
                <a:moveTo>
                  <a:pt x="0" y="308187"/>
                </a:moveTo>
                <a:cubicBezTo>
                  <a:pt x="262466" y="157480"/>
                  <a:pt x="598311" y="6774"/>
                  <a:pt x="921173" y="3387"/>
                </a:cubicBezTo>
                <a:cubicBezTo>
                  <a:pt x="1244035" y="0"/>
                  <a:pt x="1583266" y="143933"/>
                  <a:pt x="1937173" y="287867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 flipV="1">
            <a:off x="3581400" y="2133600"/>
            <a:ext cx="25908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B08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2" grpId="0" animBg="1"/>
      <p:bldP spid="3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Accuracy Keywords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3187700"/>
          </a:xfrm>
        </p:spPr>
        <p:txBody>
          <a:bodyPr/>
          <a:lstStyle/>
          <a:p>
            <a:r>
              <a:rPr lang="en-US" b="1" dirty="0" err="1" smtClean="0"/>
              <a:t>accuracy_variable</a:t>
            </a:r>
            <a:r>
              <a:rPr lang="en-US" dirty="0" smtClean="0"/>
              <a:t> – tunable variable</a:t>
            </a:r>
          </a:p>
          <a:p>
            <a:r>
              <a:rPr lang="en-US" b="1" dirty="0" err="1" smtClean="0"/>
              <a:t>accuracy_metric</a:t>
            </a:r>
            <a:r>
              <a:rPr lang="en-US" dirty="0" smtClean="0"/>
              <a:t> – returns accuracy of output</a:t>
            </a:r>
          </a:p>
          <a:p>
            <a:r>
              <a:rPr lang="en-US" b="1" dirty="0" err="1" smtClean="0"/>
              <a:t>accuracy_bins</a:t>
            </a:r>
            <a:r>
              <a:rPr lang="en-US" dirty="0" smtClean="0"/>
              <a:t> – set of discrete accuracy bins</a:t>
            </a:r>
          </a:p>
          <a:p>
            <a:r>
              <a:rPr lang="en-US" b="1" dirty="0" smtClean="0"/>
              <a:t>generator</a:t>
            </a:r>
            <a:r>
              <a:rPr lang="en-US" dirty="0" smtClean="0"/>
              <a:t> – creates random inputs for accuracy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057400" y="4267200"/>
            <a:ext cx="49530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Multigrid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endParaRPr kumimoji="0" lang="en-US" sz="16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X[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n,n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], B[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n,n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Y[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n,n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 smtClean="0">
                <a:latin typeface="+mn-lt"/>
              </a:rPr>
              <a:t>accuracy_variable</a:t>
            </a:r>
            <a:r>
              <a:rPr lang="en-US" sz="1600" kern="0" dirty="0" smtClean="0">
                <a:latin typeface="+mn-lt"/>
              </a:rPr>
              <a:t> </a:t>
            </a:r>
            <a:r>
              <a:rPr lang="en-US" sz="1600" kern="0" dirty="0" err="1" smtClean="0">
                <a:latin typeface="+mn-lt"/>
              </a:rPr>
              <a:t>numIterations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accuracy_metric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Poisson2D_metric</a:t>
            </a:r>
          </a:p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accuracy_bins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1e1 1e3 1e5 1e7</a:t>
            </a:r>
          </a:p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Poisson2D_Generator</a:t>
            </a:r>
          </a:p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+mn-lt"/>
              </a:rPr>
              <a:t>{</a:t>
            </a:r>
          </a:p>
          <a:p>
            <a:pPr marL="342900" marR="0" lvl="0" indent="-342900" algn="l" defTabSz="914400" rtl="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optimalSet-fir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3124199" cy="2358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Discrete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715000"/>
            <a:ext cx="1371600" cy="685800"/>
          </a:xfrm>
          <a:prstGeom prst="rect">
            <a:avLst/>
          </a:prstGeom>
          <a:solidFill>
            <a:srgbClr val="D1FF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5715000"/>
            <a:ext cx="1371600" cy="685800"/>
          </a:xfrm>
          <a:prstGeom prst="rect">
            <a:avLst/>
          </a:prstGeom>
          <a:solidFill>
            <a:srgbClr val="A3F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24400" y="5715000"/>
            <a:ext cx="1371600" cy="685800"/>
          </a:xfrm>
          <a:prstGeom prst="rect">
            <a:avLst/>
          </a:prstGeom>
          <a:solidFill>
            <a:srgbClr val="73FF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24600" y="5715000"/>
            <a:ext cx="1371600" cy="685800"/>
          </a:xfrm>
          <a:prstGeom prst="rect">
            <a:avLst/>
          </a:prstGeom>
          <a:solidFill>
            <a:srgbClr val="00D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1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2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6482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3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2484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4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7772400" y="5867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Optimized</a:t>
            </a:r>
            <a:endParaRPr lang="en-US" sz="2000" dirty="0"/>
          </a:p>
        </p:txBody>
      </p:sp>
      <p:pic>
        <p:nvPicPr>
          <p:cNvPr id="54" name="Picture 53" descr="optimalSet-fir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524000"/>
            <a:ext cx="3124200" cy="2358991"/>
          </a:xfrm>
          <a:prstGeom prst="rect">
            <a:avLst/>
          </a:prstGeom>
        </p:spPr>
      </p:pic>
      <p:cxnSp>
        <p:nvCxnSpPr>
          <p:cNvPr id="56" name="Straight Arrow Connector 55"/>
          <p:cNvCxnSpPr>
            <a:stCxn id="5" idx="0"/>
          </p:cNvCxnSpPr>
          <p:nvPr/>
        </p:nvCxnSpPr>
        <p:spPr bwMode="auto">
          <a:xfrm rot="16200000" flipV="1">
            <a:off x="838200" y="4343400"/>
            <a:ext cx="2362198" cy="3810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6" idx="0"/>
          </p:cNvCxnSpPr>
          <p:nvPr/>
        </p:nvCxnSpPr>
        <p:spPr bwMode="auto">
          <a:xfrm rot="16200000" flipV="1">
            <a:off x="1752600" y="3657600"/>
            <a:ext cx="2667000" cy="1447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7" idx="0"/>
          </p:cNvCxnSpPr>
          <p:nvPr/>
        </p:nvCxnSpPr>
        <p:spPr bwMode="auto">
          <a:xfrm rot="16200000" flipV="1">
            <a:off x="2667000" y="2971800"/>
            <a:ext cx="2895600" cy="2590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8" idx="0"/>
          </p:cNvCxnSpPr>
          <p:nvPr/>
        </p:nvCxnSpPr>
        <p:spPr bwMode="auto">
          <a:xfrm rot="16200000" flipV="1">
            <a:off x="3581400" y="2286000"/>
            <a:ext cx="3124200" cy="3733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886476" y="99380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Resolution </a:t>
            </a:r>
            <a:r>
              <a:rPr lang="en-US" sz="1800" dirty="0" err="1" smtClean="0"/>
              <a:t>i</a:t>
            </a:r>
            <a:endParaRPr lang="en-US" sz="1800" dirty="0"/>
          </a:p>
        </p:txBody>
      </p:sp>
      <p:sp>
        <p:nvSpPr>
          <p:cNvPr id="78" name="TextBox 77"/>
          <p:cNvSpPr txBox="1"/>
          <p:nvPr/>
        </p:nvSpPr>
        <p:spPr>
          <a:xfrm>
            <a:off x="56932" y="57544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Resolution</a:t>
            </a:r>
          </a:p>
          <a:p>
            <a:pPr algn="ctr"/>
            <a:r>
              <a:rPr lang="en-US" sz="1800" dirty="0" err="1" smtClean="0"/>
              <a:t>i</a:t>
            </a:r>
            <a:endParaRPr lang="en-US" sz="1800" dirty="0"/>
          </a:p>
        </p:txBody>
      </p:sp>
      <p:sp>
        <p:nvSpPr>
          <p:cNvPr id="105" name="Rectangle 104"/>
          <p:cNvSpPr/>
          <p:nvPr/>
        </p:nvSpPr>
        <p:spPr bwMode="auto">
          <a:xfrm>
            <a:off x="1524000" y="4724400"/>
            <a:ext cx="1371600" cy="685800"/>
          </a:xfrm>
          <a:prstGeom prst="rect">
            <a:avLst/>
          </a:prstGeom>
          <a:solidFill>
            <a:srgbClr val="FFD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3124200" y="4724400"/>
            <a:ext cx="1371600" cy="685800"/>
          </a:xfrm>
          <a:prstGeom prst="rect">
            <a:avLst/>
          </a:prstGeom>
          <a:solidFill>
            <a:srgbClr val="FFA3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4724400" y="4724400"/>
            <a:ext cx="1371600" cy="685800"/>
          </a:xfrm>
          <a:prstGeom prst="rect">
            <a:avLst/>
          </a:prstGeom>
          <a:solidFill>
            <a:srgbClr val="FF73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324600" y="4724400"/>
            <a:ext cx="1371600" cy="685800"/>
          </a:xfrm>
          <a:prstGeom prst="rect">
            <a:avLst/>
          </a:prstGeom>
          <a:solidFill>
            <a:srgbClr val="D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932" y="472440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Resolution</a:t>
            </a:r>
          </a:p>
          <a:p>
            <a:pPr algn="ctr"/>
            <a:r>
              <a:rPr lang="en-US" sz="1800" dirty="0" smtClean="0"/>
              <a:t>i+1</a:t>
            </a:r>
            <a:endParaRPr lang="en-US" sz="1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772400" y="4876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Training</a:t>
            </a:r>
            <a:endParaRPr lang="en-US" sz="2000" dirty="0"/>
          </a:p>
        </p:txBody>
      </p:sp>
      <p:pic>
        <p:nvPicPr>
          <p:cNvPr id="119" name="Picture 118" descr="optimalSet-fir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524000"/>
            <a:ext cx="3124200" cy="2358990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791200" y="100226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Resolution i+1</a:t>
            </a:r>
            <a:endParaRPr lang="en-US" sz="1800" dirty="0"/>
          </a:p>
        </p:txBody>
      </p:sp>
      <p:cxnSp>
        <p:nvCxnSpPr>
          <p:cNvPr id="145" name="Straight Arrow Connector 144"/>
          <p:cNvCxnSpPr/>
          <p:nvPr/>
        </p:nvCxnSpPr>
        <p:spPr bwMode="auto">
          <a:xfrm flipV="1">
            <a:off x="3309938" y="2209800"/>
            <a:ext cx="1414462" cy="3238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flipV="1">
            <a:off x="2847975" y="2514600"/>
            <a:ext cx="1876425" cy="25241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V="1">
            <a:off x="2438400" y="2895600"/>
            <a:ext cx="22860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flipV="1">
            <a:off x="1876425" y="3200400"/>
            <a:ext cx="2847975" cy="952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6" name="Picture 155" descr="optimalSet-fir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524000"/>
            <a:ext cx="3124199" cy="235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/>
      <p:bldP spid="118" grpId="0"/>
      <p:bldP spid="12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 descr="optimalSet-fir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3124199" cy="2358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Discrete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715000"/>
            <a:ext cx="1371600" cy="685800"/>
          </a:xfrm>
          <a:prstGeom prst="rect">
            <a:avLst/>
          </a:prstGeom>
          <a:solidFill>
            <a:srgbClr val="D1FF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5715000"/>
            <a:ext cx="1371600" cy="685800"/>
          </a:xfrm>
          <a:prstGeom prst="rect">
            <a:avLst/>
          </a:prstGeom>
          <a:solidFill>
            <a:srgbClr val="A3F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24400" y="5715000"/>
            <a:ext cx="1371600" cy="685800"/>
          </a:xfrm>
          <a:prstGeom prst="rect">
            <a:avLst/>
          </a:prstGeom>
          <a:solidFill>
            <a:srgbClr val="73FF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24600" y="5715000"/>
            <a:ext cx="1371600" cy="685800"/>
          </a:xfrm>
          <a:prstGeom prst="rect">
            <a:avLst/>
          </a:prstGeom>
          <a:solidFill>
            <a:srgbClr val="00D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1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2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6482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3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2484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4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7772400" y="5867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Optimized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1886476" y="99380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Resolution </a:t>
            </a:r>
            <a:r>
              <a:rPr lang="en-US" sz="1800" dirty="0" err="1" smtClean="0"/>
              <a:t>i</a:t>
            </a:r>
            <a:endParaRPr lang="en-US" sz="1800" dirty="0"/>
          </a:p>
        </p:txBody>
      </p:sp>
      <p:sp>
        <p:nvSpPr>
          <p:cNvPr id="78" name="TextBox 77"/>
          <p:cNvSpPr txBox="1"/>
          <p:nvPr/>
        </p:nvSpPr>
        <p:spPr>
          <a:xfrm>
            <a:off x="56932" y="57544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Resolution</a:t>
            </a:r>
          </a:p>
          <a:p>
            <a:pPr algn="ctr"/>
            <a:r>
              <a:rPr lang="en-US" sz="1800" dirty="0" err="1" smtClean="0"/>
              <a:t>i</a:t>
            </a:r>
            <a:endParaRPr lang="en-US" sz="1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6932" y="472440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Resolution</a:t>
            </a:r>
          </a:p>
          <a:p>
            <a:pPr algn="ctr"/>
            <a:r>
              <a:rPr lang="en-US" sz="1800" dirty="0" smtClean="0"/>
              <a:t>i+1</a:t>
            </a:r>
            <a:endParaRPr lang="en-US" sz="1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772400" y="4876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Optimized</a:t>
            </a:r>
            <a:endParaRPr lang="en-US" sz="2000" dirty="0"/>
          </a:p>
        </p:txBody>
      </p:sp>
      <p:pic>
        <p:nvPicPr>
          <p:cNvPr id="119" name="Picture 118" descr="optimalSet-fir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3124200" cy="2358990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791200" y="100226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Resolution i+1</a:t>
            </a:r>
            <a:endParaRPr lang="en-US" sz="1800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 rot="5400000" flipH="1" flipV="1">
            <a:off x="3215640" y="2080260"/>
            <a:ext cx="1638300" cy="36499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rot="5400000" flipH="1" flipV="1">
            <a:off x="4114800" y="2491740"/>
            <a:ext cx="1927860" cy="25374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5400000" flipH="1" flipV="1">
            <a:off x="5010150" y="2937510"/>
            <a:ext cx="2186940" cy="13868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5400000" flipH="1" flipV="1">
            <a:off x="5871210" y="3295650"/>
            <a:ext cx="2567940" cy="2895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6" name="Picture 155" descr="optimalSet-fir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524000"/>
            <a:ext cx="3124199" cy="2358990"/>
          </a:xfrm>
          <a:prstGeom prst="rect">
            <a:avLst/>
          </a:prstGeom>
        </p:spPr>
      </p:pic>
      <p:pic>
        <p:nvPicPr>
          <p:cNvPr id="157" name="Picture 156" descr="optimalSet-fir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524000"/>
            <a:ext cx="3124199" cy="235898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1524000" y="4724400"/>
            <a:ext cx="1371600" cy="685800"/>
          </a:xfrm>
          <a:prstGeom prst="rect">
            <a:avLst/>
          </a:prstGeom>
          <a:solidFill>
            <a:srgbClr val="D1FF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124200" y="4724400"/>
            <a:ext cx="1371600" cy="685800"/>
          </a:xfrm>
          <a:prstGeom prst="rect">
            <a:avLst/>
          </a:prstGeom>
          <a:solidFill>
            <a:srgbClr val="A3F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724400" y="4724400"/>
            <a:ext cx="1371600" cy="685800"/>
          </a:xfrm>
          <a:prstGeom prst="rect">
            <a:avLst/>
          </a:prstGeom>
          <a:solidFill>
            <a:srgbClr val="73FF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324600" y="4724400"/>
            <a:ext cx="1371600" cy="685800"/>
          </a:xfrm>
          <a:prstGeom prst="rect">
            <a:avLst/>
          </a:prstGeom>
          <a:solidFill>
            <a:srgbClr val="00D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 bwMode="auto">
          <a:xfrm>
            <a:off x="1371600" y="1752600"/>
            <a:ext cx="1371600" cy="685800"/>
          </a:xfrm>
          <a:prstGeom prst="rect">
            <a:avLst/>
          </a:prstGeom>
          <a:solidFill>
            <a:srgbClr val="FFD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971800" y="1752600"/>
            <a:ext cx="1371600" cy="685800"/>
          </a:xfrm>
          <a:prstGeom prst="rect">
            <a:avLst/>
          </a:prstGeom>
          <a:solidFill>
            <a:srgbClr val="FFA3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1752600"/>
            <a:ext cx="1371600" cy="685800"/>
          </a:xfrm>
          <a:prstGeom prst="rect">
            <a:avLst/>
          </a:prstGeom>
          <a:solidFill>
            <a:srgbClr val="FF73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172200" y="1752600"/>
            <a:ext cx="1371600" cy="685800"/>
          </a:xfrm>
          <a:prstGeom prst="rect">
            <a:avLst/>
          </a:prstGeom>
          <a:solidFill>
            <a:srgbClr val="D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371600" y="3048000"/>
            <a:ext cx="1371600" cy="685800"/>
          </a:xfrm>
          <a:prstGeom prst="rect">
            <a:avLst/>
          </a:prstGeom>
          <a:solidFill>
            <a:srgbClr val="FFD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971800" y="3048000"/>
            <a:ext cx="1371600" cy="685800"/>
          </a:xfrm>
          <a:prstGeom prst="rect">
            <a:avLst/>
          </a:prstGeom>
          <a:solidFill>
            <a:srgbClr val="FFA3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572000" y="3048000"/>
            <a:ext cx="1371600" cy="685800"/>
          </a:xfrm>
          <a:prstGeom prst="rect">
            <a:avLst/>
          </a:prstGeom>
          <a:solidFill>
            <a:srgbClr val="FF73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048000"/>
            <a:ext cx="1371600" cy="685800"/>
          </a:xfrm>
          <a:prstGeom prst="rect">
            <a:avLst/>
          </a:prstGeom>
          <a:solidFill>
            <a:srgbClr val="D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Discrete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371600" y="4343400"/>
            <a:ext cx="1371600" cy="685800"/>
          </a:xfrm>
          <a:prstGeom prst="rect">
            <a:avLst/>
          </a:prstGeom>
          <a:solidFill>
            <a:srgbClr val="D1FF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71800" y="4343400"/>
            <a:ext cx="1371600" cy="685800"/>
          </a:xfrm>
          <a:prstGeom prst="rect">
            <a:avLst/>
          </a:prstGeom>
          <a:solidFill>
            <a:srgbClr val="A3F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4343400"/>
            <a:ext cx="1371600" cy="685800"/>
          </a:xfrm>
          <a:prstGeom prst="rect">
            <a:avLst/>
          </a:prstGeom>
          <a:solidFill>
            <a:srgbClr val="73FF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4343400"/>
            <a:ext cx="1371600" cy="685800"/>
          </a:xfrm>
          <a:prstGeom prst="rect">
            <a:avLst/>
          </a:prstGeom>
          <a:solidFill>
            <a:srgbClr val="00D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752600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4495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Coarser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-495300" y="3314700"/>
            <a:ext cx="2209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ysDot"/>
            <a:round/>
            <a:headEnd type="arrow" w="med" len="med"/>
            <a:tailEnd type="non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1371600" y="3048000"/>
            <a:ext cx="1371600" cy="685800"/>
          </a:xfrm>
          <a:prstGeom prst="rect">
            <a:avLst/>
          </a:prstGeom>
          <a:solidFill>
            <a:srgbClr val="D1FF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971800" y="3048000"/>
            <a:ext cx="1371600" cy="685800"/>
          </a:xfrm>
          <a:prstGeom prst="rect">
            <a:avLst/>
          </a:prstGeom>
          <a:solidFill>
            <a:srgbClr val="A3F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048000"/>
            <a:ext cx="1371600" cy="685800"/>
          </a:xfrm>
          <a:prstGeom prst="rect">
            <a:avLst/>
          </a:prstGeom>
          <a:solidFill>
            <a:srgbClr val="73FF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172200" y="3048000"/>
            <a:ext cx="1371600" cy="685800"/>
          </a:xfrm>
          <a:prstGeom prst="rect">
            <a:avLst/>
          </a:prstGeom>
          <a:solidFill>
            <a:srgbClr val="00D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71600" y="1752600"/>
            <a:ext cx="1371600" cy="685800"/>
          </a:xfrm>
          <a:prstGeom prst="rect">
            <a:avLst/>
          </a:prstGeom>
          <a:solidFill>
            <a:srgbClr val="D1FF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71800" y="1752600"/>
            <a:ext cx="1371600" cy="685800"/>
          </a:xfrm>
          <a:prstGeom prst="rect">
            <a:avLst/>
          </a:prstGeom>
          <a:solidFill>
            <a:srgbClr val="A3F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0" y="1752600"/>
            <a:ext cx="1371600" cy="685800"/>
          </a:xfrm>
          <a:prstGeom prst="rect">
            <a:avLst/>
          </a:prstGeom>
          <a:solidFill>
            <a:srgbClr val="73FF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172200" y="1752600"/>
            <a:ext cx="1371600" cy="685800"/>
          </a:xfrm>
          <a:prstGeom prst="rect">
            <a:avLst/>
          </a:prstGeom>
          <a:solidFill>
            <a:srgbClr val="00D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Multigrid</a:t>
            </a:r>
          </a:p>
          <a:p>
            <a:pPr algn="ctr"/>
            <a:r>
              <a:rPr lang="en-US" sz="1800" dirty="0" smtClean="0"/>
              <a:t>Algorithm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1143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1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895600" y="1143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2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495800" y="1143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3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0" y="1143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Accuracy 4</a:t>
            </a:r>
            <a:endParaRPr lang="en-US" sz="2000" dirty="0"/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1260752" y="6019800"/>
            <a:ext cx="838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2327552" y="5786735"/>
            <a:ext cx="192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Tuning order</a:t>
            </a:r>
            <a:endParaRPr lang="en-US" sz="2400" dirty="0"/>
          </a:p>
        </p:txBody>
      </p:sp>
      <p:cxnSp>
        <p:nvCxnSpPr>
          <p:cNvPr id="73" name="Straight Arrow Connector 72"/>
          <p:cNvCxnSpPr>
            <a:stCxn id="24" idx="2"/>
            <a:endCxn id="20" idx="0"/>
          </p:cNvCxnSpPr>
          <p:nvPr/>
        </p:nvCxnSpPr>
        <p:spPr bwMode="auto">
          <a:xfrm rot="5400000">
            <a:off x="1752600" y="2743200"/>
            <a:ext cx="6096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5" name="Straight Arrow Connector 74"/>
          <p:cNvCxnSpPr>
            <a:stCxn id="24" idx="2"/>
            <a:endCxn id="21" idx="0"/>
          </p:cNvCxnSpPr>
          <p:nvPr/>
        </p:nvCxnSpPr>
        <p:spPr bwMode="auto">
          <a:xfrm rot="16200000" flipH="1">
            <a:off x="2552700" y="1943100"/>
            <a:ext cx="609600" cy="1600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Straight Arrow Connector 76"/>
          <p:cNvCxnSpPr>
            <a:stCxn id="24" idx="2"/>
            <a:endCxn id="22" idx="0"/>
          </p:cNvCxnSpPr>
          <p:nvPr/>
        </p:nvCxnSpPr>
        <p:spPr bwMode="auto">
          <a:xfrm rot="16200000" flipH="1">
            <a:off x="3352800" y="1143000"/>
            <a:ext cx="609600" cy="3200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9" name="Straight Arrow Connector 78"/>
          <p:cNvCxnSpPr>
            <a:stCxn id="24" idx="2"/>
            <a:endCxn id="23" idx="0"/>
          </p:cNvCxnSpPr>
          <p:nvPr/>
        </p:nvCxnSpPr>
        <p:spPr bwMode="auto">
          <a:xfrm rot="16200000" flipH="1">
            <a:off x="4152900" y="342900"/>
            <a:ext cx="609600" cy="48006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0" name="Straight Arrow Connector 79"/>
          <p:cNvCxnSpPr>
            <a:stCxn id="22" idx="2"/>
            <a:endCxn id="6" idx="0"/>
          </p:cNvCxnSpPr>
          <p:nvPr/>
        </p:nvCxnSpPr>
        <p:spPr bwMode="auto">
          <a:xfrm rot="5400000">
            <a:off x="4152900" y="3238500"/>
            <a:ext cx="609600" cy="1600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3" name="Straight Arrow Connector 82"/>
          <p:cNvCxnSpPr>
            <a:stCxn id="22" idx="2"/>
            <a:endCxn id="7" idx="0"/>
          </p:cNvCxnSpPr>
          <p:nvPr/>
        </p:nvCxnSpPr>
        <p:spPr bwMode="auto">
          <a:xfrm rot="5400000">
            <a:off x="4953000" y="4038600"/>
            <a:ext cx="6096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6" name="Straight Arrow Connector 85"/>
          <p:cNvCxnSpPr>
            <a:stCxn id="22" idx="2"/>
            <a:endCxn id="8" idx="0"/>
          </p:cNvCxnSpPr>
          <p:nvPr/>
        </p:nvCxnSpPr>
        <p:spPr bwMode="auto">
          <a:xfrm rot="16200000" flipH="1">
            <a:off x="5753100" y="3238500"/>
            <a:ext cx="609600" cy="1600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9" name="Straight Arrow Connector 88"/>
          <p:cNvCxnSpPr>
            <a:stCxn id="22" idx="2"/>
            <a:endCxn id="5" idx="0"/>
          </p:cNvCxnSpPr>
          <p:nvPr/>
        </p:nvCxnSpPr>
        <p:spPr bwMode="auto">
          <a:xfrm rot="5400000">
            <a:off x="3352800" y="2438400"/>
            <a:ext cx="609600" cy="3200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572000" y="6015335"/>
            <a:ext cx="11430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867400" y="5692914"/>
            <a:ext cx="2326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Possible choice</a:t>
            </a:r>
          </a:p>
          <a:p>
            <a:pPr algn="ctr"/>
            <a:r>
              <a:rPr lang="en-US" sz="1600" dirty="0" smtClean="0"/>
              <a:t>(Shortcuts not shown)</a:t>
            </a:r>
            <a:endParaRPr lang="en-US" sz="2400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1066800" y="5562600"/>
            <a:ext cx="7391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91000" y="3733800"/>
            <a:ext cx="42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2x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05200" y="2438400"/>
            <a:ext cx="42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1x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96200" y="3195935"/>
            <a:ext cx="110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7620000" y="4495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Optimized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7696200" y="1905000"/>
            <a:ext cx="110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76200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Optimized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7620000" y="1905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Optimized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5" grpId="0" animBg="1"/>
      <p:bldP spid="6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02" grpId="0"/>
      <p:bldP spid="103" grpId="0"/>
      <p:bldP spid="68" grpId="0"/>
      <p:bldP spid="81" grpId="0"/>
      <p:bldP spid="81" grpId="1"/>
      <p:bldP spid="82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021" y="5144835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881" y="5144835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741" y="5144835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601" y="5144835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021" y="5528883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881" y="5528883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741" y="5528883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601" y="5528883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021" y="5912931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881" y="5912931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741" y="5912931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601" y="5912931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021" y="6296979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881" y="6296979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741" y="6296979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601" y="6296979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Matrix Multiply </a:t>
            </a:r>
            <a:br>
              <a:rPr lang="en-US" sz="3200" dirty="0" smtClean="0"/>
            </a:br>
            <a:r>
              <a:rPr lang="en-US" sz="3200" dirty="0" smtClean="0"/>
              <a:t>An Example of Unchecked Excesses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180" y="1354138"/>
            <a:ext cx="4038600" cy="5033962"/>
          </a:xfrm>
        </p:spPr>
        <p:txBody>
          <a:bodyPr/>
          <a:lstStyle/>
          <a:p>
            <a:r>
              <a:rPr lang="en-US" sz="2400" dirty="0" smtClean="0"/>
              <a:t>Typical Software Engineering Approach</a:t>
            </a:r>
          </a:p>
          <a:p>
            <a:pPr lvl="1"/>
            <a:r>
              <a:rPr lang="en-US" sz="2000" dirty="0" smtClean="0"/>
              <a:t>In Java</a:t>
            </a:r>
          </a:p>
          <a:p>
            <a:pPr lvl="1"/>
            <a:r>
              <a:rPr lang="en-US" sz="2000" dirty="0" smtClean="0"/>
              <a:t>Object oriented</a:t>
            </a:r>
          </a:p>
          <a:p>
            <a:pPr lvl="1"/>
            <a:r>
              <a:rPr lang="en-US" sz="2000" dirty="0" smtClean="0"/>
              <a:t>Immutable</a:t>
            </a:r>
          </a:p>
          <a:p>
            <a:pPr lvl="1"/>
            <a:r>
              <a:rPr lang="en-US" sz="2000" dirty="0" smtClean="0"/>
              <a:t>Abstract types</a:t>
            </a:r>
          </a:p>
          <a:p>
            <a:pPr lvl="1"/>
            <a:r>
              <a:rPr lang="en-US" sz="2000" dirty="0" smtClean="0"/>
              <a:t>No memory optimizations</a:t>
            </a:r>
          </a:p>
          <a:p>
            <a:pPr lvl="1"/>
            <a:r>
              <a:rPr lang="en-US" sz="2000" dirty="0" smtClean="0"/>
              <a:t>No parallelization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354138"/>
            <a:ext cx="4281115" cy="5033962"/>
          </a:xfrm>
        </p:spPr>
        <p:txBody>
          <a:bodyPr/>
          <a:lstStyle/>
          <a:p>
            <a:r>
              <a:rPr lang="en-US" sz="2400" dirty="0" smtClean="0"/>
              <a:t>Good Performance Engineering Approach</a:t>
            </a:r>
          </a:p>
          <a:p>
            <a:pPr lvl="1"/>
            <a:r>
              <a:rPr lang="en-US" sz="2000" dirty="0" smtClean="0"/>
              <a:t>In C/Assembly</a:t>
            </a:r>
          </a:p>
          <a:p>
            <a:pPr lvl="1"/>
            <a:r>
              <a:rPr lang="en-US" sz="2000" dirty="0" smtClean="0"/>
              <a:t>Memory optimized (blocked)</a:t>
            </a:r>
          </a:p>
          <a:p>
            <a:pPr lvl="1"/>
            <a:r>
              <a:rPr lang="en-US" sz="2000" dirty="0" smtClean="0"/>
              <a:t>BLAS libraries</a:t>
            </a:r>
          </a:p>
          <a:p>
            <a:pPr lvl="1"/>
            <a:r>
              <a:rPr lang="en-US" sz="2000" dirty="0" smtClean="0"/>
              <a:t>Parallelized (to 4 cores)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4F17-238C-44D0-BDE9-C1A5BEAF7E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26" y="5381331"/>
            <a:ext cx="911086" cy="13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7884" y="5097280"/>
            <a:ext cx="1971171" cy="14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400508" y="5612518"/>
            <a:ext cx="1600200" cy="83820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14,700x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8287" y="4656121"/>
            <a:ext cx="8287903" cy="20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Comparison: Lowest to Highest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MPG in transportation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51200" y="2428713"/>
            <a:ext cx="1749508" cy="83820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296,260x</a:t>
            </a:r>
            <a:endParaRPr lang="en-US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161" y="5144835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161" y="5528883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161" y="5912931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161" y="6296979"/>
            <a:ext cx="365760" cy="26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ight Arrow 36"/>
          <p:cNvSpPr/>
          <p:nvPr/>
        </p:nvSpPr>
        <p:spPr>
          <a:xfrm>
            <a:off x="3260481" y="5626463"/>
            <a:ext cx="1749508" cy="83820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294,000x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4.81481E-6 L -0.08455 -0.07616 " pathEditMode="relative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36525"/>
            <a:ext cx="7351713" cy="854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Auto-tuned 2D</a:t>
            </a:r>
            <a:br>
              <a:rPr lang="en-US" dirty="0" smtClean="0"/>
            </a:br>
            <a:r>
              <a:rPr lang="en-US" dirty="0" smtClean="0"/>
              <a:t>Poisson’s Equation Solver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1752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Accy</a:t>
            </a:r>
            <a:r>
              <a:rPr lang="en-US" sz="1600" dirty="0" smtClean="0"/>
              <a:t>. 10</a:t>
            </a:r>
            <a:endParaRPr lang="en-US" sz="16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1752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Accy</a:t>
            </a:r>
            <a:r>
              <a:rPr lang="en-US" sz="1600" dirty="0" smtClean="0"/>
              <a:t>. 10</a:t>
            </a:r>
            <a:r>
              <a:rPr lang="en-US" sz="1600" baseline="30000" dirty="0" smtClean="0"/>
              <a:t>3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752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Accy</a:t>
            </a:r>
            <a:r>
              <a:rPr lang="en-US" sz="1600" dirty="0" smtClean="0"/>
              <a:t>. 10</a:t>
            </a:r>
            <a:r>
              <a:rPr lang="en-US" sz="1600" baseline="30000" dirty="0" smtClean="0"/>
              <a:t>7</a:t>
            </a:r>
            <a:endParaRPr lang="en-US" sz="16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71009" y="2239090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409" y="498229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Coarser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-191294" y="3804860"/>
            <a:ext cx="2209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ysDot"/>
            <a:round/>
            <a:headEnd type="arrow" w="med" len="med"/>
            <a:tailEnd type="none"/>
          </a:ln>
          <a:effectLst/>
        </p:spPr>
      </p:cxnSp>
      <p:pic>
        <p:nvPicPr>
          <p:cNvPr id="12" name="Picture 11" descr="callStack-unbiased-sc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039496"/>
            <a:ext cx="6552827" cy="332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unedCycles-mov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40075"/>
            <a:ext cx="6078761" cy="314698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7450" y="304800"/>
            <a:ext cx="7351713" cy="854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Auto-tuned Cycles for</a:t>
            </a:r>
            <a:br>
              <a:rPr lang="en-US" dirty="0" smtClean="0"/>
            </a:br>
            <a:r>
              <a:rPr lang="en-US" dirty="0" smtClean="0"/>
              <a:t>2D Poisson Solver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638800"/>
            <a:ext cx="839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Cycle shapes for accuracy levels a) 10, b) 10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c)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, d) 10</a:t>
            </a:r>
            <a:r>
              <a:rPr lang="en-US" sz="2400" baseline="30000" dirty="0" smtClean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9700" y="6172200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Optimized substructures visible in cycle shapes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562600" y="2602089"/>
            <a:ext cx="9144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44067" y="2232378"/>
            <a:ext cx="2133600" cy="1219200"/>
          </a:xfrm>
          <a:prstGeom prst="ellipse">
            <a:avLst/>
          </a:prstGeom>
          <a:noFill/>
          <a:ln w="25400" cap="flat" cmpd="sng" algn="ctr">
            <a:solidFill>
              <a:srgbClr val="1C4B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90245" y="2613378"/>
            <a:ext cx="9144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579511" y="4095045"/>
            <a:ext cx="2133600" cy="1219200"/>
          </a:xfrm>
          <a:prstGeom prst="ellipse">
            <a:avLst/>
          </a:prstGeom>
          <a:noFill/>
          <a:ln w="25400" cap="flat" cmpd="sng" algn="ctr">
            <a:solidFill>
              <a:srgbClr val="1C4B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33825" y="5915025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Matrix Size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5726" y="2676526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857250" y="923925"/>
          <a:ext cx="802005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33825" y="5915025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Matrix Size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5726" y="2676526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857250" y="923925"/>
          <a:ext cx="802005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0"/>
            <a:ext cx="7843838" cy="854075"/>
          </a:xfrm>
        </p:spPr>
        <p:txBody>
          <a:bodyPr/>
          <a:lstStyle/>
          <a:p>
            <a:r>
              <a:rPr lang="en-US" dirty="0" err="1" smtClean="0"/>
              <a:t>Binpacking</a:t>
            </a:r>
            <a:r>
              <a:rPr lang="en-US" dirty="0" smtClean="0"/>
              <a:t> – Algorithmic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066800"/>
          <a:ext cx="8982076" cy="530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52850" y="6400800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Accuracy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69290" y="4207074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Size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4138"/>
            <a:ext cx="8620125" cy="5033962"/>
          </a:xfrm>
        </p:spPr>
        <p:txBody>
          <a:bodyPr/>
          <a:lstStyle/>
          <a:p>
            <a:r>
              <a:rPr lang="en-US" dirty="0" smtClean="0"/>
              <a:t>The Three Side Stories</a:t>
            </a:r>
          </a:p>
          <a:p>
            <a:pPr lvl="1"/>
            <a:r>
              <a:rPr lang="en-US" dirty="0" smtClean="0"/>
              <a:t>Performance and Parallelism with Multicores</a:t>
            </a:r>
          </a:p>
          <a:p>
            <a:pPr lvl="1"/>
            <a:r>
              <a:rPr lang="en-US" dirty="0" smtClean="0"/>
              <a:t>Future Proofing Software</a:t>
            </a:r>
          </a:p>
          <a:p>
            <a:pPr lvl="1"/>
            <a:r>
              <a:rPr lang="en-US" dirty="0" smtClean="0"/>
              <a:t>Evolution of Programming Languages</a:t>
            </a:r>
          </a:p>
          <a:p>
            <a:r>
              <a:rPr lang="en-US" dirty="0" smtClean="0"/>
              <a:t>Three Observations</a:t>
            </a:r>
          </a:p>
          <a:p>
            <a:r>
              <a:rPr lang="en-US" dirty="0" smtClean="0"/>
              <a:t>PetaBricks 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Compiler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/>
              <a:t>Variable Precision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Sibling Rivalry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3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Offline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4138"/>
            <a:ext cx="8410575" cy="5033962"/>
          </a:xfrm>
        </p:spPr>
        <p:txBody>
          <a:bodyPr/>
          <a:lstStyle/>
          <a:p>
            <a:r>
              <a:rPr lang="en-US" dirty="0" smtClean="0"/>
              <a:t>Offline-tuning workflow </a:t>
            </a:r>
            <a:r>
              <a:rPr lang="en-US" dirty="0"/>
              <a:t>burdensome</a:t>
            </a:r>
          </a:p>
          <a:p>
            <a:pPr lvl="1"/>
            <a:r>
              <a:rPr lang="en-US" dirty="0"/>
              <a:t>Programs often not re-</a:t>
            </a:r>
            <a:r>
              <a:rPr lang="en-US" dirty="0" err="1"/>
              <a:t>autotuned</a:t>
            </a:r>
            <a:r>
              <a:rPr lang="en-US" dirty="0"/>
              <a:t> when they should be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apt-get install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fftw</a:t>
            </a:r>
            <a:r>
              <a:rPr lang="en-US" dirty="0"/>
              <a:t> does not </a:t>
            </a:r>
            <a:r>
              <a:rPr lang="en-US" dirty="0" smtClean="0"/>
              <a:t>re-</a:t>
            </a:r>
            <a:r>
              <a:rPr lang="en-US" dirty="0" err="1" smtClean="0"/>
              <a:t>autotune</a:t>
            </a:r>
            <a:endParaRPr lang="en-US" dirty="0"/>
          </a:p>
          <a:p>
            <a:pPr lvl="1"/>
            <a:r>
              <a:rPr lang="en-US" dirty="0"/>
              <a:t>Hardware upgrades / large deployments</a:t>
            </a:r>
          </a:p>
          <a:p>
            <a:pPr lvl="1"/>
            <a:r>
              <a:rPr lang="en-US" dirty="0"/>
              <a:t>Transparent migration in the cloud</a:t>
            </a:r>
          </a:p>
          <a:p>
            <a:r>
              <a:rPr lang="en-US" dirty="0"/>
              <a:t>Can't adapt to dynamic </a:t>
            </a:r>
            <a:r>
              <a:rPr lang="en-US" dirty="0" smtClean="0"/>
              <a:t>conditions</a:t>
            </a:r>
            <a:endParaRPr lang="en-US" dirty="0"/>
          </a:p>
          <a:p>
            <a:pPr lvl="1"/>
            <a:r>
              <a:rPr lang="en-US" dirty="0"/>
              <a:t>System load</a:t>
            </a:r>
          </a:p>
          <a:p>
            <a:pPr lvl="1"/>
            <a:r>
              <a:rPr lang="en-US" dirty="0"/>
              <a:t>Input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0"/>
            <a:ext cx="8039100" cy="854075"/>
          </a:xfrm>
        </p:spPr>
        <p:txBody>
          <a:bodyPr/>
          <a:lstStyle/>
          <a:p>
            <a:r>
              <a:rPr lang="en-US" sz="3600" dirty="0" err="1" smtClean="0"/>
              <a:t>SiblingRivalry</a:t>
            </a:r>
            <a:r>
              <a:rPr lang="en-US" sz="3600" dirty="0" smtClean="0"/>
              <a:t>: an Online Approach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9" y="4933950"/>
            <a:ext cx="8451399" cy="186999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7674" y="1066800"/>
            <a:ext cx="8582026" cy="5321300"/>
          </a:xfrm>
        </p:spPr>
        <p:txBody>
          <a:bodyPr/>
          <a:lstStyle/>
          <a:p>
            <a:r>
              <a:rPr lang="en-US" sz="2400" dirty="0"/>
              <a:t>Split available resources in half</a:t>
            </a:r>
          </a:p>
          <a:p>
            <a:r>
              <a:rPr lang="en-US" sz="2400" dirty="0"/>
              <a:t>Process identical requests on both </a:t>
            </a:r>
            <a:r>
              <a:rPr lang="en-US" sz="2400" dirty="0" smtClean="0"/>
              <a:t>halves </a:t>
            </a:r>
            <a:endParaRPr lang="en-US" sz="2400" dirty="0"/>
          </a:p>
          <a:p>
            <a:r>
              <a:rPr lang="en-US" sz="2400" dirty="0"/>
              <a:t>Race two candidate </a:t>
            </a:r>
            <a:r>
              <a:rPr lang="en-US" sz="2400" dirty="0" smtClean="0"/>
              <a:t>configurations </a:t>
            </a:r>
            <a:r>
              <a:rPr lang="en-US" sz="2400" dirty="0"/>
              <a:t>(safe and experimental) </a:t>
            </a:r>
            <a:r>
              <a:rPr lang="en-US" sz="2400" dirty="0" smtClean="0"/>
              <a:t>and terminate </a:t>
            </a:r>
            <a:r>
              <a:rPr lang="en-US" sz="2400" dirty="0"/>
              <a:t>slower algorithm</a:t>
            </a:r>
          </a:p>
          <a:p>
            <a:r>
              <a:rPr lang="en-US" sz="2400" dirty="0"/>
              <a:t>Initial slowdown (from duplicating the request) can be overcome </a:t>
            </a:r>
            <a:r>
              <a:rPr lang="en-US" sz="2400" dirty="0" smtClean="0"/>
              <a:t>by </a:t>
            </a:r>
            <a:r>
              <a:rPr lang="en-US" sz="2400" dirty="0" err="1" smtClean="0"/>
              <a:t>autotuner</a:t>
            </a:r>
            <a:endParaRPr lang="en-US" sz="2400" dirty="0"/>
          </a:p>
          <a:p>
            <a:r>
              <a:rPr lang="en-US" sz="2400" dirty="0"/>
              <a:t>Surprisingly, reduces average power consumption per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" y="1807627"/>
            <a:ext cx="7161905" cy="41269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SiblingRivalry</a:t>
            </a:r>
            <a:r>
              <a:rPr lang="en-US" dirty="0"/>
              <a:t>: throughput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9" y="1209674"/>
            <a:ext cx="7902721" cy="53899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4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EB25-5005-4DA3-91D2-DA651DA91CCB}" type="slidenum">
              <a:rPr lang="en-US"/>
              <a:pPr/>
              <a:t>9</a:t>
            </a:fld>
            <a:endParaRPr lang="en-US"/>
          </a:p>
        </p:txBody>
      </p:sp>
      <p:sp>
        <p:nvSpPr>
          <p:cNvPr id="754690" name="Line 2"/>
          <p:cNvSpPr>
            <a:spLocks noChangeShapeType="1"/>
          </p:cNvSpPr>
          <p:nvPr/>
        </p:nvSpPr>
        <p:spPr bwMode="auto">
          <a:xfrm flipV="1">
            <a:off x="1801813" y="1635278"/>
            <a:ext cx="4067175" cy="2865437"/>
          </a:xfrm>
          <a:prstGeom prst="line">
            <a:avLst/>
          </a:prstGeom>
          <a:noFill/>
          <a:ln w="19050">
            <a:solidFill>
              <a:srgbClr val="FF99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4691" name="Freeform 3"/>
          <p:cNvSpPr>
            <a:spLocks/>
          </p:cNvSpPr>
          <p:nvPr/>
        </p:nvSpPr>
        <p:spPr bwMode="auto">
          <a:xfrm>
            <a:off x="412750" y="1579715"/>
            <a:ext cx="5273675" cy="3706813"/>
          </a:xfrm>
          <a:custGeom>
            <a:avLst/>
            <a:gdLst/>
            <a:ahLst/>
            <a:cxnLst>
              <a:cxn ang="0">
                <a:pos x="0" y="2085"/>
              </a:cxn>
              <a:cxn ang="0">
                <a:pos x="138" y="2054"/>
              </a:cxn>
              <a:cxn ang="0">
                <a:pos x="332" y="1935"/>
              </a:cxn>
              <a:cxn ang="0">
                <a:pos x="782" y="1622"/>
              </a:cxn>
              <a:cxn ang="0">
                <a:pos x="1208" y="1402"/>
              </a:cxn>
              <a:cxn ang="0">
                <a:pos x="1534" y="1252"/>
              </a:cxn>
              <a:cxn ang="0">
                <a:pos x="1972" y="1014"/>
              </a:cxn>
              <a:cxn ang="0">
                <a:pos x="2429" y="833"/>
              </a:cxn>
              <a:cxn ang="0">
                <a:pos x="2855" y="701"/>
              </a:cxn>
              <a:cxn ang="0">
                <a:pos x="3068" y="501"/>
              </a:cxn>
              <a:cxn ang="0">
                <a:pos x="3168" y="420"/>
              </a:cxn>
              <a:cxn ang="0">
                <a:pos x="3456" y="94"/>
              </a:cxn>
              <a:cxn ang="0">
                <a:pos x="3554" y="0"/>
              </a:cxn>
            </a:cxnLst>
            <a:rect l="0" t="0" r="r" b="b"/>
            <a:pathLst>
              <a:path w="3554" h="2085">
                <a:moveTo>
                  <a:pt x="0" y="2085"/>
                </a:moveTo>
                <a:lnTo>
                  <a:pt x="138" y="2054"/>
                </a:lnTo>
                <a:lnTo>
                  <a:pt x="332" y="1935"/>
                </a:lnTo>
                <a:cubicBezTo>
                  <a:pt x="439" y="1863"/>
                  <a:pt x="636" y="1711"/>
                  <a:pt x="782" y="1622"/>
                </a:cubicBezTo>
                <a:cubicBezTo>
                  <a:pt x="928" y="1533"/>
                  <a:pt x="1083" y="1464"/>
                  <a:pt x="1208" y="1402"/>
                </a:cubicBezTo>
                <a:cubicBezTo>
                  <a:pt x="1333" y="1340"/>
                  <a:pt x="1407" y="1317"/>
                  <a:pt x="1534" y="1252"/>
                </a:cubicBezTo>
                <a:cubicBezTo>
                  <a:pt x="1661" y="1187"/>
                  <a:pt x="1823" y="1084"/>
                  <a:pt x="1972" y="1014"/>
                </a:cubicBezTo>
                <a:cubicBezTo>
                  <a:pt x="2121" y="944"/>
                  <a:pt x="2282" y="885"/>
                  <a:pt x="2429" y="833"/>
                </a:cubicBezTo>
                <a:cubicBezTo>
                  <a:pt x="2576" y="781"/>
                  <a:pt x="2749" y="756"/>
                  <a:pt x="2855" y="701"/>
                </a:cubicBezTo>
                <a:lnTo>
                  <a:pt x="3068" y="501"/>
                </a:lnTo>
                <a:lnTo>
                  <a:pt x="3168" y="420"/>
                </a:lnTo>
                <a:cubicBezTo>
                  <a:pt x="3233" y="352"/>
                  <a:pt x="3392" y="164"/>
                  <a:pt x="3456" y="94"/>
                </a:cubicBezTo>
                <a:cubicBezTo>
                  <a:pt x="3520" y="24"/>
                  <a:pt x="3534" y="20"/>
                  <a:pt x="3554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30288" y="1328890"/>
            <a:ext cx="4705350" cy="3197225"/>
            <a:chOff x="649" y="680"/>
            <a:chExt cx="2964" cy="2014"/>
          </a:xfrm>
        </p:grpSpPr>
        <p:sp>
          <p:nvSpPr>
            <p:cNvPr id="754693" name="AutoShape 5"/>
            <p:cNvSpPr>
              <a:spLocks noChangeArrowheads="1"/>
            </p:cNvSpPr>
            <p:nvPr/>
          </p:nvSpPr>
          <p:spPr bwMode="auto">
            <a:xfrm>
              <a:off x="962" y="2624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4" name="AutoShape 6"/>
            <p:cNvSpPr>
              <a:spLocks noChangeArrowheads="1"/>
            </p:cNvSpPr>
            <p:nvPr/>
          </p:nvSpPr>
          <p:spPr bwMode="auto">
            <a:xfrm>
              <a:off x="1371" y="2366"/>
              <a:ext cx="53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5" name="AutoShape 7"/>
            <p:cNvSpPr>
              <a:spLocks noChangeArrowheads="1"/>
            </p:cNvSpPr>
            <p:nvPr/>
          </p:nvSpPr>
          <p:spPr bwMode="auto">
            <a:xfrm>
              <a:off x="1666" y="2206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6" name="AutoShape 8"/>
            <p:cNvSpPr>
              <a:spLocks noChangeArrowheads="1"/>
            </p:cNvSpPr>
            <p:nvPr/>
          </p:nvSpPr>
          <p:spPr bwMode="auto">
            <a:xfrm>
              <a:off x="2073" y="1943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7" name="AutoShape 9"/>
            <p:cNvSpPr>
              <a:spLocks noChangeArrowheads="1"/>
            </p:cNvSpPr>
            <p:nvPr/>
          </p:nvSpPr>
          <p:spPr bwMode="auto">
            <a:xfrm>
              <a:off x="2496" y="1734"/>
              <a:ext cx="53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8" name="AutoShape 10"/>
            <p:cNvSpPr>
              <a:spLocks noChangeArrowheads="1"/>
            </p:cNvSpPr>
            <p:nvPr/>
          </p:nvSpPr>
          <p:spPr bwMode="auto">
            <a:xfrm>
              <a:off x="2897" y="1582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699" name="AutoShape 11"/>
            <p:cNvSpPr>
              <a:spLocks noChangeArrowheads="1"/>
            </p:cNvSpPr>
            <p:nvPr/>
          </p:nvSpPr>
          <p:spPr bwMode="auto">
            <a:xfrm>
              <a:off x="3109" y="1382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700" name="AutoShape 12"/>
            <p:cNvSpPr>
              <a:spLocks noChangeArrowheads="1"/>
            </p:cNvSpPr>
            <p:nvPr/>
          </p:nvSpPr>
          <p:spPr bwMode="auto">
            <a:xfrm>
              <a:off x="3187" y="1272"/>
              <a:ext cx="52" cy="7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701" name="AutoShape 13"/>
            <p:cNvSpPr>
              <a:spLocks noChangeArrowheads="1"/>
            </p:cNvSpPr>
            <p:nvPr/>
          </p:nvSpPr>
          <p:spPr bwMode="auto">
            <a:xfrm>
              <a:off x="3470" y="909"/>
              <a:ext cx="52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702" name="AutoShape 14"/>
            <p:cNvSpPr>
              <a:spLocks noChangeArrowheads="1"/>
            </p:cNvSpPr>
            <p:nvPr/>
          </p:nvSpPr>
          <p:spPr bwMode="auto">
            <a:xfrm>
              <a:off x="3560" y="814"/>
              <a:ext cx="53" cy="6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49" y="680"/>
              <a:ext cx="2955" cy="2014"/>
              <a:chOff x="649" y="680"/>
              <a:chExt cx="2955" cy="2014"/>
            </a:xfrm>
          </p:grpSpPr>
          <p:sp>
            <p:nvSpPr>
              <p:cNvPr id="754704" name="Text Box 16"/>
              <p:cNvSpPr txBox="1">
                <a:spLocks noChangeArrowheads="1"/>
              </p:cNvSpPr>
              <p:nvPr/>
            </p:nvSpPr>
            <p:spPr bwMode="auto">
              <a:xfrm>
                <a:off x="649" y="2521"/>
                <a:ext cx="3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8086</a:t>
                </a:r>
              </a:p>
            </p:txBody>
          </p:sp>
          <p:sp>
            <p:nvSpPr>
              <p:cNvPr id="754705" name="Text Box 17"/>
              <p:cNvSpPr txBox="1">
                <a:spLocks noChangeArrowheads="1"/>
              </p:cNvSpPr>
              <p:nvPr/>
            </p:nvSpPr>
            <p:spPr bwMode="auto">
              <a:xfrm>
                <a:off x="1110" y="2249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286</a:t>
                </a:r>
              </a:p>
            </p:txBody>
          </p:sp>
          <p:sp>
            <p:nvSpPr>
              <p:cNvPr id="754706" name="Text Box 18"/>
              <p:cNvSpPr txBox="1">
                <a:spLocks noChangeArrowheads="1"/>
              </p:cNvSpPr>
              <p:nvPr/>
            </p:nvSpPr>
            <p:spPr bwMode="auto">
              <a:xfrm>
                <a:off x="1442" y="2062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386</a:t>
                </a:r>
              </a:p>
            </p:txBody>
          </p:sp>
          <p:sp>
            <p:nvSpPr>
              <p:cNvPr id="754707" name="Text Box 19"/>
              <p:cNvSpPr txBox="1">
                <a:spLocks noChangeArrowheads="1"/>
              </p:cNvSpPr>
              <p:nvPr/>
            </p:nvSpPr>
            <p:spPr bwMode="auto">
              <a:xfrm>
                <a:off x="1843" y="1818"/>
                <a:ext cx="2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486</a:t>
                </a:r>
              </a:p>
            </p:txBody>
          </p:sp>
          <p:sp>
            <p:nvSpPr>
              <p:cNvPr id="754708" name="Text Box 20"/>
              <p:cNvSpPr txBox="1">
                <a:spLocks noChangeArrowheads="1"/>
              </p:cNvSpPr>
              <p:nvPr/>
            </p:nvSpPr>
            <p:spPr bwMode="auto">
              <a:xfrm>
                <a:off x="2038" y="1644"/>
                <a:ext cx="4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Pentium</a:t>
                </a:r>
              </a:p>
            </p:txBody>
          </p:sp>
          <p:sp>
            <p:nvSpPr>
              <p:cNvPr id="754709" name="Text Box 21"/>
              <p:cNvSpPr txBox="1">
                <a:spLocks noChangeArrowheads="1"/>
              </p:cNvSpPr>
              <p:nvPr/>
            </p:nvSpPr>
            <p:spPr bwMode="auto">
              <a:xfrm>
                <a:off x="2670" y="1486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P2</a:t>
                </a:r>
              </a:p>
            </p:txBody>
          </p:sp>
          <p:sp>
            <p:nvSpPr>
              <p:cNvPr id="754710" name="Text Box 22"/>
              <p:cNvSpPr txBox="1">
                <a:spLocks noChangeArrowheads="1"/>
              </p:cNvSpPr>
              <p:nvPr/>
            </p:nvSpPr>
            <p:spPr bwMode="auto">
              <a:xfrm>
                <a:off x="2882" y="1298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P3</a:t>
                </a:r>
              </a:p>
            </p:txBody>
          </p:sp>
          <p:sp>
            <p:nvSpPr>
              <p:cNvPr id="754711" name="Text Box 23"/>
              <p:cNvSpPr txBox="1">
                <a:spLocks noChangeArrowheads="1"/>
              </p:cNvSpPr>
              <p:nvPr/>
            </p:nvSpPr>
            <p:spPr bwMode="auto">
              <a:xfrm>
                <a:off x="2994" y="1137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P4</a:t>
                </a:r>
              </a:p>
            </p:txBody>
          </p:sp>
          <p:sp>
            <p:nvSpPr>
              <p:cNvPr id="754712" name="Text Box 24"/>
              <p:cNvSpPr txBox="1">
                <a:spLocks noChangeArrowheads="1"/>
              </p:cNvSpPr>
              <p:nvPr/>
            </p:nvSpPr>
            <p:spPr bwMode="auto">
              <a:xfrm>
                <a:off x="3034" y="834"/>
                <a:ext cx="4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Itanium</a:t>
                </a:r>
              </a:p>
            </p:txBody>
          </p:sp>
          <p:sp>
            <p:nvSpPr>
              <p:cNvPr id="754713" name="Text Box 25"/>
              <p:cNvSpPr txBox="1">
                <a:spLocks noChangeArrowheads="1"/>
              </p:cNvSpPr>
              <p:nvPr/>
            </p:nvSpPr>
            <p:spPr bwMode="auto">
              <a:xfrm>
                <a:off x="3067" y="680"/>
                <a:ext cx="53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CC0000"/>
                    </a:solidFill>
                    <a:cs typeface="Arial" charset="0"/>
                  </a:rPr>
                  <a:t>Itanium 2</a:t>
                </a:r>
              </a:p>
            </p:txBody>
          </p:sp>
        </p:grpSp>
      </p:grpSp>
      <p:sp>
        <p:nvSpPr>
          <p:cNvPr id="754714" name="Rectangle 26"/>
          <p:cNvSpPr>
            <a:spLocks noChangeArrowheads="1"/>
          </p:cNvSpPr>
          <p:nvPr/>
        </p:nvSpPr>
        <p:spPr bwMode="auto">
          <a:xfrm>
            <a:off x="992188" y="1065365"/>
            <a:ext cx="4819650" cy="3763963"/>
          </a:xfrm>
          <a:prstGeom prst="rect">
            <a:avLst/>
          </a:prstGeom>
          <a:solidFill>
            <a:srgbClr val="FFFFFF">
              <a:alpha val="7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15" name="Rectangle 27"/>
          <p:cNvSpPr>
            <a:spLocks noChangeArrowheads="1"/>
          </p:cNvSpPr>
          <p:nvPr/>
        </p:nvSpPr>
        <p:spPr bwMode="auto">
          <a:xfrm>
            <a:off x="239713" y="4440390"/>
            <a:ext cx="1312862" cy="13573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4716" name="Object 28"/>
          <p:cNvGraphicFramePr>
            <a:graphicFrameLocks noChangeAspect="1"/>
          </p:cNvGraphicFramePr>
          <p:nvPr/>
        </p:nvGraphicFramePr>
        <p:xfrm>
          <a:off x="566738" y="1049490"/>
          <a:ext cx="7383462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5" name="Chart" r:id="rId4" imgW="8324850" imgH="4143375" progId="Excel.Sheet.8">
                  <p:embed/>
                </p:oleObj>
              </mc:Choice>
              <mc:Fallback>
                <p:oleObj name="Chart" r:id="rId4" imgW="8324850" imgH="414337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049490"/>
                        <a:ext cx="7383462" cy="391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17" name="Rectangle 29"/>
          <p:cNvSpPr>
            <a:spLocks noGrp="1" noChangeArrowheads="1"/>
          </p:cNvSpPr>
          <p:nvPr>
            <p:ph type="title"/>
          </p:nvPr>
        </p:nvSpPr>
        <p:spPr>
          <a:xfrm>
            <a:off x="1187450" y="129624"/>
            <a:ext cx="7351713" cy="854075"/>
          </a:xfrm>
          <a:noFill/>
          <a:ln/>
        </p:spPr>
        <p:txBody>
          <a:bodyPr lIns="0" tIns="0" rIns="0" bIns="0" anchorCtr="1"/>
          <a:lstStyle/>
          <a:p>
            <a:r>
              <a:rPr lang="en-US" sz="3600" dirty="0" err="1"/>
              <a:t>Uniprocessor</a:t>
            </a:r>
            <a:r>
              <a:rPr lang="en-US" sz="3600" dirty="0"/>
              <a:t> Performance (</a:t>
            </a:r>
            <a:r>
              <a:rPr lang="en-US" sz="3600" dirty="0" err="1"/>
              <a:t>SPECint</a:t>
            </a:r>
            <a:r>
              <a:rPr lang="en-US" sz="3600" dirty="0"/>
              <a:t>)</a:t>
            </a:r>
          </a:p>
        </p:txBody>
      </p:sp>
      <p:sp>
        <p:nvSpPr>
          <p:cNvPr id="754719" name="Text Box 31"/>
          <p:cNvSpPr txBox="1">
            <a:spLocks noChangeArrowheads="1"/>
          </p:cNvSpPr>
          <p:nvPr/>
        </p:nvSpPr>
        <p:spPr bwMode="auto">
          <a:xfrm>
            <a:off x="7688263" y="6608763"/>
            <a:ext cx="1419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From David Patterson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615238" y="1217765"/>
            <a:ext cx="1158875" cy="3425825"/>
            <a:chOff x="4797" y="610"/>
            <a:chExt cx="730" cy="2338"/>
          </a:xfrm>
        </p:grpSpPr>
        <p:sp>
          <p:nvSpPr>
            <p:cNvPr id="754721" name="Text Box 33"/>
            <p:cNvSpPr txBox="1">
              <a:spLocks noChangeArrowheads="1"/>
            </p:cNvSpPr>
            <p:nvPr/>
          </p:nvSpPr>
          <p:spPr bwMode="auto">
            <a:xfrm>
              <a:off x="4797" y="610"/>
              <a:ext cx="73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1,000,000,000</a:t>
              </a:r>
            </a:p>
          </p:txBody>
        </p:sp>
        <p:sp>
          <p:nvSpPr>
            <p:cNvPr id="754722" name="Text Box 34"/>
            <p:cNvSpPr txBox="1">
              <a:spLocks noChangeArrowheads="1"/>
            </p:cNvSpPr>
            <p:nvPr/>
          </p:nvSpPr>
          <p:spPr bwMode="auto">
            <a:xfrm>
              <a:off x="4797" y="2324"/>
              <a:ext cx="46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100,000</a:t>
              </a:r>
            </a:p>
          </p:txBody>
        </p:sp>
        <p:sp>
          <p:nvSpPr>
            <p:cNvPr id="754723" name="Text Box 35"/>
            <p:cNvSpPr txBox="1">
              <a:spLocks noChangeArrowheads="1"/>
            </p:cNvSpPr>
            <p:nvPr/>
          </p:nvSpPr>
          <p:spPr bwMode="auto">
            <a:xfrm>
              <a:off x="4797" y="2761"/>
              <a:ext cx="41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10,000</a:t>
              </a:r>
            </a:p>
          </p:txBody>
        </p:sp>
        <p:sp>
          <p:nvSpPr>
            <p:cNvPr id="754724" name="Text Box 36"/>
            <p:cNvSpPr txBox="1">
              <a:spLocks noChangeArrowheads="1"/>
            </p:cNvSpPr>
            <p:nvPr/>
          </p:nvSpPr>
          <p:spPr bwMode="auto">
            <a:xfrm>
              <a:off x="4797" y="1893"/>
              <a:ext cx="54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1,000,000</a:t>
              </a:r>
            </a:p>
          </p:txBody>
        </p:sp>
        <p:sp>
          <p:nvSpPr>
            <p:cNvPr id="754725" name="Text Box 37"/>
            <p:cNvSpPr txBox="1">
              <a:spLocks noChangeArrowheads="1"/>
            </p:cNvSpPr>
            <p:nvPr/>
          </p:nvSpPr>
          <p:spPr bwMode="auto">
            <a:xfrm>
              <a:off x="4797" y="1462"/>
              <a:ext cx="59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10,000,000</a:t>
              </a:r>
            </a:p>
          </p:txBody>
        </p:sp>
        <p:sp>
          <p:nvSpPr>
            <p:cNvPr id="754726" name="Text Box 38"/>
            <p:cNvSpPr txBox="1">
              <a:spLocks noChangeArrowheads="1"/>
            </p:cNvSpPr>
            <p:nvPr/>
          </p:nvSpPr>
          <p:spPr bwMode="auto">
            <a:xfrm>
              <a:off x="4797" y="1082"/>
              <a:ext cx="65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cs typeface="Arial" charset="0"/>
                </a:rPr>
                <a:t>100,000,000</a:t>
              </a:r>
            </a:p>
          </p:txBody>
        </p:sp>
      </p:grpSp>
      <p:sp>
        <p:nvSpPr>
          <p:cNvPr id="754727" name="Text Box 39"/>
          <p:cNvSpPr txBox="1">
            <a:spLocks noChangeArrowheads="1"/>
          </p:cNvSpPr>
          <p:nvPr/>
        </p:nvSpPr>
        <p:spPr bwMode="auto">
          <a:xfrm>
            <a:off x="1520825" y="1352703"/>
            <a:ext cx="3679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l" defTabSz="820738" eaLnBrk="0" hangingPunct="0"/>
            <a:r>
              <a:rPr lang="en-US">
                <a:solidFill>
                  <a:schemeClr val="bg2"/>
                </a:solidFill>
                <a:latin typeface="Times" pitchFamily="16" charset="0"/>
              </a:rPr>
              <a:t>From Hennessy and Patterson, </a:t>
            </a:r>
            <a:r>
              <a:rPr lang="en-US" i="1">
                <a:solidFill>
                  <a:schemeClr val="bg2"/>
                </a:solidFill>
                <a:latin typeface="Times" pitchFamily="16" charset="0"/>
              </a:rPr>
              <a:t>Computer Architecture: </a:t>
            </a:r>
            <a:br>
              <a:rPr lang="en-US" i="1">
                <a:solidFill>
                  <a:schemeClr val="bg2"/>
                </a:solidFill>
                <a:latin typeface="Times" pitchFamily="16" charset="0"/>
              </a:rPr>
            </a:br>
            <a:r>
              <a:rPr lang="en-US" i="1">
                <a:solidFill>
                  <a:schemeClr val="bg2"/>
                </a:solidFill>
                <a:latin typeface="Times" pitchFamily="16" charset="0"/>
              </a:rPr>
              <a:t>A Quantitative Approach</a:t>
            </a:r>
            <a:r>
              <a:rPr lang="en-US">
                <a:solidFill>
                  <a:schemeClr val="bg2"/>
                </a:solidFill>
                <a:latin typeface="Times" pitchFamily="16" charset="0"/>
              </a:rPr>
              <a:t>, 4th edition, 2006</a:t>
            </a:r>
          </a:p>
        </p:txBody>
      </p:sp>
      <p:sp>
        <p:nvSpPr>
          <p:cNvPr id="754728" name="Text Box 40"/>
          <p:cNvSpPr txBox="1">
            <a:spLocks noChangeArrowheads="1"/>
          </p:cNvSpPr>
          <p:nvPr/>
        </p:nvSpPr>
        <p:spPr bwMode="auto">
          <a:xfrm rot="5400000">
            <a:off x="7943056" y="2912422"/>
            <a:ext cx="1692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Number of Transistors</a:t>
            </a:r>
          </a:p>
        </p:txBody>
      </p:sp>
      <p:sp>
        <p:nvSpPr>
          <p:cNvPr id="754729" name="Rectangle 41"/>
          <p:cNvSpPr>
            <a:spLocks noChangeArrowheads="1"/>
          </p:cNvSpPr>
          <p:nvPr/>
        </p:nvSpPr>
        <p:spPr bwMode="auto">
          <a:xfrm>
            <a:off x="7723188" y="1208240"/>
            <a:ext cx="1279525" cy="3408363"/>
          </a:xfrm>
          <a:prstGeom prst="rect">
            <a:avLst/>
          </a:prstGeom>
          <a:solidFill>
            <a:srgbClr val="FFFFFF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42875"/>
            <a:ext cx="7758113" cy="854075"/>
          </a:xfrm>
        </p:spPr>
        <p:txBody>
          <a:bodyPr/>
          <a:lstStyle/>
          <a:p>
            <a:r>
              <a:rPr lang="en-US" sz="3600" dirty="0" err="1"/>
              <a:t>SiblingRivalry</a:t>
            </a:r>
            <a:r>
              <a:rPr lang="en-US" sz="3600" dirty="0"/>
              <a:t>: energy usage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(</a:t>
            </a:r>
            <a:r>
              <a:rPr lang="en-US" sz="2800" dirty="0"/>
              <a:t>on AMD48)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2" y="1219200"/>
            <a:ext cx="7467668" cy="56191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9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8686800" cy="5033962"/>
          </a:xfrm>
        </p:spPr>
        <p:txBody>
          <a:bodyPr/>
          <a:lstStyle/>
          <a:p>
            <a:r>
              <a:rPr lang="en-US" sz="2400" dirty="0" smtClean="0"/>
              <a:t>Time has come for languages based on </a:t>
            </a:r>
            <a:r>
              <a:rPr lang="en-US" sz="2400" dirty="0" err="1" smtClean="0"/>
              <a:t>autotuning</a:t>
            </a:r>
            <a:r>
              <a:rPr lang="en-US" sz="2400" dirty="0" smtClean="0"/>
              <a:t> </a:t>
            </a:r>
          </a:p>
          <a:p>
            <a:pPr lvl="3"/>
            <a:endParaRPr lang="en-US" sz="1400" dirty="0" smtClean="0"/>
          </a:p>
          <a:p>
            <a:r>
              <a:rPr lang="en-US" sz="2400" dirty="0" smtClean="0"/>
              <a:t>Convergence of multiple forces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err="1" smtClean="0"/>
              <a:t>Multicore</a:t>
            </a:r>
            <a:r>
              <a:rPr lang="en-US" sz="2000" dirty="0" smtClean="0"/>
              <a:t> Menace</a:t>
            </a:r>
          </a:p>
          <a:p>
            <a:pPr lvl="1"/>
            <a:r>
              <a:rPr lang="en-US" sz="2000" dirty="0" smtClean="0"/>
              <a:t>Future proofing when machine models are changing</a:t>
            </a:r>
          </a:p>
          <a:p>
            <a:pPr lvl="1"/>
            <a:r>
              <a:rPr lang="en-US" sz="2000" dirty="0" smtClean="0"/>
              <a:t>Use more muscle (compute cycles) than brain (human cycles)</a:t>
            </a:r>
          </a:p>
          <a:p>
            <a:pPr lvl="3"/>
            <a:endParaRPr lang="en-US" sz="1400" dirty="0" smtClean="0"/>
          </a:p>
          <a:p>
            <a:r>
              <a:rPr lang="en-US" sz="2400" dirty="0" err="1" smtClean="0"/>
              <a:t>PetaBricks</a:t>
            </a:r>
            <a:r>
              <a:rPr lang="en-US" sz="2400" dirty="0" smtClean="0"/>
              <a:t> – We showed that it can be done!</a:t>
            </a:r>
          </a:p>
          <a:p>
            <a:pPr lvl="4"/>
            <a:endParaRPr lang="en-US" sz="1400" dirty="0" smtClean="0"/>
          </a:p>
          <a:p>
            <a:r>
              <a:rPr lang="en-US" sz="2400" dirty="0" smtClean="0"/>
              <a:t>Will programmers accept this model?</a:t>
            </a:r>
          </a:p>
          <a:p>
            <a:pPr lvl="1"/>
            <a:r>
              <a:rPr lang="en-US" sz="2000" dirty="0" smtClean="0"/>
              <a:t>A little more work now to save a lot later</a:t>
            </a:r>
          </a:p>
          <a:p>
            <a:pPr lvl="1"/>
            <a:r>
              <a:rPr lang="en-US" sz="2000" dirty="0" smtClean="0"/>
              <a:t>Complexities in testing, verification and validation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B0501-8D76-4DF9-8E43-5A9BB32D165B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13078</TotalTime>
  <Words>4562</Words>
  <Application>Microsoft Macintosh PowerPoint</Application>
  <PresentationFormat>On-screen Show (4:3)</PresentationFormat>
  <Paragraphs>1341</Paragraphs>
  <Slides>91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1_Default Design</vt:lpstr>
      <vt:lpstr>Image</vt:lpstr>
      <vt:lpstr>Chart</vt:lpstr>
      <vt:lpstr>Acrobat Document</vt:lpstr>
      <vt:lpstr>PetaBricks: A Language and Compiler based on Autotuning </vt:lpstr>
      <vt:lpstr>Outline</vt:lpstr>
      <vt:lpstr>Today: The Happily Oblivious Average Joe Programmer</vt:lpstr>
      <vt:lpstr>Moore’s Law</vt:lpstr>
      <vt:lpstr>Uniprocessor Performance (SPECint)</vt:lpstr>
      <vt:lpstr>Squandering of the  Moore’s Dividend</vt:lpstr>
      <vt:lpstr>Matrix Multiply  An Example of Unchecked Excesses</vt:lpstr>
      <vt:lpstr>Matrix Multiply  An Example of Unchecked Excesses</vt:lpstr>
      <vt:lpstr>Uniprocessor Performance (SPECint)</vt:lpstr>
      <vt:lpstr>Uniprocessor Performance (SPECint)</vt:lpstr>
      <vt:lpstr>Performance and Parallelism</vt:lpstr>
      <vt:lpstr>Joe the Parallel Programmer</vt:lpstr>
      <vt:lpstr>Can Joe Handle This?</vt:lpstr>
      <vt:lpstr>Conquering the Multicore Menace </vt:lpstr>
      <vt:lpstr>Outline</vt:lpstr>
      <vt:lpstr>In the mean time…….the experts practicing parallel programming</vt:lpstr>
      <vt:lpstr>Lifetime of Software &gt;&gt; Hardware</vt:lpstr>
      <vt:lpstr>Not a problem for Joe</vt:lpstr>
      <vt:lpstr>Future Proofing Software</vt:lpstr>
      <vt:lpstr>Languages and Future Proofing</vt:lpstr>
      <vt:lpstr>Outline</vt:lpstr>
      <vt:lpstr>Ancient Days…</vt:lpstr>
      <vt:lpstr>…as we progressed….</vt:lpstr>
      <vt:lpstr>…and we ended up at</vt:lpstr>
      <vt:lpstr>Need to Rethink Languages</vt:lpstr>
      <vt:lpstr>Outline</vt:lpstr>
      <vt:lpstr>Observation 1: Algorithmic Choice</vt:lpstr>
      <vt:lpstr>Observation 2: Natural Parallelism </vt:lpstr>
      <vt:lpstr>Observation 3: Autotuning</vt:lpstr>
      <vt:lpstr>Outline</vt:lpstr>
      <vt:lpstr>PetaBricks Language</vt:lpstr>
      <vt:lpstr>PetaBricks Language</vt:lpstr>
      <vt:lpstr>PetaBricks Language</vt:lpstr>
      <vt:lpstr>PetaBricks Language</vt:lpstr>
      <vt:lpstr>PetaBricks Language</vt:lpstr>
      <vt:lpstr>Language Support for Algorithmic Choice</vt:lpstr>
      <vt:lpstr>Synthesized Outer Control Flow</vt:lpstr>
      <vt:lpstr>Outline</vt:lpstr>
      <vt:lpstr>Another Example</vt:lpstr>
      <vt:lpstr>Another Example</vt:lpstr>
      <vt:lpstr>Another Example</vt:lpstr>
      <vt:lpstr>Compilation Process</vt:lpstr>
      <vt:lpstr>Applicable Regions</vt:lpstr>
      <vt:lpstr>Choice Grids</vt:lpstr>
      <vt:lpstr>Choice Dependency Graphs</vt:lpstr>
      <vt:lpstr>PetaBricks Flow</vt:lpstr>
      <vt:lpstr>Autotuning</vt:lpstr>
      <vt:lpstr>Outline</vt:lpstr>
      <vt:lpstr>Sort</vt:lpstr>
      <vt:lpstr>Sort</vt:lpstr>
      <vt:lpstr>Algorithmic Choice in Sorting</vt:lpstr>
      <vt:lpstr>Algorithmic Choice in Sorting</vt:lpstr>
      <vt:lpstr>Algorithmic Choice in Sorting</vt:lpstr>
      <vt:lpstr>Algorithmic Choice in Sorting</vt:lpstr>
      <vt:lpstr>Algorithmic Choice in Sorting</vt:lpstr>
      <vt:lpstr>Future Proofing Sort</vt:lpstr>
      <vt:lpstr>Future Proofing Sort</vt:lpstr>
      <vt:lpstr>Matrix Multiply</vt:lpstr>
      <vt:lpstr>Matrix Multiply</vt:lpstr>
      <vt:lpstr>Eigenvector Solve</vt:lpstr>
      <vt:lpstr>Eigenvector Solve</vt:lpstr>
      <vt:lpstr>Outline</vt:lpstr>
      <vt:lpstr>Variable Accuracy Algorithms</vt:lpstr>
      <vt:lpstr>A Very Brief Multigrid Intro</vt:lpstr>
      <vt:lpstr>Multigrid Cycles</vt:lpstr>
      <vt:lpstr>Multigrid Cycles</vt:lpstr>
      <vt:lpstr>Algorithmic Choice in Multigrid</vt:lpstr>
      <vt:lpstr>Algorithmic Choice in Multigrid</vt:lpstr>
      <vt:lpstr>Algorithmic Choice in Multigrid</vt:lpstr>
      <vt:lpstr>Algorithmic Choice in Multigrid</vt:lpstr>
      <vt:lpstr>Algorithmic Choice in Multigrid</vt:lpstr>
      <vt:lpstr>Optimal Subproblems</vt:lpstr>
      <vt:lpstr>The Discrete Solution</vt:lpstr>
      <vt:lpstr>Use Dynamic Programming to Manage Auto-tuning Search</vt:lpstr>
      <vt:lpstr>Auto-tuning the V-cycle</vt:lpstr>
      <vt:lpstr>Variable Accuracy Keywords</vt:lpstr>
      <vt:lpstr>Training the Discrete Solution</vt:lpstr>
      <vt:lpstr>Training the Discrete Solution</vt:lpstr>
      <vt:lpstr>Training the Discrete Solution</vt:lpstr>
      <vt:lpstr>Example: Auto-tuned 2D Poisson’s Equation Solver</vt:lpstr>
      <vt:lpstr>Auto-tuned Cycles for 2D Poisson Solver</vt:lpstr>
      <vt:lpstr>Poisson</vt:lpstr>
      <vt:lpstr>Poisson</vt:lpstr>
      <vt:lpstr>Binpacking – Algorithmic Choices</vt:lpstr>
      <vt:lpstr>Outline</vt:lpstr>
      <vt:lpstr>Issues with Offline Tuning</vt:lpstr>
      <vt:lpstr>SiblingRivalry: an Online Approach</vt:lpstr>
      <vt:lpstr>Experimental Setup</vt:lpstr>
      <vt:lpstr>SiblingRivalry: throughput</vt:lpstr>
      <vt:lpstr>SiblingRivalry: energy usage  (on AMD48)</vt:lpstr>
      <vt:lpstr>Conclusion</vt:lpstr>
    </vt:vector>
  </TitlesOfParts>
  <Company>Saman Amarasinghe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Escaping the  Programming Quagmire Created by the  Multicore Menace</dc:title>
  <dc:creator>Saman Amarasinghe</dc:creator>
  <cp:lastModifiedBy>Saman P. Amarasinghe</cp:lastModifiedBy>
  <cp:revision>256</cp:revision>
  <dcterms:created xsi:type="dcterms:W3CDTF">2007-03-01T18:05:59Z</dcterms:created>
  <dcterms:modified xsi:type="dcterms:W3CDTF">2011-10-17T21:21:29Z</dcterms:modified>
</cp:coreProperties>
</file>