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0071A6"/>
    <a:srgbClr val="EEEEEE"/>
    <a:srgbClr val="AAAAAA"/>
    <a:srgbClr val="EAEAEA"/>
    <a:srgbClr val="71C6C1"/>
    <a:srgbClr val="666666"/>
    <a:srgbClr val="0085C3"/>
    <a:srgbClr val="71C6EE"/>
    <a:srgbClr val="CE1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9" autoAdjust="0"/>
    <p:restoredTop sz="81653" autoAdjust="0"/>
  </p:normalViewPr>
  <p:slideViewPr>
    <p:cSldViewPr snapToGrid="0">
      <p:cViewPr>
        <p:scale>
          <a:sx n="100" d="100"/>
          <a:sy n="100" d="100"/>
        </p:scale>
        <p:origin x="-360" y="-80"/>
      </p:cViewPr>
      <p:guideLst>
        <p:guide orient="horz" pos="3419"/>
        <p:guide orient="horz" pos="4190"/>
        <p:guide orient="horz" pos="3789"/>
        <p:guide orient="horz" pos="2128"/>
        <p:guide orient="horz" pos="3489"/>
        <p:guide pos="3739"/>
        <p:guide pos="5484"/>
        <p:guide pos="3880"/>
        <p:guide pos="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3540" y="-102"/>
      </p:cViewPr>
      <p:guideLst>
        <p:guide orient="horz" pos="2924"/>
        <p:guide pos="2204"/>
      </p:guideLst>
    </p:cSldViewPr>
  </p:notesViewPr>
  <p:gridSpacing cx="76200" cy="76200"/>
</p:viewPr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2C60E-DDF2-4BE2-87BF-9CAC248FF866}">
      <dsp:nvSpPr>
        <dsp:cNvPr id="0" name=""/>
        <dsp:cNvSpPr/>
      </dsp:nvSpPr>
      <dsp:spPr>
        <a:xfrm>
          <a:off x="1167897" y="1566159"/>
          <a:ext cx="1990890" cy="1721998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2"/>
              </a:solidFill>
            </a:rPr>
            <a:t>Create Customers, Lower Transaction Costs, Overcome Economic Friction</a:t>
          </a:r>
          <a:endParaRPr lang="en-US" sz="1050" b="1" kern="1200" dirty="0">
            <a:solidFill>
              <a:schemeClr val="tx2"/>
            </a:solidFill>
          </a:endParaRPr>
        </a:p>
      </dsp:txBody>
      <dsp:txXfrm>
        <a:off x="1497796" y="1851502"/>
        <a:ext cx="1331092" cy="1151312"/>
      </dsp:txXfrm>
    </dsp:sp>
    <dsp:sp modelId="{A30C006A-8DDF-4882-B157-76E2A4426F85}">
      <dsp:nvSpPr>
        <dsp:cNvPr id="0" name=""/>
        <dsp:cNvSpPr/>
      </dsp:nvSpPr>
      <dsp:spPr>
        <a:xfrm>
          <a:off x="2414479" y="742299"/>
          <a:ext cx="751260" cy="647145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DF1D86C-3B6F-4104-B936-290EAF0C9807}">
      <dsp:nvSpPr>
        <dsp:cNvPr id="0" name=""/>
        <dsp:cNvSpPr/>
      </dsp:nvSpPr>
      <dsp:spPr>
        <a:xfrm>
          <a:off x="1351325" y="0"/>
          <a:ext cx="1631318" cy="1411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2"/>
              </a:solidFill>
            </a:rPr>
            <a:t>Planning to Preparation</a:t>
          </a:r>
          <a:endParaRPr lang="en-US" sz="1050" b="1" kern="1200" dirty="0">
            <a:solidFill>
              <a:schemeClr val="tx2"/>
            </a:solidFill>
          </a:endParaRPr>
        </a:p>
      </dsp:txBody>
      <dsp:txXfrm>
        <a:off x="1621670" y="233882"/>
        <a:ext cx="1090628" cy="943527"/>
      </dsp:txXfrm>
    </dsp:sp>
    <dsp:sp modelId="{53AD368E-7006-4D48-8488-17693EC4EED1}">
      <dsp:nvSpPr>
        <dsp:cNvPr id="0" name=""/>
        <dsp:cNvSpPr/>
      </dsp:nvSpPr>
      <dsp:spPr>
        <a:xfrm>
          <a:off x="3291226" y="1952116"/>
          <a:ext cx="751260" cy="647145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75DFF13-FC99-4E6C-A250-BDE3CEA386F9}">
      <dsp:nvSpPr>
        <dsp:cNvPr id="0" name=""/>
        <dsp:cNvSpPr/>
      </dsp:nvSpPr>
      <dsp:spPr>
        <a:xfrm>
          <a:off x="2847555" y="868038"/>
          <a:ext cx="1631318" cy="1411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2"/>
              </a:solidFill>
            </a:rPr>
            <a:t>Directing to Mentoring</a:t>
          </a:r>
          <a:endParaRPr lang="en-US" sz="1050" b="1" kern="1200" dirty="0">
            <a:solidFill>
              <a:schemeClr val="tx2"/>
            </a:solidFill>
          </a:endParaRPr>
        </a:p>
      </dsp:txBody>
      <dsp:txXfrm>
        <a:off x="3117900" y="1101920"/>
        <a:ext cx="1090628" cy="943527"/>
      </dsp:txXfrm>
    </dsp:sp>
    <dsp:sp modelId="{35BF3996-AC10-40BD-8622-D12ADE6D6D04}">
      <dsp:nvSpPr>
        <dsp:cNvPr id="0" name=""/>
        <dsp:cNvSpPr/>
      </dsp:nvSpPr>
      <dsp:spPr>
        <a:xfrm>
          <a:off x="2682006" y="3317773"/>
          <a:ext cx="751260" cy="647145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4AA70F8-6D3A-4B39-B753-336E763B3070}">
      <dsp:nvSpPr>
        <dsp:cNvPr id="0" name=""/>
        <dsp:cNvSpPr/>
      </dsp:nvSpPr>
      <dsp:spPr>
        <a:xfrm>
          <a:off x="2847555" y="2574502"/>
          <a:ext cx="1631318" cy="1411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2"/>
              </a:solidFill>
            </a:rPr>
            <a:t>Staffing to Engaging</a:t>
          </a:r>
          <a:endParaRPr lang="en-US" sz="1050" b="1" kern="1200" dirty="0">
            <a:solidFill>
              <a:schemeClr val="tx2"/>
            </a:solidFill>
          </a:endParaRPr>
        </a:p>
      </dsp:txBody>
      <dsp:txXfrm>
        <a:off x="3117900" y="2808384"/>
        <a:ext cx="1090628" cy="943527"/>
      </dsp:txXfrm>
    </dsp:sp>
    <dsp:sp modelId="{DE7EE554-5100-4A98-9173-3FF3E1F568A8}">
      <dsp:nvSpPr>
        <dsp:cNvPr id="0" name=""/>
        <dsp:cNvSpPr/>
      </dsp:nvSpPr>
      <dsp:spPr>
        <a:xfrm>
          <a:off x="1351325" y="3443512"/>
          <a:ext cx="1631318" cy="1411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chemeClr val="tx2"/>
              </a:solidFill>
            </a:rPr>
            <a:t>Controlling to Framing</a:t>
          </a:r>
          <a:endParaRPr lang="en-US" sz="1050" b="1" kern="1200" dirty="0">
            <a:solidFill>
              <a:schemeClr val="tx2"/>
            </a:solidFill>
          </a:endParaRPr>
        </a:p>
      </dsp:txBody>
      <dsp:txXfrm>
        <a:off x="1621670" y="3677394"/>
        <a:ext cx="1090628" cy="943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E71DA-22E8-4125-A2EC-3AC4D362490A}">
      <dsp:nvSpPr>
        <dsp:cNvPr id="0" name=""/>
        <dsp:cNvSpPr/>
      </dsp:nvSpPr>
      <dsp:spPr>
        <a:xfrm>
          <a:off x="-4949060" y="-758335"/>
          <a:ext cx="5894203" cy="5894203"/>
        </a:xfrm>
        <a:prstGeom prst="blockArc">
          <a:avLst>
            <a:gd name="adj1" fmla="val 18900000"/>
            <a:gd name="adj2" fmla="val 2700000"/>
            <a:gd name="adj3" fmla="val 36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0F0E5-64A9-4D18-916D-CA2A132B6AD3}">
      <dsp:nvSpPr>
        <dsp:cNvPr id="0" name=""/>
        <dsp:cNvSpPr/>
      </dsp:nvSpPr>
      <dsp:spPr>
        <a:xfrm>
          <a:off x="494932" y="336544"/>
          <a:ext cx="3743552" cy="673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5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Division of Labor to Self Selection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494932" y="336544"/>
        <a:ext cx="3743552" cy="673439"/>
      </dsp:txXfrm>
    </dsp:sp>
    <dsp:sp modelId="{302CDD74-C5E8-42A2-A7AB-9919E15BBEC2}">
      <dsp:nvSpPr>
        <dsp:cNvPr id="0" name=""/>
        <dsp:cNvSpPr/>
      </dsp:nvSpPr>
      <dsp:spPr>
        <a:xfrm>
          <a:off x="74032" y="252364"/>
          <a:ext cx="841799" cy="841799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4AB61-FD86-4538-BB1B-19A7AE89F1C4}">
      <dsp:nvSpPr>
        <dsp:cNvPr id="0" name=""/>
        <dsp:cNvSpPr/>
      </dsp:nvSpPr>
      <dsp:spPr>
        <a:xfrm>
          <a:off x="881030" y="1346879"/>
          <a:ext cx="3357454" cy="673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5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Unity of Command to Emergence of Direction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881030" y="1346879"/>
        <a:ext cx="3357454" cy="673439"/>
      </dsp:txXfrm>
    </dsp:sp>
    <dsp:sp modelId="{8AD27B89-7067-40E9-9EF7-4DD7FEC4E908}">
      <dsp:nvSpPr>
        <dsp:cNvPr id="0" name=""/>
        <dsp:cNvSpPr/>
      </dsp:nvSpPr>
      <dsp:spPr>
        <a:xfrm>
          <a:off x="460131" y="1262699"/>
          <a:ext cx="841799" cy="841799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98C25-608E-4B32-8793-E95F3D8F3594}">
      <dsp:nvSpPr>
        <dsp:cNvPr id="0" name=""/>
        <dsp:cNvSpPr/>
      </dsp:nvSpPr>
      <dsp:spPr>
        <a:xfrm>
          <a:off x="881030" y="2357213"/>
          <a:ext cx="3357454" cy="673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5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Scalar Chain of Command to Dynamic Leadership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881030" y="2357213"/>
        <a:ext cx="3357454" cy="673439"/>
      </dsp:txXfrm>
    </dsp:sp>
    <dsp:sp modelId="{9E6206F0-AD10-4B7B-AD09-8889012D9E29}">
      <dsp:nvSpPr>
        <dsp:cNvPr id="0" name=""/>
        <dsp:cNvSpPr/>
      </dsp:nvSpPr>
      <dsp:spPr>
        <a:xfrm>
          <a:off x="460131" y="2273033"/>
          <a:ext cx="841799" cy="841799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626E1-0D0E-40C4-B693-20B47E0D54B4}">
      <dsp:nvSpPr>
        <dsp:cNvPr id="0" name=""/>
        <dsp:cNvSpPr/>
      </dsp:nvSpPr>
      <dsp:spPr>
        <a:xfrm>
          <a:off x="494932" y="3367547"/>
          <a:ext cx="3743552" cy="673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54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/>
              </a:solidFill>
            </a:rPr>
            <a:t>Span of Control to Self Organization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494932" y="3367547"/>
        <a:ext cx="3743552" cy="673439"/>
      </dsp:txXfrm>
    </dsp:sp>
    <dsp:sp modelId="{F29565FE-1566-4E22-8515-CA781CDC9744}">
      <dsp:nvSpPr>
        <dsp:cNvPr id="0" name=""/>
        <dsp:cNvSpPr/>
      </dsp:nvSpPr>
      <dsp:spPr>
        <a:xfrm>
          <a:off x="74032" y="3283367"/>
          <a:ext cx="841799" cy="841799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EE978-B09B-412B-98F1-16F321A8523C}">
      <dsp:nvSpPr>
        <dsp:cNvPr id="0" name=""/>
        <dsp:cNvSpPr/>
      </dsp:nvSpPr>
      <dsp:spPr>
        <a:xfrm>
          <a:off x="0" y="275775"/>
          <a:ext cx="2710780" cy="1084312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CB98F-BF11-4A5A-93B0-260CBC6BA121}">
      <dsp:nvSpPr>
        <dsp:cNvPr id="0" name=""/>
        <dsp:cNvSpPr/>
      </dsp:nvSpPr>
      <dsp:spPr>
        <a:xfrm>
          <a:off x="306239" y="490242"/>
          <a:ext cx="894557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3340" rIns="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2"/>
              </a:solidFill>
            </a:rPr>
            <a:t>Efficiency</a:t>
          </a:r>
          <a:endParaRPr lang="en-US" sz="1500" b="1" kern="1200" dirty="0">
            <a:solidFill>
              <a:schemeClr val="tx2"/>
            </a:solidFill>
          </a:endParaRPr>
        </a:p>
      </dsp:txBody>
      <dsp:txXfrm>
        <a:off x="306239" y="490242"/>
        <a:ext cx="894557" cy="531312"/>
      </dsp:txXfrm>
    </dsp:sp>
    <dsp:sp modelId="{E1033301-391A-496D-AB46-3FF8DC19474C}">
      <dsp:nvSpPr>
        <dsp:cNvPr id="0" name=""/>
        <dsp:cNvSpPr/>
      </dsp:nvSpPr>
      <dsp:spPr>
        <a:xfrm>
          <a:off x="1355390" y="650264"/>
          <a:ext cx="1057204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3340" rIns="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2"/>
              </a:solidFill>
            </a:rPr>
            <a:t>Innovation</a:t>
          </a:r>
          <a:endParaRPr lang="en-US" sz="1500" b="1" kern="1200" dirty="0">
            <a:solidFill>
              <a:schemeClr val="tx2"/>
            </a:solidFill>
          </a:endParaRPr>
        </a:p>
      </dsp:txBody>
      <dsp:txXfrm>
        <a:off x="1355390" y="650264"/>
        <a:ext cx="1057204" cy="5313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EE978-B09B-412B-98F1-16F321A8523C}">
      <dsp:nvSpPr>
        <dsp:cNvPr id="0" name=""/>
        <dsp:cNvSpPr/>
      </dsp:nvSpPr>
      <dsp:spPr>
        <a:xfrm>
          <a:off x="0" y="275775"/>
          <a:ext cx="2710780" cy="1084312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CB98F-BF11-4A5A-93B0-260CBC6BA121}">
      <dsp:nvSpPr>
        <dsp:cNvPr id="0" name=""/>
        <dsp:cNvSpPr/>
      </dsp:nvSpPr>
      <dsp:spPr>
        <a:xfrm>
          <a:off x="325293" y="477432"/>
          <a:ext cx="894557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6228" rIns="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2"/>
              </a:solidFill>
            </a:rPr>
            <a:t>Discipline</a:t>
          </a:r>
          <a:endParaRPr lang="en-US" sz="1300" b="1" kern="1200" dirty="0">
            <a:solidFill>
              <a:schemeClr val="tx2"/>
            </a:solidFill>
          </a:endParaRPr>
        </a:p>
      </dsp:txBody>
      <dsp:txXfrm>
        <a:off x="325293" y="477432"/>
        <a:ext cx="894557" cy="531312"/>
      </dsp:txXfrm>
    </dsp:sp>
    <dsp:sp modelId="{E1033301-391A-496D-AB46-3FF8DC19474C}">
      <dsp:nvSpPr>
        <dsp:cNvPr id="0" name=""/>
        <dsp:cNvSpPr/>
      </dsp:nvSpPr>
      <dsp:spPr>
        <a:xfrm>
          <a:off x="1355390" y="660449"/>
          <a:ext cx="1057204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6228" rIns="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2"/>
              </a:solidFill>
            </a:rPr>
            <a:t>Engagement</a:t>
          </a:r>
          <a:endParaRPr lang="en-US" sz="1300" b="1" kern="1200" dirty="0">
            <a:solidFill>
              <a:schemeClr val="tx2"/>
            </a:solidFill>
          </a:endParaRPr>
        </a:p>
      </dsp:txBody>
      <dsp:txXfrm>
        <a:off x="1355390" y="660449"/>
        <a:ext cx="1057204" cy="5313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EE978-B09B-412B-98F1-16F321A8523C}">
      <dsp:nvSpPr>
        <dsp:cNvPr id="0" name=""/>
        <dsp:cNvSpPr/>
      </dsp:nvSpPr>
      <dsp:spPr>
        <a:xfrm>
          <a:off x="0" y="275775"/>
          <a:ext cx="2710780" cy="1084312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CB98F-BF11-4A5A-93B0-260CBC6BA121}">
      <dsp:nvSpPr>
        <dsp:cNvPr id="0" name=""/>
        <dsp:cNvSpPr/>
      </dsp:nvSpPr>
      <dsp:spPr>
        <a:xfrm>
          <a:off x="325293" y="467895"/>
          <a:ext cx="894557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Scale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325293" y="467895"/>
        <a:ext cx="894557" cy="531312"/>
      </dsp:txXfrm>
    </dsp:sp>
    <dsp:sp modelId="{E1033301-391A-496D-AB46-3FF8DC19474C}">
      <dsp:nvSpPr>
        <dsp:cNvPr id="0" name=""/>
        <dsp:cNvSpPr/>
      </dsp:nvSpPr>
      <dsp:spPr>
        <a:xfrm>
          <a:off x="1364915" y="646087"/>
          <a:ext cx="1057204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Adaptability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1364915" y="646087"/>
        <a:ext cx="1057204" cy="5313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EE978-B09B-412B-98F1-16F321A8523C}">
      <dsp:nvSpPr>
        <dsp:cNvPr id="0" name=""/>
        <dsp:cNvSpPr/>
      </dsp:nvSpPr>
      <dsp:spPr>
        <a:xfrm>
          <a:off x="0" y="275775"/>
          <a:ext cx="2710780" cy="1084312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CB98F-BF11-4A5A-93B0-260CBC6BA121}">
      <dsp:nvSpPr>
        <dsp:cNvPr id="0" name=""/>
        <dsp:cNvSpPr/>
      </dsp:nvSpPr>
      <dsp:spPr>
        <a:xfrm>
          <a:off x="325293" y="477432"/>
          <a:ext cx="894557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2"/>
              </a:solidFill>
            </a:rPr>
            <a:t>Today</a:t>
          </a:r>
          <a:endParaRPr lang="en-US" sz="1700" b="1" kern="1200" dirty="0">
            <a:solidFill>
              <a:schemeClr val="tx2"/>
            </a:solidFill>
          </a:endParaRPr>
        </a:p>
      </dsp:txBody>
      <dsp:txXfrm>
        <a:off x="325293" y="477432"/>
        <a:ext cx="894557" cy="531312"/>
      </dsp:txXfrm>
    </dsp:sp>
    <dsp:sp modelId="{E1033301-391A-496D-AB46-3FF8DC19474C}">
      <dsp:nvSpPr>
        <dsp:cNvPr id="0" name=""/>
        <dsp:cNvSpPr/>
      </dsp:nvSpPr>
      <dsp:spPr>
        <a:xfrm>
          <a:off x="1355390" y="660449"/>
          <a:ext cx="1057204" cy="53131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2"/>
              </a:solidFill>
            </a:rPr>
            <a:t>Tomorrow</a:t>
          </a:r>
          <a:endParaRPr lang="en-US" sz="1700" b="1" kern="1200" dirty="0">
            <a:solidFill>
              <a:schemeClr val="tx2"/>
            </a:solidFill>
          </a:endParaRPr>
        </a:p>
      </dsp:txBody>
      <dsp:txXfrm>
        <a:off x="1355390" y="660449"/>
        <a:ext cx="1057204" cy="5313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6F7EB-552C-4560-A432-3333F6C4D484}">
      <dsp:nvSpPr>
        <dsp:cNvPr id="0" name=""/>
        <dsp:cNvSpPr/>
      </dsp:nvSpPr>
      <dsp:spPr>
        <a:xfrm>
          <a:off x="165193" y="2086002"/>
          <a:ext cx="2457472" cy="80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Visionary</a:t>
          </a:r>
          <a:endParaRPr lang="en-US" sz="3400" b="1" kern="1200" dirty="0"/>
        </a:p>
      </dsp:txBody>
      <dsp:txXfrm>
        <a:off x="165193" y="2086002"/>
        <a:ext cx="2457472" cy="809848"/>
      </dsp:txXfrm>
    </dsp:sp>
    <dsp:sp modelId="{08978654-9AFF-4C7A-89AC-A65865CFD096}">
      <dsp:nvSpPr>
        <dsp:cNvPr id="0" name=""/>
        <dsp:cNvSpPr/>
      </dsp:nvSpPr>
      <dsp:spPr>
        <a:xfrm>
          <a:off x="162400" y="1839697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B6038A-B05C-4F03-81C2-5703706A0136}">
      <dsp:nvSpPr>
        <dsp:cNvPr id="0" name=""/>
        <dsp:cNvSpPr/>
      </dsp:nvSpPr>
      <dsp:spPr>
        <a:xfrm>
          <a:off x="299237" y="1566024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7D31B-1766-40A3-ABCF-B32019D330B6}">
      <dsp:nvSpPr>
        <dsp:cNvPr id="0" name=""/>
        <dsp:cNvSpPr/>
      </dsp:nvSpPr>
      <dsp:spPr>
        <a:xfrm>
          <a:off x="627644" y="1620758"/>
          <a:ext cx="307184" cy="307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BBCBAA-FB0C-457C-8F2E-4FBE5F2D58F8}">
      <dsp:nvSpPr>
        <dsp:cNvPr id="0" name=""/>
        <dsp:cNvSpPr/>
      </dsp:nvSpPr>
      <dsp:spPr>
        <a:xfrm>
          <a:off x="901318" y="1319718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F8124D-2804-4A83-BCB7-FDDF2B929A1A}">
      <dsp:nvSpPr>
        <dsp:cNvPr id="0" name=""/>
        <dsp:cNvSpPr/>
      </dsp:nvSpPr>
      <dsp:spPr>
        <a:xfrm>
          <a:off x="1257092" y="1210249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C1DA1A-E2B0-4513-A0E8-0C980809B213}">
      <dsp:nvSpPr>
        <dsp:cNvPr id="0" name=""/>
        <dsp:cNvSpPr/>
      </dsp:nvSpPr>
      <dsp:spPr>
        <a:xfrm>
          <a:off x="1694969" y="1401820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F19CC3-E1DE-46D7-BFD0-B8A1B5155819}">
      <dsp:nvSpPr>
        <dsp:cNvPr id="0" name=""/>
        <dsp:cNvSpPr/>
      </dsp:nvSpPr>
      <dsp:spPr>
        <a:xfrm>
          <a:off x="1968642" y="1538656"/>
          <a:ext cx="307184" cy="307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0674E8-9906-4866-BF13-80BDBF88A500}">
      <dsp:nvSpPr>
        <dsp:cNvPr id="0" name=""/>
        <dsp:cNvSpPr/>
      </dsp:nvSpPr>
      <dsp:spPr>
        <a:xfrm>
          <a:off x="2351785" y="1839697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1925F5-5DE0-4468-946D-0326BE873ABC}">
      <dsp:nvSpPr>
        <dsp:cNvPr id="0" name=""/>
        <dsp:cNvSpPr/>
      </dsp:nvSpPr>
      <dsp:spPr>
        <a:xfrm>
          <a:off x="2515988" y="2140737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597D60-EBF5-4A3E-9DE8-3AB8776C5E8A}">
      <dsp:nvSpPr>
        <dsp:cNvPr id="0" name=""/>
        <dsp:cNvSpPr/>
      </dsp:nvSpPr>
      <dsp:spPr>
        <a:xfrm>
          <a:off x="1092889" y="1566024"/>
          <a:ext cx="502664" cy="502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47771D-C08F-4C9C-92BD-EDB448249DC4}">
      <dsp:nvSpPr>
        <dsp:cNvPr id="0" name=""/>
        <dsp:cNvSpPr/>
      </dsp:nvSpPr>
      <dsp:spPr>
        <a:xfrm>
          <a:off x="25564" y="2605981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F85AA6-A8A3-428C-97DC-5D5988C824EB}">
      <dsp:nvSpPr>
        <dsp:cNvPr id="0" name=""/>
        <dsp:cNvSpPr/>
      </dsp:nvSpPr>
      <dsp:spPr>
        <a:xfrm>
          <a:off x="189768" y="2852287"/>
          <a:ext cx="307184" cy="307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CA1B2E-FDE5-41E3-9ED8-5C14975500B1}">
      <dsp:nvSpPr>
        <dsp:cNvPr id="0" name=""/>
        <dsp:cNvSpPr/>
      </dsp:nvSpPr>
      <dsp:spPr>
        <a:xfrm>
          <a:off x="600277" y="3071225"/>
          <a:ext cx="446813" cy="4468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FBD757-E5BF-481A-9A53-5188F1D59B1A}">
      <dsp:nvSpPr>
        <dsp:cNvPr id="0" name=""/>
        <dsp:cNvSpPr/>
      </dsp:nvSpPr>
      <dsp:spPr>
        <a:xfrm>
          <a:off x="1174991" y="3427000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6AEA6E-E9E4-49C1-BA41-CA0553509D70}">
      <dsp:nvSpPr>
        <dsp:cNvPr id="0" name=""/>
        <dsp:cNvSpPr/>
      </dsp:nvSpPr>
      <dsp:spPr>
        <a:xfrm>
          <a:off x="1284460" y="3071225"/>
          <a:ext cx="307184" cy="307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B58FC8-405B-45EC-9B4E-2C66ECB3B0B6}">
      <dsp:nvSpPr>
        <dsp:cNvPr id="0" name=""/>
        <dsp:cNvSpPr/>
      </dsp:nvSpPr>
      <dsp:spPr>
        <a:xfrm>
          <a:off x="1558133" y="3454368"/>
          <a:ext cx="195480" cy="19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8EE101-A8C1-4CE2-BB7E-C9B13DA320BF}">
      <dsp:nvSpPr>
        <dsp:cNvPr id="0" name=""/>
        <dsp:cNvSpPr/>
      </dsp:nvSpPr>
      <dsp:spPr>
        <a:xfrm>
          <a:off x="1804439" y="3016491"/>
          <a:ext cx="446813" cy="4468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4FFF28-151C-4179-BC51-AB4A0884E508}">
      <dsp:nvSpPr>
        <dsp:cNvPr id="0" name=""/>
        <dsp:cNvSpPr/>
      </dsp:nvSpPr>
      <dsp:spPr>
        <a:xfrm>
          <a:off x="2406519" y="2907021"/>
          <a:ext cx="307184" cy="3071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BE0C6A-EF8C-4D02-8AFF-739422BE509B}">
      <dsp:nvSpPr>
        <dsp:cNvPr id="0" name=""/>
        <dsp:cNvSpPr/>
      </dsp:nvSpPr>
      <dsp:spPr>
        <a:xfrm>
          <a:off x="2713703" y="1620303"/>
          <a:ext cx="902155" cy="172231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0A54AA-AC66-48FC-8CD5-841ED4D44140}">
      <dsp:nvSpPr>
        <dsp:cNvPr id="0" name=""/>
        <dsp:cNvSpPr/>
      </dsp:nvSpPr>
      <dsp:spPr>
        <a:xfrm>
          <a:off x="3451831" y="1620303"/>
          <a:ext cx="902155" cy="172231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A207D3-053F-4806-8728-4E9823825358}">
      <dsp:nvSpPr>
        <dsp:cNvPr id="0" name=""/>
        <dsp:cNvSpPr/>
      </dsp:nvSpPr>
      <dsp:spPr>
        <a:xfrm>
          <a:off x="4424693" y="1477968"/>
          <a:ext cx="2231984" cy="2091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none" spc="0" baseline="0" dirty="0" smtClean="0">
              <a:ln w="11430"/>
              <a:solidFill>
                <a:srgbClr val="F8F8F8"/>
              </a:solidFill>
              <a:effectLst/>
            </a:rPr>
            <a:t>Pragmatist</a:t>
          </a:r>
          <a:endParaRPr lang="en-US" sz="2400" b="1" kern="1200" spc="0" baseline="0" dirty="0">
            <a:effectLst/>
          </a:endParaRPr>
        </a:p>
      </dsp:txBody>
      <dsp:txXfrm>
        <a:off x="4751559" y="1784241"/>
        <a:ext cx="1578252" cy="1478814"/>
      </dsp:txXfrm>
    </dsp:sp>
  </dsp:spTree>
</dsp:drawing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99123" y="9035844"/>
            <a:ext cx="490626" cy="24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b" anchorCtr="0" compatLnSpc="1">
            <a:prstTxWarp prst="textNoShape">
              <a:avLst/>
            </a:prstTxWarp>
          </a:bodyPr>
          <a:lstStyle>
            <a:lvl1pPr algn="r" defTabSz="907823" eaLnBrk="0" hangingPunct="0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C8DF440-AC1E-4EB3-BCAA-2AAB8924A793}" type="slidenum">
              <a:rPr lang="en-US" sz="1000">
                <a:latin typeface="Museo Sans For Dell" pitchFamily="2" charset="0"/>
              </a:rPr>
              <a:pPr>
                <a:defRPr/>
              </a:pPr>
              <a:t>‹#›</a:t>
            </a:fld>
            <a:endParaRPr lang="en-US" sz="1000" dirty="0">
              <a:latin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8348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4705" y="383307"/>
            <a:ext cx="5337312" cy="39272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824" y="4508347"/>
            <a:ext cx="5667219" cy="425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21287" y="9074426"/>
            <a:ext cx="668462" cy="2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b" anchorCtr="0" compatLnSpc="1">
            <a:prstTxWarp prst="textNoShape">
              <a:avLst/>
            </a:prstTxWarp>
          </a:bodyPr>
          <a:lstStyle>
            <a:lvl1pPr algn="r" defTabSz="907823" eaLnBrk="0" hangingPunct="0">
              <a:lnSpc>
                <a:spcPct val="100000"/>
              </a:lnSpc>
              <a:spcBef>
                <a:spcPct val="0"/>
              </a:spcBef>
              <a:defRPr sz="1000" b="0">
                <a:latin typeface="Museo Sans For Dell" pitchFamily="2" charset="0"/>
              </a:defRPr>
            </a:lvl1pPr>
          </a:lstStyle>
          <a:p>
            <a:pPr>
              <a:defRPr/>
            </a:pPr>
            <a:fld id="{FA04BB6B-BEDE-48E4-970F-8DFC0D4B5AE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6887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A54466835B8146AAAA954A45560EE9" ma:contentTypeVersion="0" ma:contentTypeDescription="Create a new document." ma:contentTypeScope="" ma:versionID="14d944defc1986b5ed862e20ef3da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339B01F-96F4-4DE2-9B70-313A5DD5AE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6FC490B-1F77-48C5-AC70-1DD939DBD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73BDD3-AA35-4F19-A12A-C6462BECFBD1}">
  <ds:schemaRefs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</TotalTime>
  <Words>5744</Words>
  <Application>Microsoft Macintosh PowerPoint</Application>
  <PresentationFormat>On-screen Show (4:3)</PresentationFormat>
  <Paragraphs>678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Georgia</vt:lpstr>
      <vt:lpstr>Calibri</vt:lpstr>
      <vt:lpstr>Arial Black</vt:lpstr>
      <vt:lpstr>MingLiU</vt:lpstr>
      <vt:lpstr>Museo Sans For Dell</vt:lpstr>
      <vt:lpstr>Trebuchet MS</vt:lpstr>
      <vt:lpstr>MS PGothic</vt:lpstr>
      <vt:lpstr>Museo For Dell</vt:lpstr>
      <vt:lpstr>Dell_4x3_Template_Agenda</vt:lpstr>
      <vt:lpstr>CIO = Chief Innovation / Information Officer Presented by Jim Stikeleather Executive Strategist &amp; Chief Innovation Officer Dell Services</vt:lpstr>
      <vt:lpstr>PowerPoint Presentation</vt:lpstr>
      <vt:lpstr>PowerPoint Presentation</vt:lpstr>
      <vt:lpstr>Thinking about the future</vt:lpstr>
      <vt:lpstr>Architecture for Innovation </vt:lpstr>
      <vt:lpstr>A perfect storm is on the horizon…</vt:lpstr>
      <vt:lpstr>Change wants to happen, Tech enables, facilitates and accelerates it…</vt:lpstr>
      <vt:lpstr>The future of IT in context: Welcome to the Serendipity Economy</vt:lpstr>
      <vt:lpstr>The future of IT in context: Consilience, Complexity and Emergence…</vt:lpstr>
      <vt:lpstr>Collaboration and Co-creation: Sur/Petition Customers, staff, partners, suppliers, competitors</vt:lpstr>
      <vt:lpstr>People – Humanities greatest resource Management – Humanities greatest invention</vt:lpstr>
      <vt:lpstr>The Workforce New and Old  – Not what it used to be….</vt:lpstr>
      <vt:lpstr>The Fractal Organization and Enterprise 2.0</vt:lpstr>
      <vt:lpstr>The Rise of the Enterprise 2.0</vt:lpstr>
      <vt:lpstr>Necessary Condition for Success: The Socially Enabled Enterprise</vt:lpstr>
      <vt:lpstr>What the Future holds for IT: validating research</vt:lpstr>
      <vt:lpstr>What does it all mean for IT? </vt:lpstr>
      <vt:lpstr>What must IT do to transform</vt:lpstr>
      <vt:lpstr>IT Meditations: 1 thing to stop; 1 thing to do different; 1 thing to start</vt:lpstr>
      <vt:lpstr>IT of the Future</vt:lpstr>
      <vt:lpstr>Getting IT “there”  </vt:lpstr>
      <vt:lpstr>PowerPoint Presentation</vt:lpstr>
      <vt:lpstr>PowerPoint Presentation</vt:lpstr>
      <vt:lpstr>Thank You</vt:lpstr>
    </vt:vector>
  </TitlesOfParts>
  <Company>Dell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Dell presentation template Standard 4:3 layout</dc:title>
  <dc:creator>Bains, Samir</dc:creator>
  <cp:lastModifiedBy>Ken Tate</cp:lastModifiedBy>
  <cp:revision>406</cp:revision>
  <cp:lastPrinted>2000-07-17T22:36:56Z</cp:lastPrinted>
  <dcterms:created xsi:type="dcterms:W3CDTF">2012-04-09T07:00:35Z</dcterms:created>
  <dcterms:modified xsi:type="dcterms:W3CDTF">2012-11-28T12:49:01Z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0x01010056A54466835B8146AAAA954A45560EE9</vt:lpwstr>
  </property>
</Properties>
</file>