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0" r:id="rId2"/>
    <p:sldId id="432" r:id="rId3"/>
    <p:sldId id="455" r:id="rId4"/>
    <p:sldId id="443" r:id="rId5"/>
    <p:sldId id="456" r:id="rId6"/>
    <p:sldId id="458" r:id="rId7"/>
    <p:sldId id="451" r:id="rId8"/>
    <p:sldId id="448" r:id="rId9"/>
    <p:sldId id="459" r:id="rId10"/>
    <p:sldId id="454" r:id="rId11"/>
    <p:sldId id="460" r:id="rId12"/>
    <p:sldId id="447" r:id="rId13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EE"/>
    <a:srgbClr val="0073AE"/>
    <a:srgbClr val="FF0066"/>
    <a:srgbClr val="FFF797"/>
    <a:srgbClr val="939598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87414" autoAdjust="0"/>
  </p:normalViewPr>
  <p:slideViewPr>
    <p:cSldViewPr snapToGrid="0" snapToObjects="1">
      <p:cViewPr varScale="1">
        <p:scale>
          <a:sx n="179" d="100"/>
          <a:sy n="179" d="100"/>
        </p:scale>
        <p:origin x="-1968" y="-104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68" d="100"/>
          <a:sy n="68" d="100"/>
        </p:scale>
        <p:origin x="-2736" y="-10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200FA-7C17-40B4-843D-727A11CB6E7A}" type="datetimeFigureOut">
              <a:rPr lang="en-US" smtClean="0"/>
              <a:pPr/>
              <a:t>1/24/13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81743-4F84-4BAE-B111-F4DC4F0E87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19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CFD961E-A5D5-47EA-9E25-F538D9380B1E}" type="datetimeFigureOut">
              <a:rPr lang="en-US" smtClean="0"/>
              <a:pPr/>
              <a:t>1/24/13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6BE6EC9-3459-49AF-AD7C-B804CFCC3D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8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EC9-3459-49AF-AD7C-B804CFCC3D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EC9-3459-49AF-AD7C-B804CFCC3DE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EC9-3459-49AF-AD7C-B804CFCC3DE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EC9-3459-49AF-AD7C-B804CFCC3DE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EC9-3459-49AF-AD7C-B804CFCC3DE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EC9-3459-49AF-AD7C-B804CFCC3DE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EC9-3459-49AF-AD7C-B804CFCC3DE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EC9-3459-49AF-AD7C-B804CFCC3DE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7934-5F7E-4877-8996-E5F73660A5A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ull-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673725" y="5652080"/>
            <a:ext cx="3118485" cy="46101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84832" y="3430179"/>
            <a:ext cx="4523652" cy="416334"/>
          </a:xfrm>
          <a:prstGeom prst="rect">
            <a:avLst/>
          </a:prstGeom>
        </p:spPr>
        <p:txBody>
          <a:bodyPr/>
          <a:lstStyle>
            <a:lvl1pPr algn="l">
              <a:buClr>
                <a:srgbClr val="00ADEE"/>
              </a:buClr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ts val="2000"/>
              </a:lnSpc>
              <a:buClr>
                <a:srgbClr val="00ADEE"/>
              </a:buClr>
              <a:buSzPct val="100000"/>
              <a:buFont typeface="Arial" pitchFamily="34" charset="0"/>
              <a:buChar char="▪"/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000"/>
              </a:lnSpc>
              <a:buClr>
                <a:srgbClr val="00ADEE"/>
              </a:buClr>
              <a:buFont typeface="Arial" pitchFamily="34" charset="0"/>
              <a:buChar char="–"/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084832" y="2779800"/>
            <a:ext cx="5838433" cy="555065"/>
          </a:xfrm>
          <a:prstGeom prst="rect">
            <a:avLst/>
          </a:prstGeom>
        </p:spPr>
        <p:txBody>
          <a:bodyPr/>
          <a:lstStyle>
            <a:lvl1pPr algn="l">
              <a:defRPr sz="3000" b="0">
                <a:solidFill>
                  <a:srgbClr val="00ADE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102600" y="0"/>
            <a:ext cx="10414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700619" y="6370379"/>
            <a:ext cx="3147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+mn-cs"/>
              </a:rPr>
              <a:t>An independent licensee of the Blue Cross and Blue Shield Association. U7430b, 2/11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fullbackground.jpg"/>
          <p:cNvPicPr>
            <a:picLocks noChangeAspect="1"/>
          </p:cNvPicPr>
          <p:nvPr userDrawn="1"/>
        </p:nvPicPr>
        <p:blipFill>
          <a:blip r:embed="rId3" cstate="screen"/>
          <a:srcRect l="3553" t="3554" r="79569"/>
          <a:stretch>
            <a:fillRect/>
          </a:stretch>
        </p:blipFill>
        <p:spPr>
          <a:xfrm>
            <a:off x="0" y="0"/>
            <a:ext cx="16002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328" y="1610434"/>
            <a:ext cx="8057247" cy="4926841"/>
          </a:xfrm>
          <a:prstGeom prst="rect">
            <a:avLst/>
          </a:prstGeom>
        </p:spPr>
        <p:txBody>
          <a:bodyPr/>
          <a:lstStyle>
            <a:lvl1pPr>
              <a:buClr>
                <a:srgbClr val="00ADEE"/>
              </a:buClr>
              <a:buFont typeface="Arial Black" pitchFamily="34" charset="0"/>
              <a:buChar char="+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ts val="2000"/>
              </a:lnSpc>
              <a:buClr>
                <a:srgbClr val="00ADEE"/>
              </a:buClr>
              <a:buSzPct val="100000"/>
              <a:buFont typeface="Arial" pitchFamily="34" charset="0"/>
              <a:buChar char="▪"/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000"/>
              </a:lnSpc>
              <a:buClr>
                <a:srgbClr val="00ADEE"/>
              </a:buClr>
              <a:buFont typeface="Arial" pitchFamily="34" charset="0"/>
              <a:buChar char="–"/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first level</a:t>
            </a:r>
          </a:p>
          <a:p>
            <a:pPr lvl="1"/>
            <a:r>
              <a:rPr lang="en-US" dirty="0" smtClean="0"/>
              <a:t>Click to edit second level</a:t>
            </a:r>
          </a:p>
          <a:p>
            <a:pPr lvl="2"/>
            <a:r>
              <a:rPr lang="en-US" dirty="0" smtClean="0"/>
              <a:t>Click to edit third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20976" y="547598"/>
            <a:ext cx="7543800" cy="748939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00ADE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64575" y="6191250"/>
            <a:ext cx="412442" cy="365125"/>
          </a:xfrm>
          <a:prstGeom prst="rect">
            <a:avLst/>
          </a:prstGeom>
        </p:spPr>
        <p:txBody>
          <a:bodyPr/>
          <a:lstStyle/>
          <a:p>
            <a:fld id="{98B99F98-B086-43FE-B495-CFBB237159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llbackground.jpg"/>
          <p:cNvPicPr>
            <a:picLocks noChangeAspect="1"/>
          </p:cNvPicPr>
          <p:nvPr userDrawn="1"/>
        </p:nvPicPr>
        <p:blipFill>
          <a:blip r:embed="rId2" cstate="screen"/>
          <a:srcRect l="3553" t="355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cross-shield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229525" y="316236"/>
            <a:ext cx="670560" cy="34671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15353" y="3035293"/>
            <a:ext cx="7062114" cy="555065"/>
          </a:xfrm>
          <a:prstGeom prst="rect">
            <a:avLst/>
          </a:prstGeom>
        </p:spPr>
        <p:txBody>
          <a:bodyPr/>
          <a:lstStyle>
            <a:lvl1pPr algn="r">
              <a:defRPr sz="3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here to edit transition slide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eft Column v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40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90472" y="1581912"/>
            <a:ext cx="7653527" cy="447720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buClr>
                <a:srgbClr val="00ADEE"/>
              </a:buClr>
              <a:buFont typeface="Arial Black" pitchFamily="34" charset="0"/>
              <a:buChar char="+"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lnSpc>
                <a:spcPts val="2000"/>
              </a:lnSpc>
              <a:buClr>
                <a:srgbClr val="00ADEE"/>
              </a:buClr>
              <a:buSzPct val="100000"/>
              <a:buFont typeface="Arial" pitchFamily="34" charset="0"/>
              <a:buChar char="▪"/>
              <a:defRPr sz="160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defRPr>
            </a:lvl2pPr>
            <a:lvl3pPr>
              <a:lnSpc>
                <a:spcPts val="2000"/>
              </a:lnSpc>
              <a:buClr>
                <a:srgbClr val="00ADEE"/>
              </a:buClr>
              <a:buFont typeface="Arial" pitchFamily="34" charset="0"/>
              <a:buChar char="–"/>
              <a:defRPr sz="160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defRPr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DEE"/>
              </a:buClr>
              <a:buSzTx/>
              <a:buFont typeface="Arial" pitchFamily="34" charset="0"/>
              <a:buChar char="▫"/>
              <a:tabLst/>
              <a:defRPr sz="160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90472" y="484632"/>
            <a:ext cx="5801631" cy="833284"/>
          </a:xfrm>
          <a:prstGeom prst="rect">
            <a:avLst/>
          </a:prstGeom>
        </p:spPr>
        <p:txBody>
          <a:bodyPr/>
          <a:lstStyle>
            <a:lvl1pPr algn="l">
              <a:lnSpc>
                <a:spcPts val="2600"/>
              </a:lnSpc>
              <a:defRPr sz="2400" b="0">
                <a:solidFill>
                  <a:srgbClr val="00ADEE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551307"/>
            <a:ext cx="274320" cy="27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55320" y="551307"/>
            <a:ext cx="274320" cy="274320"/>
          </a:xfrm>
          <a:prstGeom prst="rect">
            <a:avLst/>
          </a:prstGeom>
          <a:solidFill>
            <a:srgbClr val="19C3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082040" y="551307"/>
            <a:ext cx="274320" cy="2743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8507413" y="6324600"/>
            <a:ext cx="4127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F3A705-1868-4407-A30B-0312552795F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Cross and Shield 100 percen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9663" y="6291942"/>
            <a:ext cx="643787" cy="34335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oss-shield-b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29525" y="316236"/>
            <a:ext cx="670560" cy="346710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64575" y="6191250"/>
            <a:ext cx="41244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8B99F98-B086-43FE-B495-CFBB237159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ullbackground.jpg"/>
          <p:cNvPicPr>
            <a:picLocks noChangeAspect="1"/>
          </p:cNvPicPr>
          <p:nvPr/>
        </p:nvPicPr>
        <p:blipFill>
          <a:blip r:embed="rId8" cstate="screen"/>
          <a:srcRect l="3553" t="3554" r="93782"/>
          <a:stretch>
            <a:fillRect/>
          </a:stretch>
        </p:blipFill>
        <p:spPr>
          <a:xfrm>
            <a:off x="0" y="0"/>
            <a:ext cx="25266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ransition xmlns:p14="http://schemas.microsoft.com/office/powerpoint/2010/main" spd="med">
    <p:fade/>
  </p:transition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brad.wilson@bcbsnc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76778" y="874889"/>
            <a:ext cx="7079653" cy="1241778"/>
          </a:xfrm>
        </p:spPr>
        <p:txBody>
          <a:bodyPr/>
          <a:lstStyle/>
          <a:p>
            <a:pPr algn="l"/>
            <a:r>
              <a:rPr lang="en-US" sz="3600" dirty="0" smtClean="0"/>
              <a:t>Technology and Data in</a:t>
            </a:r>
            <a:br>
              <a:rPr lang="en-US" sz="3600" dirty="0" smtClean="0"/>
            </a:br>
            <a:r>
              <a:rPr lang="en-US" sz="3600" dirty="0" smtClean="0"/>
              <a:t>Health Care: Making it Better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876777" y="2431473"/>
            <a:ext cx="7079653" cy="2987194"/>
          </a:xfrm>
        </p:spPr>
        <p:txBody>
          <a:bodyPr/>
          <a:lstStyle/>
          <a:p>
            <a:pPr algn="l"/>
            <a:r>
              <a:rPr lang="en-US" dirty="0" smtClean="0"/>
              <a:t>N.C. State University Department of Computer Science</a:t>
            </a:r>
          </a:p>
          <a:p>
            <a:pPr algn="l"/>
            <a:r>
              <a:rPr lang="en-US" dirty="0" smtClean="0"/>
              <a:t>“Leadership in Technology” Executive Speaker Series</a:t>
            </a:r>
          </a:p>
          <a:p>
            <a:pPr algn="l"/>
            <a:r>
              <a:rPr lang="en-US" dirty="0" smtClean="0"/>
              <a:t>January 24, 2013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Brad Wilson</a:t>
            </a:r>
          </a:p>
          <a:p>
            <a:pPr algn="l"/>
            <a:r>
              <a:rPr lang="en-US" dirty="0" smtClean="0"/>
              <a:t>President and CEO</a:t>
            </a:r>
          </a:p>
          <a:p>
            <a:pPr algn="l"/>
            <a:r>
              <a:rPr lang="en-US" dirty="0" smtClean="0"/>
              <a:t>Blue Cross and Blue Shield of North Carolina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6933" y="194733"/>
            <a:ext cx="6639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Technology and Analytics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236" y="886111"/>
            <a:ext cx="720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Partnerships for health data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44236" y="3002974"/>
            <a:ext cx="8042565" cy="3501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1270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 descr="71086535.jpg"/>
          <p:cNvPicPr>
            <a:picLocks/>
          </p:cNvPicPr>
          <p:nvPr/>
        </p:nvPicPr>
        <p:blipFill>
          <a:blip r:embed="rId3"/>
          <a:srcRect t="31748" b="4158"/>
          <a:stretch>
            <a:fillRect/>
          </a:stretch>
        </p:blipFill>
        <p:spPr>
          <a:xfrm>
            <a:off x="644236" y="2843447"/>
            <a:ext cx="8042565" cy="3661263"/>
          </a:xfrm>
          <a:prstGeom prst="rect">
            <a:avLst/>
          </a:prstGeom>
        </p:spPr>
      </p:pic>
      <p:pic>
        <p:nvPicPr>
          <p:cNvPr id="8" name="Picture 7" descr="BCBSNC-CMYK-CB-CENTER-T-JPG-REVISED.jpg"/>
          <p:cNvPicPr>
            <a:picLocks noChangeAspect="1"/>
          </p:cNvPicPr>
          <p:nvPr/>
        </p:nvPicPr>
        <p:blipFill>
          <a:blip r:embed="rId4"/>
          <a:srcRect b="25796"/>
          <a:stretch>
            <a:fillRect/>
          </a:stretch>
        </p:blipFill>
        <p:spPr>
          <a:xfrm>
            <a:off x="3666370" y="1683764"/>
            <a:ext cx="1965503" cy="84577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/>
          <a:srcRect l="37499" t="18236" r="48200" b="73948"/>
          <a:stretch>
            <a:fillRect/>
          </a:stretch>
        </p:blipFill>
        <p:spPr bwMode="auto">
          <a:xfrm>
            <a:off x="6548870" y="1683764"/>
            <a:ext cx="1743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AS_TPTK_log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775" y="1925348"/>
            <a:ext cx="1724025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60823" y="6346870"/>
            <a:ext cx="384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00591586adjusted.jpg"/>
          <p:cNvPicPr>
            <a:picLocks noChangeAspect="1"/>
          </p:cNvPicPr>
          <p:nvPr/>
        </p:nvPicPr>
        <p:blipFill>
          <a:blip r:embed="rId2"/>
          <a:srcRect r="10558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5" name="Slide Number Placeholder 2"/>
          <p:cNvSpPr txBox="1">
            <a:spLocks/>
          </p:cNvSpPr>
          <p:nvPr/>
        </p:nvSpPr>
        <p:spPr>
          <a:xfrm>
            <a:off x="8507413" y="6324600"/>
            <a:ext cx="4127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F3A705-1868-4407-A30B-0312552795F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254000"/>
            <a:ext cx="381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Opportunity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976" y="288286"/>
            <a:ext cx="7543800" cy="748939"/>
          </a:xfrm>
        </p:spPr>
        <p:txBody>
          <a:bodyPr/>
          <a:lstStyle/>
          <a:p>
            <a:r>
              <a:rPr lang="en-US" sz="3200" b="1" dirty="0" smtClean="0"/>
              <a:t>Dialogue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0976" y="1412623"/>
            <a:ext cx="2215357" cy="393599"/>
          </a:xfrm>
        </p:spPr>
        <p:txBody>
          <a:bodyPr/>
          <a:lstStyle/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437630" y="2337955"/>
            <a:ext cx="5112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Brad Wilson</a:t>
            </a:r>
          </a:p>
          <a:p>
            <a:endParaRPr lang="en-US" sz="800" dirty="0" smtClean="0"/>
          </a:p>
          <a:p>
            <a:r>
              <a:rPr lang="en-US" sz="2400" dirty="0" smtClean="0">
                <a:hlinkClick r:id="rId3"/>
              </a:rPr>
              <a:t>brad.wilson@bcbsnc.com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660823" y="6346870"/>
            <a:ext cx="384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232" y="194733"/>
            <a:ext cx="6639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Consumer Technology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0823" y="6346870"/>
            <a:ext cx="384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t="5436" r="34295" b="42820"/>
          <a:stretch>
            <a:fillRect/>
          </a:stretch>
        </p:blipFill>
        <p:spPr bwMode="auto">
          <a:xfrm>
            <a:off x="644232" y="1303867"/>
            <a:ext cx="4881789" cy="24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tflix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123" y="4237037"/>
            <a:ext cx="2857500" cy="1600200"/>
          </a:xfrm>
          <a:prstGeom prst="rect">
            <a:avLst/>
          </a:prstGeom>
        </p:spPr>
      </p:pic>
      <p:pic>
        <p:nvPicPr>
          <p:cNvPr id="7" name="Picture 6" descr="Mobile Banking mFoundry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789" y="1885015"/>
            <a:ext cx="1766475" cy="3473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60823" y="6346870"/>
            <a:ext cx="384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pic>
        <p:nvPicPr>
          <p:cNvPr id="4" name="Picture 3" descr="medical records image.JPG"/>
          <p:cNvPicPr>
            <a:picLocks noChangeAspect="1"/>
          </p:cNvPicPr>
          <p:nvPr/>
        </p:nvPicPr>
        <p:blipFill>
          <a:blip r:embed="rId3"/>
          <a:srcRect r="10715"/>
          <a:stretch>
            <a:fillRect/>
          </a:stretch>
        </p:blipFill>
        <p:spPr>
          <a:xfrm>
            <a:off x="0" y="-4"/>
            <a:ext cx="9144000" cy="6904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4086" y="237067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“Technology” in a Health Setting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0823" y="6346870"/>
            <a:ext cx="27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01514753 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453" y="1505774"/>
            <a:ext cx="6896100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4236" y="194733"/>
            <a:ext cx="6639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What’s Wrong With Health Care?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355" y="951776"/>
            <a:ext cx="6774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U.S. health care expenditures</a:t>
            </a:r>
            <a:endParaRPr lang="en-US" sz="200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44236" y="6334574"/>
            <a:ext cx="760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i="1" dirty="0"/>
              <a:t>Health Affairs</a:t>
            </a:r>
            <a:r>
              <a:rPr lang="en-US" sz="1400" dirty="0"/>
              <a:t>, </a:t>
            </a:r>
            <a:r>
              <a:rPr lang="en-US" sz="1400" dirty="0" smtClean="0"/>
              <a:t>vol. 31</a:t>
            </a:r>
            <a:r>
              <a:rPr lang="en-US" sz="1400" dirty="0"/>
              <a:t>, no. 1 (2012): 208-219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60823" y="6346870"/>
            <a:ext cx="384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67" y="211667"/>
            <a:ext cx="752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DEE"/>
                </a:solidFill>
              </a:rPr>
              <a:t>Medical Technology: Impact on Costs</a:t>
            </a:r>
            <a:endParaRPr lang="en-US" sz="3200" b="1" dirty="0">
              <a:solidFill>
                <a:srgbClr val="00ADEE"/>
              </a:solidFill>
            </a:endParaRPr>
          </a:p>
        </p:txBody>
      </p:sp>
      <p:pic>
        <p:nvPicPr>
          <p:cNvPr id="3" name="Picture 2" descr="medical imaging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19" y="1329267"/>
            <a:ext cx="3562502" cy="4389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2867" y="1778000"/>
            <a:ext cx="3979333" cy="342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2400" dirty="0" smtClean="0"/>
              <a:t>“The diffusion of advanced imaging such as CT and MRI has been rapid and has led to major increases in costs for Medicare and other payers.”</a:t>
            </a:r>
          </a:p>
          <a:p>
            <a:endParaRPr lang="en-US" dirty="0" smtClean="0"/>
          </a:p>
          <a:p>
            <a:r>
              <a:rPr lang="en-US" dirty="0" smtClean="0"/>
              <a:t>- </a:t>
            </a:r>
            <a:r>
              <a:rPr lang="en-US" i="1" dirty="0" smtClean="0"/>
              <a:t>Health Affairs</a:t>
            </a:r>
            <a:r>
              <a:rPr lang="en-US" dirty="0" smtClean="0"/>
              <a:t>, vol. 27, no. 6, November 2008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12200" y="6366933"/>
            <a:ext cx="313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14161569computerdocLightened.jpg"/>
          <p:cNvPicPr>
            <a:picLocks noChangeAspect="1"/>
          </p:cNvPicPr>
          <p:nvPr/>
        </p:nvPicPr>
        <p:blipFill>
          <a:blip r:embed="rId2"/>
          <a:srcRect r="1117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600" y="0"/>
            <a:ext cx="6341533" cy="829734"/>
          </a:xfrm>
        </p:spPr>
        <p:txBody>
          <a:bodyPr/>
          <a:lstStyle/>
          <a:p>
            <a:r>
              <a:rPr lang="en-US" sz="3200" b="1" dirty="0" smtClean="0">
                <a:latin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</a:rPr>
            </a:br>
            <a:r>
              <a:rPr lang="en-US" sz="3200" b="1" dirty="0" smtClean="0">
                <a:latin typeface="Arial" pitchFamily="34" charset="0"/>
              </a:rPr>
              <a:t>Making Health Care Better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534" y="829734"/>
            <a:ext cx="72898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More patient-focused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More collaborative and innovative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More effective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648700" y="6375400"/>
            <a:ext cx="397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236" y="301336"/>
            <a:ext cx="6639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Carolina Advanced Health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517073"/>
            <a:ext cx="7034644" cy="4634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1270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_MG_8840 lighten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40004"/>
            <a:ext cx="7065264" cy="4711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0823" y="6346870"/>
            <a:ext cx="384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236" y="194733"/>
            <a:ext cx="6639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Episodic Bundled Payments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5" name="Picture 4" descr="surgery-MP900313990.JPG"/>
          <p:cNvPicPr preferRelativeResize="0">
            <a:picLocks/>
          </p:cNvPicPr>
          <p:nvPr/>
        </p:nvPicPr>
        <p:blipFill>
          <a:blip r:embed="rId3"/>
          <a:srcRect l="4676" t="3275" b="1730"/>
          <a:stretch>
            <a:fillRect/>
          </a:stretch>
        </p:blipFill>
        <p:spPr>
          <a:xfrm>
            <a:off x="1447800" y="2138065"/>
            <a:ext cx="3108960" cy="2194560"/>
          </a:xfrm>
          <a:prstGeom prst="rect">
            <a:avLst/>
          </a:prstGeom>
        </p:spPr>
      </p:pic>
      <p:pic>
        <p:nvPicPr>
          <p:cNvPr id="6" name="Picture 5" descr="savings-MP900399521[1].JPG"/>
          <p:cNvPicPr preferRelativeResize="0">
            <a:picLocks/>
          </p:cNvPicPr>
          <p:nvPr/>
        </p:nvPicPr>
        <p:blipFill>
          <a:blip r:embed="rId4"/>
          <a:srcRect t="3255" r="1042" b="5599"/>
          <a:stretch>
            <a:fillRect/>
          </a:stretch>
        </p:blipFill>
        <p:spPr>
          <a:xfrm>
            <a:off x="4587240" y="2138065"/>
            <a:ext cx="3108960" cy="2194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3040" y="1676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Improve Quality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760" y="1676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Reduce Costs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4960" y="44958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Reduce complications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Achieve surgical metrics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Achieve patient satisfaction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Meet benchmark outcomes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44958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Reduce complications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Drive process improvements:</a:t>
            </a:r>
          </a:p>
          <a:p>
            <a:pPr marL="228600" lvl="1">
              <a:buSzPct val="100000"/>
              <a:buFont typeface="Courier New" pitchFamily="49" charset="0"/>
              <a:buChar char="o"/>
            </a:pPr>
            <a:r>
              <a:rPr lang="en-US" sz="1600" dirty="0" smtClean="0"/>
              <a:t> Care team</a:t>
            </a:r>
          </a:p>
          <a:p>
            <a:pPr marL="228600" lvl="1">
              <a:buSzPct val="100000"/>
              <a:buFont typeface="Courier New" pitchFamily="49" charset="0"/>
              <a:buChar char="o"/>
            </a:pPr>
            <a:r>
              <a:rPr lang="en-US" sz="1600" dirty="0" smtClean="0"/>
              <a:t> Episodic payment budget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660823" y="6346870"/>
            <a:ext cx="384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MG_8704 lightened2.jpg"/>
          <p:cNvPicPr>
            <a:picLocks noChangeAspect="1"/>
          </p:cNvPicPr>
          <p:nvPr/>
        </p:nvPicPr>
        <p:blipFill>
          <a:blip r:embed="rId2"/>
          <a:srcRect t="1891" r="12976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8718215" y="6324600"/>
            <a:ext cx="4127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F3A705-1868-4407-A30B-0312552795F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6467" y="203200"/>
            <a:ext cx="459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On-site Service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3031</TotalTime>
  <Words>217</Words>
  <Application>Microsoft Macintosh PowerPoint</Application>
  <PresentationFormat>On-screen Show (4:3)</PresentationFormat>
  <Paragraphs>63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 Black</vt:lpstr>
      <vt:lpstr>blank</vt:lpstr>
      <vt:lpstr>Technology and Data in Health Care: Making it Better</vt:lpstr>
      <vt:lpstr>PowerPoint Presentation</vt:lpstr>
      <vt:lpstr>PowerPoint Presentation</vt:lpstr>
      <vt:lpstr>PowerPoint Presentation</vt:lpstr>
      <vt:lpstr>PowerPoint Presentation</vt:lpstr>
      <vt:lpstr> Making Health Care Better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Dialogue  </vt:lpstr>
    </vt:vector>
  </TitlesOfParts>
  <Company>BCBSNC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u467404</dc:creator>
  <cp:lastModifiedBy>Ken Tate</cp:lastModifiedBy>
  <cp:revision>402</cp:revision>
  <dcterms:created xsi:type="dcterms:W3CDTF">2012-05-18T16:14:57Z</dcterms:created>
  <dcterms:modified xsi:type="dcterms:W3CDTF">2013-01-24T19:16:08Z</dcterms:modified>
</cp:coreProperties>
</file>